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37.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8288000" cy="10287000"/>
  <p:notesSz cx="6858000" cy="9144000"/>
  <p:embeddedFontLst>
    <p:embeddedFont>
      <p:font typeface="Arial Unicode" panose="020B0604020202020204" charset="-128"/>
      <p:regular r:id="rId64"/>
    </p:embeddedFont>
    <p:embeddedFont>
      <p:font typeface="Arial Unicode Bold" panose="020B0604020202020204" charset="-128"/>
      <p:regular r:id="rId65"/>
    </p:embeddedFont>
    <p:embeddedFont>
      <p:font typeface="Archivo Black" panose="020B0604020202020204" charset="0"/>
      <p:regular r:id="rId66"/>
    </p:embeddedFont>
    <p:embeddedFont>
      <p:font typeface="Arimo" panose="020B0604020202020204" charset="0"/>
      <p:regular r:id="rId67"/>
    </p:embeddedFont>
    <p:embeddedFont>
      <p:font typeface="Arimo Bold" panose="020B0604020202020204" charset="0"/>
      <p:regular r:id="rId68"/>
    </p:embeddedFont>
    <p:embeddedFont>
      <p:font typeface="Barlow Condensed Semi-Bold" panose="020B0604020202020204" charset="0"/>
      <p:regular r:id="rId69"/>
    </p:embeddedFont>
    <p:embeddedFont>
      <p:font typeface="Canva Sans 1 Bold" panose="020B0604020202020204" charset="0"/>
      <p:regular r:id="rId70"/>
    </p:embeddedFont>
    <p:embeddedFont>
      <p:font typeface="Canva Sans 2" panose="020B0604020202020204" charset="0"/>
      <p:regular r:id="rId71"/>
    </p:embeddedFont>
    <p:embeddedFont>
      <p:font typeface="Canva Sans 2 Bold" panose="020B0604020202020204" charset="0"/>
      <p:regular r:id="rId72"/>
    </p:embeddedFont>
    <p:embeddedFont>
      <p:font typeface="Copperplate Gothic 32 AB Bold" panose="020B0604020202020204" charset="0"/>
      <p:regular r:id="rId73"/>
    </p:embeddedFont>
    <p:embeddedFont>
      <p:font typeface="Helvetica Now Bold" panose="020B0604020202020204" charset="0"/>
      <p:regular r:id="rId74"/>
    </p:embeddedFont>
    <p:embeddedFont>
      <p:font typeface="Libre Franklin" pitchFamily="2" charset="0"/>
      <p:regular r:id="rId75"/>
    </p:embeddedFont>
    <p:embeddedFont>
      <p:font typeface="Libre Franklin Bold" charset="0"/>
      <p:regular r:id="rId76"/>
    </p:embeddedFont>
    <p:embeddedFont>
      <p:font typeface="Libre Franklin Medium" pitchFamily="2" charset="0"/>
      <p:regular r:id="rId77"/>
    </p:embeddedFont>
    <p:embeddedFont>
      <p:font typeface="Oswald Bold" panose="020B0604020202020204" charset="0"/>
      <p:regular r:id="rId78"/>
    </p:embeddedFont>
    <p:embeddedFont>
      <p:font typeface="Poppins" panose="00000500000000000000" pitchFamily="2" charset="0"/>
      <p:regular r:id="rId79"/>
    </p:embeddedFont>
    <p:embeddedFont>
      <p:font typeface="Poppins Bold" panose="00000800000000000000"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81" d="100"/>
          <a:sy n="81" d="100"/>
        </p:scale>
        <p:origin x="14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5.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presProps" Target="presProps.xml"/><Relationship Id="rId86"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 Id="rId87"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5.svg"/></Relationships>
</file>

<file path=ppt/slides/_rels/slide1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58.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0.sv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2.png"/><Relationship Id="rId5" Type="http://schemas.openxmlformats.org/officeDocument/2006/relationships/image" Target="../media/image64.png"/><Relationship Id="rId15" Type="http://schemas.openxmlformats.org/officeDocument/2006/relationships/image" Target="../media/image5.jpeg"/><Relationship Id="rId10" Type="http://schemas.openxmlformats.org/officeDocument/2006/relationships/image" Target="../media/image3.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3.sv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9.svg"/><Relationship Id="rId10"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jpeg"/><Relationship Id="rId5" Type="http://schemas.openxmlformats.org/officeDocument/2006/relationships/image" Target="../media/image46.svg"/><Relationship Id="rId10" Type="http://schemas.openxmlformats.org/officeDocument/2006/relationships/image" Target="../media/image3.png"/><Relationship Id="rId4" Type="http://schemas.openxmlformats.org/officeDocument/2006/relationships/image" Target="../media/image45.pn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5.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5.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0.sv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4.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3.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2.png"/><Relationship Id="rId5" Type="http://schemas.openxmlformats.org/officeDocument/2006/relationships/image" Target="../media/image88.png"/><Relationship Id="rId15" Type="http://schemas.openxmlformats.org/officeDocument/2006/relationships/image" Target="../media/image5.jpeg"/><Relationship Id="rId10" Type="http://schemas.openxmlformats.org/officeDocument/2006/relationships/image" Target="../media/image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5.png"/></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1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3.sv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5.png"/><Relationship Id="rId7"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jpeg"/><Relationship Id="rId4" Type="http://schemas.openxmlformats.org/officeDocument/2006/relationships/image" Target="../media/image46.svg"/><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1.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5.svg"/></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svg"/><Relationship Id="rId18" Type="http://schemas.openxmlformats.org/officeDocument/2006/relationships/image" Target="../media/image110.png"/><Relationship Id="rId26" Type="http://schemas.openxmlformats.org/officeDocument/2006/relationships/image" Target="../media/image117.gif"/><Relationship Id="rId3" Type="http://schemas.openxmlformats.org/officeDocument/2006/relationships/image" Target="../media/image2.png"/><Relationship Id="rId21" Type="http://schemas.openxmlformats.org/officeDocument/2006/relationships/image" Target="../media/image112.png"/><Relationship Id="rId7" Type="http://schemas.openxmlformats.org/officeDocument/2006/relationships/image" Target="../media/image99.svg"/><Relationship Id="rId12" Type="http://schemas.openxmlformats.org/officeDocument/2006/relationships/image" Target="../media/image104.png"/><Relationship Id="rId17" Type="http://schemas.openxmlformats.org/officeDocument/2006/relationships/image" Target="../media/image109.svg"/><Relationship Id="rId25" Type="http://schemas.openxmlformats.org/officeDocument/2006/relationships/image" Target="../media/image116.png"/><Relationship Id="rId2" Type="http://schemas.openxmlformats.org/officeDocument/2006/relationships/image" Target="../media/image6.jpeg"/><Relationship Id="rId16" Type="http://schemas.openxmlformats.org/officeDocument/2006/relationships/image" Target="../media/image108.png"/><Relationship Id="rId20" Type="http://schemas.openxmlformats.org/officeDocument/2006/relationships/image" Target="../media/image34.gif"/><Relationship Id="rId29"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103.svg"/><Relationship Id="rId24" Type="http://schemas.openxmlformats.org/officeDocument/2006/relationships/image" Target="../media/image115.svg"/><Relationship Id="rId5" Type="http://schemas.openxmlformats.org/officeDocument/2006/relationships/image" Target="../media/image33.gif"/><Relationship Id="rId15" Type="http://schemas.openxmlformats.org/officeDocument/2006/relationships/image" Target="../media/image107.svg"/><Relationship Id="rId23" Type="http://schemas.openxmlformats.org/officeDocument/2006/relationships/image" Target="../media/image114.png"/><Relationship Id="rId28" Type="http://schemas.openxmlformats.org/officeDocument/2006/relationships/image" Target="../media/image119.svg"/><Relationship Id="rId10" Type="http://schemas.openxmlformats.org/officeDocument/2006/relationships/image" Target="../media/image102.png"/><Relationship Id="rId19" Type="http://schemas.openxmlformats.org/officeDocument/2006/relationships/image" Target="../media/image111.svg"/><Relationship Id="rId31" Type="http://schemas.openxmlformats.org/officeDocument/2006/relationships/image" Target="../media/image5.jpeg"/><Relationship Id="rId4" Type="http://schemas.openxmlformats.org/officeDocument/2006/relationships/image" Target="../media/image3.png"/><Relationship Id="rId9" Type="http://schemas.openxmlformats.org/officeDocument/2006/relationships/image" Target="../media/image101.svg"/><Relationship Id="rId14" Type="http://schemas.openxmlformats.org/officeDocument/2006/relationships/image" Target="../media/image106.png"/><Relationship Id="rId22" Type="http://schemas.openxmlformats.org/officeDocument/2006/relationships/image" Target="../media/image113.svg"/><Relationship Id="rId27" Type="http://schemas.openxmlformats.org/officeDocument/2006/relationships/image" Target="../media/image118.png"/><Relationship Id="rId30" Type="http://schemas.openxmlformats.org/officeDocument/2006/relationships/image" Target="../media/image58.svg"/></Relationships>
</file>

<file path=ppt/slides/_rels/slide3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0.sv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7.sv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7.png"/><Relationship Id="rId3" Type="http://schemas.openxmlformats.org/officeDocument/2006/relationships/image" Target="../media/image121.png"/><Relationship Id="rId7" Type="http://schemas.openxmlformats.org/officeDocument/2006/relationships/image" Target="../media/image70.png"/><Relationship Id="rId12" Type="http://schemas.openxmlformats.org/officeDocument/2006/relationships/image" Target="../media/image93.png"/><Relationship Id="rId2" Type="http://schemas.openxmlformats.org/officeDocument/2006/relationships/image" Target="../media/image120.png"/><Relationship Id="rId16"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2.png"/><Relationship Id="rId5" Type="http://schemas.openxmlformats.org/officeDocument/2006/relationships/image" Target="../media/image123.png"/><Relationship Id="rId15" Type="http://schemas.openxmlformats.org/officeDocument/2006/relationships/image" Target="../media/image66.png"/><Relationship Id="rId10" Type="http://schemas.openxmlformats.org/officeDocument/2006/relationships/image" Target="../media/image3.png"/><Relationship Id="rId4" Type="http://schemas.openxmlformats.org/officeDocument/2006/relationships/image" Target="../media/image122.png"/><Relationship Id="rId9" Type="http://schemas.openxmlformats.org/officeDocument/2006/relationships/image" Target="../media/image126.png"/><Relationship Id="rId14" Type="http://schemas.openxmlformats.org/officeDocument/2006/relationships/image" Target="../media/image95.png"/></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12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3.sv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jpeg"/><Relationship Id="rId5" Type="http://schemas.openxmlformats.org/officeDocument/2006/relationships/image" Target="../media/image46.svg"/><Relationship Id="rId10" Type="http://schemas.openxmlformats.org/officeDocument/2006/relationships/image" Target="../media/image3.png"/><Relationship Id="rId4" Type="http://schemas.openxmlformats.org/officeDocument/2006/relationships/image" Target="../media/image45.png"/><Relationship Id="rId9"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5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5.sv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5.jpe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0.sv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4.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3.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2.png"/><Relationship Id="rId5" Type="http://schemas.openxmlformats.org/officeDocument/2006/relationships/image" Target="../media/image88.png"/><Relationship Id="rId15" Type="http://schemas.openxmlformats.org/officeDocument/2006/relationships/image" Target="../media/image5.jpeg"/><Relationship Id="rId10" Type="http://schemas.openxmlformats.org/officeDocument/2006/relationships/image" Target="../media/image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sv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5.jpe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5.jpe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3.svg"/><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132.png"/><Relationship Id="rId4" Type="http://schemas.openxmlformats.org/officeDocument/2006/relationships/image" Target="../media/image131.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26" Type="http://schemas.openxmlformats.org/officeDocument/2006/relationships/image" Target="../media/image5.jpeg"/><Relationship Id="rId3" Type="http://schemas.openxmlformats.org/officeDocument/2006/relationships/image" Target="../media/image3.png"/><Relationship Id="rId21" Type="http://schemas.openxmlformats.org/officeDocument/2006/relationships/image" Target="../media/image38.sv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gif"/><Relationship Id="rId25" Type="http://schemas.openxmlformats.org/officeDocument/2006/relationships/image" Target="../media/image42.svg"/><Relationship Id="rId2" Type="http://schemas.openxmlformats.org/officeDocument/2006/relationships/image" Target="../media/image6.jpeg"/><Relationship Id="rId16" Type="http://schemas.openxmlformats.org/officeDocument/2006/relationships/image" Target="../media/image33.gif"/><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svg"/><Relationship Id="rId23" Type="http://schemas.openxmlformats.org/officeDocument/2006/relationships/image" Target="../media/image40.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39.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34.svg"/><Relationship Id="rId4"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2.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10" Type="http://schemas.openxmlformats.org/officeDocument/2006/relationships/image" Target="../media/image5.jpeg"/><Relationship Id="rId4" Type="http://schemas.openxmlformats.org/officeDocument/2006/relationships/image" Target="../media/image45.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3.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AutoShape 3"/>
          <p:cNvSpPr/>
          <p:nvPr/>
        </p:nvSpPr>
        <p:spPr>
          <a:xfrm flipV="1">
            <a:off x="1028700" y="8482342"/>
            <a:ext cx="9358653" cy="0"/>
          </a:xfrm>
          <a:prstGeom prst="line">
            <a:avLst/>
          </a:prstGeom>
          <a:ln w="38100" cap="flat">
            <a:solidFill>
              <a:srgbClr val="055E6E"/>
            </a:solidFill>
            <a:prstDash val="solid"/>
            <a:headEnd type="none" w="sm" len="sm"/>
            <a:tailEnd type="none" w="sm" len="sm"/>
          </a:ln>
        </p:spPr>
        <p:txBody>
          <a:bodyPr/>
          <a:lstStyle/>
          <a:p>
            <a:endParaRPr lang="en-US"/>
          </a:p>
        </p:txBody>
      </p:sp>
      <p:sp>
        <p:nvSpPr>
          <p:cNvPr id="4" name="Freeform 4"/>
          <p:cNvSpPr/>
          <p:nvPr/>
        </p:nvSpPr>
        <p:spPr>
          <a:xfrm>
            <a:off x="1154703" y="1097276"/>
            <a:ext cx="2646824" cy="2393405"/>
          </a:xfrm>
          <a:custGeom>
            <a:avLst/>
            <a:gdLst/>
            <a:ahLst/>
            <a:cxnLst/>
            <a:rect l="l" t="t" r="r" b="b"/>
            <a:pathLst>
              <a:path w="2646824" h="2393405">
                <a:moveTo>
                  <a:pt x="0" y="0"/>
                </a:moveTo>
                <a:lnTo>
                  <a:pt x="2646824" y="0"/>
                </a:lnTo>
                <a:lnTo>
                  <a:pt x="2646824" y="2393404"/>
                </a:lnTo>
                <a:lnTo>
                  <a:pt x="0" y="2393404"/>
                </a:lnTo>
                <a:lnTo>
                  <a:pt x="0" y="0"/>
                </a:lnTo>
                <a:close/>
              </a:path>
            </a:pathLst>
          </a:custGeom>
          <a:blipFill>
            <a:blip r:embed="rId3"/>
            <a:stretch>
              <a:fillRect l="-19657" t="-14884" r="-14655" b="-33649"/>
            </a:stretch>
          </a:blipFill>
        </p:spPr>
        <p:txBody>
          <a:bodyPr/>
          <a:lstStyle/>
          <a:p>
            <a:endParaRPr lang="en-US"/>
          </a:p>
        </p:txBody>
      </p:sp>
      <p:grpSp>
        <p:nvGrpSpPr>
          <p:cNvPr id="5" name="Group 5"/>
          <p:cNvGrpSpPr/>
          <p:nvPr/>
        </p:nvGrpSpPr>
        <p:grpSpPr>
          <a:xfrm>
            <a:off x="0" y="9334500"/>
            <a:ext cx="18587604" cy="1090283"/>
            <a:chOff x="0" y="0"/>
            <a:chExt cx="4918995" cy="288531"/>
          </a:xfrm>
        </p:grpSpPr>
        <p:sp>
          <p:nvSpPr>
            <p:cNvPr id="6" name="Freeform 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 name="TextBox 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 name="Freeform 8"/>
          <p:cNvSpPr/>
          <p:nvPr/>
        </p:nvSpPr>
        <p:spPr>
          <a:xfrm>
            <a:off x="236602" y="95003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9" name="TextBox 9"/>
          <p:cNvSpPr txBox="1"/>
          <p:nvPr/>
        </p:nvSpPr>
        <p:spPr>
          <a:xfrm>
            <a:off x="1028700" y="4005030"/>
            <a:ext cx="9899445" cy="1962615"/>
          </a:xfrm>
          <a:prstGeom prst="rect">
            <a:avLst/>
          </a:prstGeom>
        </p:spPr>
        <p:txBody>
          <a:bodyPr lIns="0" tIns="0" rIns="0" bIns="0" rtlCol="0" anchor="t">
            <a:spAutoFit/>
          </a:bodyPr>
          <a:lstStyle/>
          <a:p>
            <a:pPr algn="l">
              <a:lnSpc>
                <a:spcPts val="15199"/>
              </a:lnSpc>
            </a:pPr>
            <a:r>
              <a:rPr lang="en-US" sz="10856">
                <a:solidFill>
                  <a:srgbClr val="000000"/>
                </a:solidFill>
                <a:latin typeface="Poppins Bold"/>
                <a:ea typeface="Poppins Bold"/>
                <a:cs typeface="Poppins Bold"/>
                <a:sym typeface="Poppins Bold"/>
              </a:rPr>
              <a:t>DIGIMED</a:t>
            </a:r>
          </a:p>
        </p:txBody>
      </p:sp>
      <p:sp>
        <p:nvSpPr>
          <p:cNvPr id="10" name="Freeform 10"/>
          <p:cNvSpPr/>
          <p:nvPr/>
        </p:nvSpPr>
        <p:spPr>
          <a:xfrm>
            <a:off x="7771847" y="3638893"/>
            <a:ext cx="5522754" cy="4872024"/>
          </a:xfrm>
          <a:custGeom>
            <a:avLst/>
            <a:gdLst/>
            <a:ahLst/>
            <a:cxnLst/>
            <a:rect l="l" t="t" r="r" b="b"/>
            <a:pathLst>
              <a:path w="5522754" h="4872024">
                <a:moveTo>
                  <a:pt x="0" y="0"/>
                </a:moveTo>
                <a:lnTo>
                  <a:pt x="5522755" y="0"/>
                </a:lnTo>
                <a:lnTo>
                  <a:pt x="5522755" y="4872024"/>
                </a:lnTo>
                <a:lnTo>
                  <a:pt x="0" y="4872024"/>
                </a:lnTo>
                <a:lnTo>
                  <a:pt x="0" y="0"/>
                </a:lnTo>
                <a:close/>
              </a:path>
            </a:pathLst>
          </a:custGeom>
          <a:blipFill>
            <a:blip r:embed="rId5"/>
            <a:stretch>
              <a:fillRect l="-16204" r="-16204"/>
            </a:stretch>
          </a:blipFill>
        </p:spPr>
        <p:txBody>
          <a:bodyPr/>
          <a:lstStyle/>
          <a:p>
            <a:endParaRPr lang="en-US"/>
          </a:p>
        </p:txBody>
      </p:sp>
      <p:grpSp>
        <p:nvGrpSpPr>
          <p:cNvPr id="11" name="Group 11"/>
          <p:cNvGrpSpPr/>
          <p:nvPr/>
        </p:nvGrpSpPr>
        <p:grpSpPr>
          <a:xfrm>
            <a:off x="1028700" y="971273"/>
            <a:ext cx="3243307" cy="32433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sp>
        <p:nvSpPr>
          <p:cNvPr id="13" name="TextBox 13"/>
          <p:cNvSpPr txBox="1"/>
          <p:nvPr/>
        </p:nvSpPr>
        <p:spPr>
          <a:xfrm>
            <a:off x="1154703" y="5992501"/>
            <a:ext cx="8750183" cy="1031240"/>
          </a:xfrm>
          <a:prstGeom prst="rect">
            <a:avLst/>
          </a:prstGeom>
        </p:spPr>
        <p:txBody>
          <a:bodyPr lIns="0" tIns="0" rIns="0" bIns="0" rtlCol="0" anchor="t">
            <a:spAutoFit/>
          </a:bodyPr>
          <a:lstStyle/>
          <a:p>
            <a:pPr algn="l">
              <a:lnSpc>
                <a:spcPts val="4059"/>
              </a:lnSpc>
            </a:pPr>
            <a:r>
              <a:rPr lang="en-US" sz="2899">
                <a:solidFill>
                  <a:srgbClr val="000000"/>
                </a:solidFill>
                <a:latin typeface="Poppins"/>
                <a:ea typeface="Poppins"/>
                <a:cs typeface="Poppins"/>
                <a:sym typeface="Poppins"/>
              </a:rPr>
              <a:t>AI Driven Secure Health Data Management System for Sri Lanka.</a:t>
            </a:r>
          </a:p>
        </p:txBody>
      </p:sp>
      <p:sp>
        <p:nvSpPr>
          <p:cNvPr id="14" name="TextBox 14"/>
          <p:cNvSpPr txBox="1"/>
          <p:nvPr/>
        </p:nvSpPr>
        <p:spPr>
          <a:xfrm>
            <a:off x="8121555" y="9526999"/>
            <a:ext cx="2592644"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sp>
        <p:nvSpPr>
          <p:cNvPr id="15" name="TextBox 15"/>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01</a:t>
            </a:r>
          </a:p>
        </p:txBody>
      </p:sp>
      <p:sp>
        <p:nvSpPr>
          <p:cNvPr id="16" name="TextBox 16"/>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aphicFrame>
        <p:nvGraphicFramePr>
          <p:cNvPr id="4" name="Table 4"/>
          <p:cNvGraphicFramePr>
            <a:graphicFrameLocks noGrp="1"/>
          </p:cNvGraphicFramePr>
          <p:nvPr/>
        </p:nvGraphicFramePr>
        <p:xfrm>
          <a:off x="3048457" y="1816230"/>
          <a:ext cx="12795490" cy="7248701"/>
        </p:xfrm>
        <a:graphic>
          <a:graphicData uri="http://schemas.openxmlformats.org/drawingml/2006/table">
            <a:tbl>
              <a:tblPr/>
              <a:tblGrid>
                <a:gridCol w="2559098">
                  <a:extLst>
                    <a:ext uri="{9D8B030D-6E8A-4147-A177-3AD203B41FA5}">
                      <a16:colId xmlns:a16="http://schemas.microsoft.com/office/drawing/2014/main" val="20000"/>
                    </a:ext>
                  </a:extLst>
                </a:gridCol>
                <a:gridCol w="2559098">
                  <a:extLst>
                    <a:ext uri="{9D8B030D-6E8A-4147-A177-3AD203B41FA5}">
                      <a16:colId xmlns:a16="http://schemas.microsoft.com/office/drawing/2014/main" val="20001"/>
                    </a:ext>
                  </a:extLst>
                </a:gridCol>
                <a:gridCol w="2559098">
                  <a:extLst>
                    <a:ext uri="{9D8B030D-6E8A-4147-A177-3AD203B41FA5}">
                      <a16:colId xmlns:a16="http://schemas.microsoft.com/office/drawing/2014/main" val="20002"/>
                    </a:ext>
                  </a:extLst>
                </a:gridCol>
                <a:gridCol w="2559098">
                  <a:extLst>
                    <a:ext uri="{9D8B030D-6E8A-4147-A177-3AD203B41FA5}">
                      <a16:colId xmlns:a16="http://schemas.microsoft.com/office/drawing/2014/main" val="20003"/>
                    </a:ext>
                  </a:extLst>
                </a:gridCol>
                <a:gridCol w="2559098">
                  <a:extLst>
                    <a:ext uri="{9D8B030D-6E8A-4147-A177-3AD203B41FA5}">
                      <a16:colId xmlns:a16="http://schemas.microsoft.com/office/drawing/2014/main" val="20004"/>
                    </a:ext>
                  </a:extLst>
                </a:gridCol>
              </a:tblGrid>
              <a:tr h="1447572">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Application References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Blockchain Based Secure route system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Secure wallet system using Metamask</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Biometric authentication system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Unique JSON Web Tokens (JWT) Generation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extLst>
                  <a:ext uri="{0D108BD9-81ED-4DB2-BD59-A6C34878D82A}">
                    <a16:rowId xmlns:a16="http://schemas.microsoft.com/office/drawing/2014/main" val="10000"/>
                  </a:ext>
                </a:extLst>
              </a:tr>
              <a:tr h="1475545">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A</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1"/>
                  </a:ext>
                </a:extLst>
              </a:tr>
              <a:tr h="1387121">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2"/>
                  </a:ext>
                </a:extLst>
              </a:tr>
              <a:tr h="1431908">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C</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3"/>
                  </a:ext>
                </a:extLst>
              </a:tr>
              <a:tr h="1506555">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DIGIMED</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4"/>
                  </a:ext>
                </a:extLst>
              </a:tr>
            </a:tbl>
          </a:graphicData>
        </a:graphic>
      </p:graphicFrame>
      <p:sp>
        <p:nvSpPr>
          <p:cNvPr id="5" name="Freeform 5"/>
          <p:cNvSpPr/>
          <p:nvPr/>
        </p:nvSpPr>
        <p:spPr>
          <a:xfrm>
            <a:off x="6500436" y="6364283"/>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28700" y="701805"/>
            <a:ext cx="78678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RESEARCH GAP</a:t>
            </a:r>
          </a:p>
        </p:txBody>
      </p:sp>
      <p:sp>
        <p:nvSpPr>
          <p:cNvPr id="7" name="Freeform 7"/>
          <p:cNvSpPr/>
          <p:nvPr/>
        </p:nvSpPr>
        <p:spPr>
          <a:xfrm>
            <a:off x="6500436"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9134065"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1765823"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9134065" y="6364283"/>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9068535"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1767695" y="6353932"/>
            <a:ext cx="755333" cy="755333"/>
          </a:xfrm>
          <a:custGeom>
            <a:avLst/>
            <a:gdLst/>
            <a:ahLst/>
            <a:cxnLst/>
            <a:rect l="l" t="t" r="r" b="b"/>
            <a:pathLst>
              <a:path w="755333" h="755333">
                <a:moveTo>
                  <a:pt x="0" y="0"/>
                </a:moveTo>
                <a:lnTo>
                  <a:pt x="755333" y="0"/>
                </a:lnTo>
                <a:lnTo>
                  <a:pt x="755333" y="755334"/>
                </a:lnTo>
                <a:lnTo>
                  <a:pt x="0" y="7553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1765823" y="4922324"/>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14250992"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4250992" y="6353932"/>
            <a:ext cx="755333" cy="755333"/>
          </a:xfrm>
          <a:custGeom>
            <a:avLst/>
            <a:gdLst/>
            <a:ahLst/>
            <a:cxnLst/>
            <a:rect l="l" t="t" r="r" b="b"/>
            <a:pathLst>
              <a:path w="755333" h="755333">
                <a:moveTo>
                  <a:pt x="0" y="0"/>
                </a:moveTo>
                <a:lnTo>
                  <a:pt x="755333" y="0"/>
                </a:lnTo>
                <a:lnTo>
                  <a:pt x="755333" y="755334"/>
                </a:lnTo>
                <a:lnTo>
                  <a:pt x="0" y="755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4250992"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9068535"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14250992"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6500436"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0" name="Group 20"/>
          <p:cNvGrpSpPr/>
          <p:nvPr/>
        </p:nvGrpSpPr>
        <p:grpSpPr>
          <a:xfrm>
            <a:off x="0" y="9376835"/>
            <a:ext cx="18587604" cy="1470019"/>
            <a:chOff x="0" y="0"/>
            <a:chExt cx="24783471" cy="1960025"/>
          </a:xfrm>
        </p:grpSpPr>
        <p:grpSp>
          <p:nvGrpSpPr>
            <p:cNvPr id="21" name="Group 21"/>
            <p:cNvGrpSpPr/>
            <p:nvPr/>
          </p:nvGrpSpPr>
          <p:grpSpPr>
            <a:xfrm>
              <a:off x="0" y="0"/>
              <a:ext cx="24783471" cy="1453710"/>
              <a:chOff x="0" y="0"/>
              <a:chExt cx="4918995" cy="288531"/>
            </a:xfrm>
          </p:grpSpPr>
          <p:sp>
            <p:nvSpPr>
              <p:cNvPr id="22" name="Freeform 2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3" name="TextBox 2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4" name="Freeform 2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25" name="TextBox 2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6" name="AutoShape 2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7" name="TextBox 2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8" name="TextBox 2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9" name="AutoShape 2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0" name="TextBox 3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1" name="TextBox 3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2" name="Group 32"/>
            <p:cNvGrpSpPr/>
            <p:nvPr/>
          </p:nvGrpSpPr>
          <p:grpSpPr>
            <a:xfrm>
              <a:off x="0" y="0"/>
              <a:ext cx="24783471" cy="1960025"/>
              <a:chOff x="0" y="0"/>
              <a:chExt cx="4918995" cy="389024"/>
            </a:xfrm>
          </p:grpSpPr>
          <p:sp>
            <p:nvSpPr>
              <p:cNvPr id="33" name="Freeform 33"/>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4" name="TextBox 34"/>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5" name="Freeform 3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36" name="TextBox 3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7" name="AutoShape 3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8" name="TextBox 38"/>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9" name="TextBox 39"/>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0" name="AutoShape 4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1" name="TextBox 4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10</a:t>
              </a:r>
            </a:p>
          </p:txBody>
        </p:sp>
        <p:sp>
          <p:nvSpPr>
            <p:cNvPr id="42" name="TextBox 4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
        <p:nvSpPr>
          <p:cNvPr id="43" name="Freeform 43"/>
          <p:cNvSpPr/>
          <p:nvPr/>
        </p:nvSpPr>
        <p:spPr>
          <a:xfrm>
            <a:off x="6500436"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4" name="Freeform 44"/>
          <p:cNvSpPr/>
          <p:nvPr/>
        </p:nvSpPr>
        <p:spPr>
          <a:xfrm>
            <a:off x="11765823"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5" name="Freeform 45"/>
          <p:cNvSpPr/>
          <p:nvPr/>
        </p:nvSpPr>
        <p:spPr>
          <a:xfrm>
            <a:off x="16763985" y="203368"/>
            <a:ext cx="1375142" cy="1375142"/>
          </a:xfrm>
          <a:custGeom>
            <a:avLst/>
            <a:gdLst/>
            <a:ahLst/>
            <a:cxnLst/>
            <a:rect l="l" t="t" r="r" b="b"/>
            <a:pathLst>
              <a:path w="1375142" h="1375142">
                <a:moveTo>
                  <a:pt x="0" y="0"/>
                </a:moveTo>
                <a:lnTo>
                  <a:pt x="1375142" y="0"/>
                </a:lnTo>
                <a:lnTo>
                  <a:pt x="1375142" y="1375143"/>
                </a:lnTo>
                <a:lnTo>
                  <a:pt x="0" y="1375143"/>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13512506" y="-28575"/>
            <a:ext cx="5012545" cy="10344150"/>
            <a:chOff x="0" y="0"/>
            <a:chExt cx="1320177" cy="2724385"/>
          </a:xfrm>
        </p:grpSpPr>
        <p:sp>
          <p:nvSpPr>
            <p:cNvPr id="4" name="Freeform 4"/>
            <p:cNvSpPr/>
            <p:nvPr/>
          </p:nvSpPr>
          <p:spPr>
            <a:xfrm>
              <a:off x="0" y="0"/>
              <a:ext cx="1320177" cy="2724385"/>
            </a:xfrm>
            <a:custGeom>
              <a:avLst/>
              <a:gdLst/>
              <a:ahLst/>
              <a:cxnLst/>
              <a:rect l="l" t="t" r="r" b="b"/>
              <a:pathLst>
                <a:path w="1320177" h="2724385">
                  <a:moveTo>
                    <a:pt x="0" y="0"/>
                  </a:moveTo>
                  <a:lnTo>
                    <a:pt x="1320177" y="0"/>
                  </a:lnTo>
                  <a:lnTo>
                    <a:pt x="1320177" y="2724385"/>
                  </a:lnTo>
                  <a:lnTo>
                    <a:pt x="0" y="2724385"/>
                  </a:lnTo>
                  <a:close/>
                </a:path>
              </a:pathLst>
            </a:custGeom>
            <a:solidFill>
              <a:srgbClr val="055E6E"/>
            </a:solidFill>
          </p:spPr>
          <p:txBody>
            <a:bodyPr/>
            <a:lstStyle/>
            <a:p>
              <a:endParaRPr lang="en-US"/>
            </a:p>
          </p:txBody>
        </p:sp>
        <p:sp>
          <p:nvSpPr>
            <p:cNvPr id="5" name="TextBox 5"/>
            <p:cNvSpPr txBox="1"/>
            <p:nvPr/>
          </p:nvSpPr>
          <p:spPr>
            <a:xfrm>
              <a:off x="0" y="-38100"/>
              <a:ext cx="1320177" cy="276248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3694799" y="28148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248695" y="4895953"/>
            <a:ext cx="10722982" cy="4594893"/>
          </a:xfrm>
          <a:prstGeom prst="rect">
            <a:avLst/>
          </a:prstGeom>
        </p:spPr>
        <p:txBody>
          <a:bodyPr lIns="0" tIns="0" rIns="0" bIns="0" rtlCol="0" anchor="t">
            <a:spAutoFit/>
          </a:bodyPr>
          <a:lstStyle/>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Design and Implement a Blockchain-Based Advanced Authentication Wallet System Using MetaMask </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Design and Develop a Multifactor Authentication System, Including Biometrics and 2FA</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Create a Unique Token System (JWT) for Access Management, Permission Granting, and Transaction Tracking</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Integrate the Wallet Interface and Token System with the Database and Blockchain System </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Implement Security Measures to Ensure the Security of the Wallet Interface</a:t>
            </a:r>
          </a:p>
          <a:p>
            <a:pPr algn="l">
              <a:lnSpc>
                <a:spcPts val="3304"/>
              </a:lnSpc>
            </a:pPr>
            <a:endParaRPr lang="en-US" sz="2278">
              <a:solidFill>
                <a:srgbClr val="000000"/>
              </a:solidFill>
              <a:latin typeface="Canva Sans 2"/>
              <a:ea typeface="Canva Sans 2"/>
              <a:cs typeface="Canva Sans 2"/>
              <a:sym typeface="Canva Sans 2"/>
            </a:endParaRPr>
          </a:p>
        </p:txBody>
      </p:sp>
      <p:sp>
        <p:nvSpPr>
          <p:cNvPr id="8" name="Freeform 8"/>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5"/>
            <a:stretch>
              <a:fillRect l="-19657" t="-14884" r="-14655" b="-33649"/>
            </a:stretch>
          </a:blipFill>
        </p:spPr>
        <p:txBody>
          <a:bodyPr/>
          <a:lstStyle/>
          <a:p>
            <a:endParaRPr lang="en-US"/>
          </a:p>
        </p:txBody>
      </p:sp>
      <p:grpSp>
        <p:nvGrpSpPr>
          <p:cNvPr id="9" name="Group 9"/>
          <p:cNvGrpSpPr/>
          <p:nvPr/>
        </p:nvGrpSpPr>
        <p:grpSpPr>
          <a:xfrm>
            <a:off x="0" y="9376835"/>
            <a:ext cx="18587604" cy="1090283"/>
            <a:chOff x="0" y="0"/>
            <a:chExt cx="24783471" cy="1453710"/>
          </a:xfrm>
        </p:grpSpPr>
        <p:grpSp>
          <p:nvGrpSpPr>
            <p:cNvPr id="10" name="Group 10"/>
            <p:cNvGrpSpPr/>
            <p:nvPr/>
          </p:nvGrpSpPr>
          <p:grpSpPr>
            <a:xfrm>
              <a:off x="0" y="0"/>
              <a:ext cx="24783471" cy="1453710"/>
              <a:chOff x="0" y="0"/>
              <a:chExt cx="4918995" cy="288531"/>
            </a:xfrm>
          </p:grpSpPr>
          <p:sp>
            <p:nvSpPr>
              <p:cNvPr id="11" name="Freeform 11"/>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2" name="TextBox 12"/>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3" name="Freeform 1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4" name="TextBox 1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5" name="AutoShape 1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6" name="TextBox 16"/>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7" name="TextBox 17"/>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8" name="AutoShape 1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19" name="Group 19"/>
          <p:cNvGrpSpPr/>
          <p:nvPr/>
        </p:nvGrpSpPr>
        <p:grpSpPr>
          <a:xfrm>
            <a:off x="14078114" y="9633721"/>
            <a:ext cx="3827994" cy="358491"/>
            <a:chOff x="0" y="0"/>
            <a:chExt cx="5103992" cy="477989"/>
          </a:xfrm>
        </p:grpSpPr>
        <p:sp>
          <p:nvSpPr>
            <p:cNvPr id="20" name="TextBox 20"/>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12</a:t>
              </a:r>
            </a:p>
          </p:txBody>
        </p:sp>
        <p:sp>
          <p:nvSpPr>
            <p:cNvPr id="21" name="TextBox 21"/>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2" name="Group 22"/>
          <p:cNvGrpSpPr/>
          <p:nvPr/>
        </p:nvGrpSpPr>
        <p:grpSpPr>
          <a:xfrm>
            <a:off x="0" y="9376835"/>
            <a:ext cx="18587604" cy="1470019"/>
            <a:chOff x="0" y="0"/>
            <a:chExt cx="24783471" cy="1960025"/>
          </a:xfrm>
        </p:grpSpPr>
        <p:grpSp>
          <p:nvGrpSpPr>
            <p:cNvPr id="23" name="Group 23"/>
            <p:cNvGrpSpPr/>
            <p:nvPr/>
          </p:nvGrpSpPr>
          <p:grpSpPr>
            <a:xfrm>
              <a:off x="0" y="0"/>
              <a:ext cx="24783471" cy="1453710"/>
              <a:chOff x="0" y="0"/>
              <a:chExt cx="4918995" cy="288531"/>
            </a:xfrm>
          </p:grpSpPr>
          <p:sp>
            <p:nvSpPr>
              <p:cNvPr id="24" name="Freeform 2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5" name="TextBox 2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6" name="Freeform 2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7" name="TextBox 2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8" name="AutoShape 2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9" name="TextBox 2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0" name="TextBox 3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1" name="AutoShape 3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2" name="TextBox 3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3" name="TextBox 3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4" name="Group 34"/>
            <p:cNvGrpSpPr/>
            <p:nvPr/>
          </p:nvGrpSpPr>
          <p:grpSpPr>
            <a:xfrm>
              <a:off x="0" y="0"/>
              <a:ext cx="24783471" cy="1960025"/>
              <a:chOff x="0" y="0"/>
              <a:chExt cx="4918995" cy="389024"/>
            </a:xfrm>
          </p:grpSpPr>
          <p:sp>
            <p:nvSpPr>
              <p:cNvPr id="35" name="Freeform 3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6" name="TextBox 3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7" name="Freeform 3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38" name="TextBox 3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9" name="AutoShape 3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1" name="TextBox 41"/>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2" name="AutoShape 4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4" name="TextBox 4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5" name="Group 45"/>
          <p:cNvGrpSpPr/>
          <p:nvPr/>
        </p:nvGrpSpPr>
        <p:grpSpPr>
          <a:xfrm>
            <a:off x="16842603" y="102170"/>
            <a:ext cx="1286621" cy="1286621"/>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
        <p:nvSpPr>
          <p:cNvPr id="47" name="TextBox 47"/>
          <p:cNvSpPr txBox="1"/>
          <p:nvPr/>
        </p:nvSpPr>
        <p:spPr>
          <a:xfrm>
            <a:off x="1028700" y="998767"/>
            <a:ext cx="8721483" cy="322897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SPECIFIC AND SUB OBJECTIVES​</a:t>
            </a:r>
          </a:p>
          <a:p>
            <a:pPr algn="l">
              <a:lnSpc>
                <a:spcPts val="8399"/>
              </a:lnSpc>
            </a:pPr>
            <a:r>
              <a:rPr lang="en-US" sz="6999">
                <a:solidFill>
                  <a:srgbClr val="000000"/>
                </a:solidFill>
                <a:latin typeface="Poppins Bold"/>
                <a:ea typeface="Poppins Bold"/>
                <a:cs typeface="Poppins Bold"/>
                <a:sym typeface="Poppins Bold"/>
              </a:rPr>
              <a:t>​</a:t>
            </a:r>
          </a:p>
        </p:txBody>
      </p:sp>
      <p:sp>
        <p:nvSpPr>
          <p:cNvPr id="48" name="TextBox 48"/>
          <p:cNvSpPr txBox="1"/>
          <p:nvPr/>
        </p:nvSpPr>
        <p:spPr>
          <a:xfrm>
            <a:off x="1248695" y="3467183"/>
            <a:ext cx="11162973" cy="1081084"/>
          </a:xfrm>
          <a:prstGeom prst="rect">
            <a:avLst/>
          </a:prstGeom>
        </p:spPr>
        <p:txBody>
          <a:bodyPr lIns="0" tIns="0" rIns="0" bIns="0" rtlCol="0" anchor="t">
            <a:spAutoFit/>
          </a:bodyPr>
          <a:lstStyle/>
          <a:p>
            <a:pPr algn="l">
              <a:lnSpc>
                <a:spcPts val="2813"/>
              </a:lnSpc>
            </a:pPr>
            <a:r>
              <a:rPr lang="en-US" sz="2250">
                <a:solidFill>
                  <a:srgbClr val="000000"/>
                </a:solidFill>
                <a:latin typeface="Poppins Bold"/>
                <a:ea typeface="Poppins Bold"/>
                <a:cs typeface="Poppins Bold"/>
                <a:sym typeface="Poppins Bold"/>
              </a:rPr>
              <a:t>DESIGN A BLOCKCHAIN-BASED ADVANCED AUTHENTICATION WALLET SYSTEM USING METAMASK WITH SECURE ROUTE SYSTEM, INTEGRATING UNIQUE TOKEN SYSTEMS WITH ADVANCED AUTHENTICATION TECHNOLOGIES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pSp>
        <p:nvGrpSpPr>
          <p:cNvPr id="4" name="Group 4"/>
          <p:cNvGrpSpPr/>
          <p:nvPr/>
        </p:nvGrpSpPr>
        <p:grpSpPr>
          <a:xfrm>
            <a:off x="0" y="9376835"/>
            <a:ext cx="18587604" cy="1090283"/>
            <a:chOff x="0" y="0"/>
            <a:chExt cx="24783471" cy="1453710"/>
          </a:xfrm>
        </p:grpSpPr>
        <p:grpSp>
          <p:nvGrpSpPr>
            <p:cNvPr id="5" name="Group 5"/>
            <p:cNvGrpSpPr/>
            <p:nvPr/>
          </p:nvGrpSpPr>
          <p:grpSpPr>
            <a:xfrm>
              <a:off x="0" y="0"/>
              <a:ext cx="24783471" cy="1453710"/>
              <a:chOff x="0" y="0"/>
              <a:chExt cx="4918995" cy="288531"/>
            </a:xfrm>
          </p:grpSpPr>
          <p:sp>
            <p:nvSpPr>
              <p:cNvPr id="6" name="Freeform 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 name="TextBox 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 name="Freeform 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9" name="TextBox 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0" name="AutoShape 1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2" name="TextBox 1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3" name="AutoShape 1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14</a:t>
              </a:r>
            </a:p>
          </p:txBody>
        </p:sp>
        <p:sp>
          <p:nvSpPr>
            <p:cNvPr id="15" name="TextBox 1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16" name="Group 16"/>
          <p:cNvGrpSpPr/>
          <p:nvPr/>
        </p:nvGrpSpPr>
        <p:grpSpPr>
          <a:xfrm>
            <a:off x="0" y="9376835"/>
            <a:ext cx="18587604" cy="1470019"/>
            <a:chOff x="0" y="0"/>
            <a:chExt cx="24783471" cy="1960025"/>
          </a:xfrm>
        </p:grpSpPr>
        <p:grpSp>
          <p:nvGrpSpPr>
            <p:cNvPr id="17" name="Group 17"/>
            <p:cNvGrpSpPr/>
            <p:nvPr/>
          </p:nvGrpSpPr>
          <p:grpSpPr>
            <a:xfrm>
              <a:off x="0" y="0"/>
              <a:ext cx="24783471" cy="1453710"/>
              <a:chOff x="0" y="0"/>
              <a:chExt cx="4918995" cy="288531"/>
            </a:xfrm>
          </p:grpSpPr>
          <p:sp>
            <p:nvSpPr>
              <p:cNvPr id="18" name="Freeform 1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9" name="TextBox 1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0" name="Freeform 2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21" name="TextBox 2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2" name="AutoShape 2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3" name="TextBox 2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4" name="TextBox 2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5" name="AutoShape 2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27" name="TextBox 2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28" name="Group 28"/>
            <p:cNvGrpSpPr/>
            <p:nvPr/>
          </p:nvGrpSpPr>
          <p:grpSpPr>
            <a:xfrm>
              <a:off x="0" y="0"/>
              <a:ext cx="24783471" cy="1960025"/>
              <a:chOff x="0" y="0"/>
              <a:chExt cx="4918995" cy="389024"/>
            </a:xfrm>
          </p:grpSpPr>
          <p:sp>
            <p:nvSpPr>
              <p:cNvPr id="29" name="Freeform 2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0" name="TextBox 3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1" name="Freeform 3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32" name="TextBox 3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3" name="AutoShape 3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5" name="TextBox 35"/>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36" name="AutoShape 3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7" name="TextBox 3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14</a:t>
              </a:r>
            </a:p>
          </p:txBody>
        </p:sp>
        <p:sp>
          <p:nvSpPr>
            <p:cNvPr id="38" name="TextBox 3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
        <p:nvSpPr>
          <p:cNvPr id="39" name="Freeform 39"/>
          <p:cNvSpPr/>
          <p:nvPr/>
        </p:nvSpPr>
        <p:spPr>
          <a:xfrm>
            <a:off x="4648958" y="1597848"/>
            <a:ext cx="10055813" cy="7541860"/>
          </a:xfrm>
          <a:custGeom>
            <a:avLst/>
            <a:gdLst/>
            <a:ahLst/>
            <a:cxnLst/>
            <a:rect l="l" t="t" r="r" b="b"/>
            <a:pathLst>
              <a:path w="10055813" h="7541860">
                <a:moveTo>
                  <a:pt x="0" y="0"/>
                </a:moveTo>
                <a:lnTo>
                  <a:pt x="10055813" y="0"/>
                </a:lnTo>
                <a:lnTo>
                  <a:pt x="10055813" y="7541860"/>
                </a:lnTo>
                <a:lnTo>
                  <a:pt x="0" y="7541860"/>
                </a:lnTo>
                <a:lnTo>
                  <a:pt x="0" y="0"/>
                </a:lnTo>
                <a:close/>
              </a:path>
            </a:pathLst>
          </a:custGeom>
          <a:blipFill>
            <a:blip r:embed="rId5"/>
            <a:stretch>
              <a:fillRect/>
            </a:stretch>
          </a:blipFill>
        </p:spPr>
        <p:txBody>
          <a:bodyPr/>
          <a:lstStyle/>
          <a:p>
            <a:endParaRPr lang="en-US"/>
          </a:p>
        </p:txBody>
      </p:sp>
      <p:sp>
        <p:nvSpPr>
          <p:cNvPr id="40" name="TextBox 40"/>
          <p:cNvSpPr txBox="1"/>
          <p:nvPr/>
        </p:nvSpPr>
        <p:spPr>
          <a:xfrm>
            <a:off x="631748" y="483423"/>
            <a:ext cx="13245261" cy="2171700"/>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COMPONENT DIAGRAM </a:t>
            </a:r>
          </a:p>
          <a:p>
            <a:pPr algn="l">
              <a:lnSpc>
                <a:spcPts val="8399"/>
              </a:lnSpc>
            </a:pPr>
            <a:endParaRPr lang="en-US" sz="6999">
              <a:solidFill>
                <a:srgbClr val="000000"/>
              </a:solidFill>
              <a:latin typeface="Poppins Bold"/>
              <a:ea typeface="Poppins Bold"/>
              <a:cs typeface="Poppins Bold"/>
              <a:sym typeface="Poppins Bold"/>
            </a:endParaRPr>
          </a:p>
        </p:txBody>
      </p:sp>
      <p:sp>
        <p:nvSpPr>
          <p:cNvPr id="41" name="Freeform 41"/>
          <p:cNvSpPr/>
          <p:nvPr/>
        </p:nvSpPr>
        <p:spPr>
          <a:xfrm rot="-1892364">
            <a:off x="10788624" y="2042726"/>
            <a:ext cx="780711" cy="310333"/>
          </a:xfrm>
          <a:custGeom>
            <a:avLst/>
            <a:gdLst/>
            <a:ahLst/>
            <a:cxnLst/>
            <a:rect l="l" t="t" r="r" b="b"/>
            <a:pathLst>
              <a:path w="780711" h="310333">
                <a:moveTo>
                  <a:pt x="0" y="0"/>
                </a:moveTo>
                <a:lnTo>
                  <a:pt x="780712" y="0"/>
                </a:lnTo>
                <a:lnTo>
                  <a:pt x="780712" y="310333"/>
                </a:lnTo>
                <a:lnTo>
                  <a:pt x="0" y="310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2" name="TextBox 42"/>
          <p:cNvSpPr txBox="1"/>
          <p:nvPr/>
        </p:nvSpPr>
        <p:spPr>
          <a:xfrm>
            <a:off x="11564263" y="1737148"/>
            <a:ext cx="2657564" cy="281245"/>
          </a:xfrm>
          <a:prstGeom prst="rect">
            <a:avLst/>
          </a:prstGeom>
        </p:spPr>
        <p:txBody>
          <a:bodyPr lIns="0" tIns="0" rIns="0" bIns="0" rtlCol="0" anchor="t">
            <a:spAutoFit/>
          </a:bodyPr>
          <a:lstStyle/>
          <a:p>
            <a:pPr algn="ctr">
              <a:lnSpc>
                <a:spcPts val="2040"/>
              </a:lnSpc>
            </a:pPr>
            <a:r>
              <a:rPr lang="en-US" sz="1545">
                <a:solidFill>
                  <a:srgbClr val="F58E6F"/>
                </a:solidFill>
                <a:latin typeface="Copperplate Gothic 32 AB Bold"/>
                <a:ea typeface="Copperplate Gothic 32 AB Bold"/>
                <a:cs typeface="Copperplate Gothic 32 AB Bold"/>
                <a:sym typeface="Copperplate Gothic 32 AB Bold"/>
              </a:rPr>
              <a:t>PARALLEL PROCESS</a:t>
            </a:r>
            <a:r>
              <a:rPr lang="en-US" sz="1545">
                <a:solidFill>
                  <a:srgbClr val="1E191B"/>
                </a:solidFill>
                <a:latin typeface="Copperplate Gothic 32 AB Bold"/>
                <a:ea typeface="Copperplate Gothic 32 AB Bold"/>
                <a:cs typeface="Copperplate Gothic 32 AB Bold"/>
                <a:sym typeface="Copperplate Gothic 32 AB Bold"/>
              </a:rPr>
              <a:t> </a:t>
            </a:r>
          </a:p>
        </p:txBody>
      </p:sp>
      <p:sp>
        <p:nvSpPr>
          <p:cNvPr id="43" name="Freeform 43"/>
          <p:cNvSpPr/>
          <p:nvPr/>
        </p:nvSpPr>
        <p:spPr>
          <a:xfrm>
            <a:off x="16763985" y="203368"/>
            <a:ext cx="1375142" cy="1375142"/>
          </a:xfrm>
          <a:custGeom>
            <a:avLst/>
            <a:gdLst/>
            <a:ahLst/>
            <a:cxnLst/>
            <a:rect l="l" t="t" r="r" b="b"/>
            <a:pathLst>
              <a:path w="1375142" h="1375142">
                <a:moveTo>
                  <a:pt x="0" y="0"/>
                </a:moveTo>
                <a:lnTo>
                  <a:pt x="1375142" y="0"/>
                </a:lnTo>
                <a:lnTo>
                  <a:pt x="1375142" y="1375143"/>
                </a:lnTo>
                <a:lnTo>
                  <a:pt x="0" y="1375143"/>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28575"/>
            <a:ext cx="20679210" cy="2176838"/>
            <a:chOff x="0" y="0"/>
            <a:chExt cx="5446376" cy="573324"/>
          </a:xfrm>
        </p:grpSpPr>
        <p:sp>
          <p:nvSpPr>
            <p:cNvPr id="4" name="Freeform 4"/>
            <p:cNvSpPr/>
            <p:nvPr/>
          </p:nvSpPr>
          <p:spPr>
            <a:xfrm>
              <a:off x="0" y="0"/>
              <a:ext cx="5446376" cy="573324"/>
            </a:xfrm>
            <a:custGeom>
              <a:avLst/>
              <a:gdLst/>
              <a:ahLst/>
              <a:cxnLst/>
              <a:rect l="l" t="t" r="r" b="b"/>
              <a:pathLst>
                <a:path w="5446376" h="573324">
                  <a:moveTo>
                    <a:pt x="0" y="0"/>
                  </a:moveTo>
                  <a:lnTo>
                    <a:pt x="5446376" y="0"/>
                  </a:lnTo>
                  <a:lnTo>
                    <a:pt x="5446376" y="573324"/>
                  </a:lnTo>
                  <a:lnTo>
                    <a:pt x="0" y="573324"/>
                  </a:lnTo>
                  <a:close/>
                </a:path>
              </a:pathLst>
            </a:custGeom>
            <a:solidFill>
              <a:srgbClr val="055E6E"/>
            </a:solidFill>
          </p:spPr>
          <p:txBody>
            <a:bodyPr/>
            <a:lstStyle/>
            <a:p>
              <a:endParaRPr lang="en-US"/>
            </a:p>
          </p:txBody>
        </p:sp>
        <p:sp>
          <p:nvSpPr>
            <p:cNvPr id="5" name="TextBox 5"/>
            <p:cNvSpPr txBox="1"/>
            <p:nvPr/>
          </p:nvSpPr>
          <p:spPr>
            <a:xfrm>
              <a:off x="0" y="-38100"/>
              <a:ext cx="5446376" cy="61142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7" name="Freeform 7"/>
          <p:cNvSpPr/>
          <p:nvPr/>
        </p:nvSpPr>
        <p:spPr>
          <a:xfrm>
            <a:off x="14650192" y="5018036"/>
            <a:ext cx="4063365" cy="4114800"/>
          </a:xfrm>
          <a:custGeom>
            <a:avLst/>
            <a:gdLst/>
            <a:ahLst/>
            <a:cxnLst/>
            <a:rect l="l" t="t" r="r" b="b"/>
            <a:pathLst>
              <a:path w="4063365" h="4114800">
                <a:moveTo>
                  <a:pt x="0" y="0"/>
                </a:moveTo>
                <a:lnTo>
                  <a:pt x="4063365" y="0"/>
                </a:lnTo>
                <a:lnTo>
                  <a:pt x="406336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0" y="9376835"/>
            <a:ext cx="18587604" cy="1090283"/>
            <a:chOff x="0" y="0"/>
            <a:chExt cx="24783471" cy="1453710"/>
          </a:xfrm>
        </p:grpSpPr>
        <p:grpSp>
          <p:nvGrpSpPr>
            <p:cNvPr id="9" name="Group 9"/>
            <p:cNvGrpSpPr/>
            <p:nvPr/>
          </p:nvGrpSpPr>
          <p:grpSpPr>
            <a:xfrm>
              <a:off x="0" y="0"/>
              <a:ext cx="24783471" cy="1453710"/>
              <a:chOff x="0" y="0"/>
              <a:chExt cx="4918995" cy="288531"/>
            </a:xfrm>
          </p:grpSpPr>
          <p:sp>
            <p:nvSpPr>
              <p:cNvPr id="10" name="Freeform 1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1" name="TextBox 1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2" name="Freeform 1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3" name="TextBox 1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4" name="AutoShape 1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6" name="TextBox 16"/>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7" name="AutoShape 1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18" name="Group 18"/>
          <p:cNvGrpSpPr/>
          <p:nvPr/>
        </p:nvGrpSpPr>
        <p:grpSpPr>
          <a:xfrm>
            <a:off x="14078114" y="9633721"/>
            <a:ext cx="3827994" cy="358491"/>
            <a:chOff x="0" y="0"/>
            <a:chExt cx="5103992" cy="477989"/>
          </a:xfrm>
        </p:grpSpPr>
        <p:sp>
          <p:nvSpPr>
            <p:cNvPr id="19" name="TextBox 19"/>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13</a:t>
              </a:r>
            </a:p>
          </p:txBody>
        </p:sp>
        <p:sp>
          <p:nvSpPr>
            <p:cNvPr id="20" name="TextBox 20"/>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1" name="Group 21"/>
          <p:cNvGrpSpPr/>
          <p:nvPr/>
        </p:nvGrpSpPr>
        <p:grpSpPr>
          <a:xfrm>
            <a:off x="0" y="9376835"/>
            <a:ext cx="18587604" cy="1470019"/>
            <a:chOff x="0" y="0"/>
            <a:chExt cx="24783471" cy="1960025"/>
          </a:xfrm>
        </p:grpSpPr>
        <p:grpSp>
          <p:nvGrpSpPr>
            <p:cNvPr id="22" name="Group 22"/>
            <p:cNvGrpSpPr/>
            <p:nvPr/>
          </p:nvGrpSpPr>
          <p:grpSpPr>
            <a:xfrm>
              <a:off x="0" y="0"/>
              <a:ext cx="24783471" cy="1453710"/>
              <a:chOff x="0" y="0"/>
              <a:chExt cx="4918995" cy="288531"/>
            </a:xfrm>
          </p:grpSpPr>
          <p:sp>
            <p:nvSpPr>
              <p:cNvPr id="23" name="Freeform 23"/>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4" name="TextBox 24"/>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5" name="Freeform 2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6" name="TextBox 2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7" name="AutoShape 2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8" name="TextBox 28"/>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9" name="TextBox 29"/>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0" name="AutoShape 3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TextBox 3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2" name="TextBox 3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3" name="Group 33"/>
            <p:cNvGrpSpPr/>
            <p:nvPr/>
          </p:nvGrpSpPr>
          <p:grpSpPr>
            <a:xfrm>
              <a:off x="0" y="0"/>
              <a:ext cx="24783471" cy="1960025"/>
              <a:chOff x="0" y="0"/>
              <a:chExt cx="4918995" cy="389024"/>
            </a:xfrm>
          </p:grpSpPr>
          <p:sp>
            <p:nvSpPr>
              <p:cNvPr id="34" name="Freeform 34"/>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5" name="TextBox 35"/>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6" name="Freeform 3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37" name="TextBox 3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8" name="AutoShape 3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9" name="TextBox 39"/>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0" name="TextBox 40"/>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1" name="AutoShape 4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13</a:t>
              </a:r>
            </a:p>
          </p:txBody>
        </p:sp>
        <p:sp>
          <p:nvSpPr>
            <p:cNvPr id="43" name="TextBox 4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4" name="Group 44"/>
          <p:cNvGrpSpPr/>
          <p:nvPr/>
        </p:nvGrpSpPr>
        <p:grpSpPr>
          <a:xfrm>
            <a:off x="16870429" y="203368"/>
            <a:ext cx="1318567" cy="1318567"/>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
        <p:nvSpPr>
          <p:cNvPr id="46" name="TextBox 46"/>
          <p:cNvSpPr txBox="1"/>
          <p:nvPr/>
        </p:nvSpPr>
        <p:spPr>
          <a:xfrm>
            <a:off x="863539" y="474057"/>
            <a:ext cx="7867835" cy="1114425"/>
          </a:xfrm>
          <a:prstGeom prst="rect">
            <a:avLst/>
          </a:prstGeom>
        </p:spPr>
        <p:txBody>
          <a:bodyPr lIns="0" tIns="0" rIns="0" bIns="0" rtlCol="0" anchor="t">
            <a:spAutoFit/>
          </a:bodyPr>
          <a:lstStyle/>
          <a:p>
            <a:pPr algn="l">
              <a:lnSpc>
                <a:spcPts val="8399"/>
              </a:lnSpc>
            </a:pPr>
            <a:r>
              <a:rPr lang="en-US" sz="6999">
                <a:solidFill>
                  <a:srgbClr val="E4F8F6"/>
                </a:solidFill>
                <a:latin typeface="Poppins Bold"/>
                <a:ea typeface="Poppins Bold"/>
                <a:cs typeface="Poppins Bold"/>
                <a:sym typeface="Poppins Bold"/>
              </a:rPr>
              <a:t>METHODOLOGY</a:t>
            </a:r>
          </a:p>
        </p:txBody>
      </p:sp>
      <p:sp>
        <p:nvSpPr>
          <p:cNvPr id="47" name="TextBox 47"/>
          <p:cNvSpPr txBox="1"/>
          <p:nvPr/>
        </p:nvSpPr>
        <p:spPr>
          <a:xfrm>
            <a:off x="1028700" y="2667886"/>
            <a:ext cx="13731440" cy="5992656"/>
          </a:xfrm>
          <a:prstGeom prst="rect">
            <a:avLst/>
          </a:prstGeom>
        </p:spPr>
        <p:txBody>
          <a:bodyPr lIns="0" tIns="0" rIns="0" bIns="0" rtlCol="0" anchor="t">
            <a:spAutoFit/>
          </a:bodyPr>
          <a:lstStyle/>
          <a:p>
            <a:pPr marL="442701" lvl="1" indent="-221351" algn="l">
              <a:lnSpc>
                <a:spcPts val="3424"/>
              </a:lnSpc>
              <a:buFont typeface="Arial"/>
              <a:buChar char="•"/>
            </a:pPr>
            <a:r>
              <a:rPr lang="en-US" sz="2050">
                <a:solidFill>
                  <a:srgbClr val="000000"/>
                </a:solidFill>
                <a:latin typeface="Poppins Bold"/>
                <a:ea typeface="Poppins Bold"/>
                <a:cs typeface="Poppins Bold"/>
                <a:sym typeface="Poppins Bold"/>
              </a:rPr>
              <a:t>DESIGN AND DEVELOP 2FA AND BIOMETRIC AUTHENTICATION SYSTEM:</a:t>
            </a:r>
          </a:p>
          <a:p>
            <a:pPr marL="885403" lvl="2" indent="-295134" algn="l">
              <a:lnSpc>
                <a:spcPts val="3424"/>
              </a:lnSpc>
              <a:buFont typeface="Arial"/>
              <a:buChar char="⚬"/>
            </a:pPr>
            <a:r>
              <a:rPr lang="en-US" sz="2050">
                <a:solidFill>
                  <a:srgbClr val="000000"/>
                </a:solidFill>
                <a:latin typeface="Poppins"/>
                <a:ea typeface="Poppins"/>
                <a:cs typeface="Poppins"/>
                <a:sym typeface="Poppins"/>
              </a:rPr>
              <a:t>DESIGN AND IMPLEMENT A MULTIFACTOR AUTHENTICATION SYSTEM COMBINING 2FA (E.G., SMS, EMAIL) AND BIOMETRICS.</a:t>
            </a:r>
          </a:p>
          <a:p>
            <a:pPr marL="442701" lvl="1" indent="-221351" algn="l">
              <a:lnSpc>
                <a:spcPts val="3424"/>
              </a:lnSpc>
              <a:buFont typeface="Arial"/>
              <a:buChar char="•"/>
            </a:pPr>
            <a:r>
              <a:rPr lang="en-US" sz="2050">
                <a:solidFill>
                  <a:srgbClr val="000000"/>
                </a:solidFill>
                <a:latin typeface="Poppins Bold"/>
                <a:ea typeface="Poppins Bold"/>
                <a:cs typeface="Poppins Bold"/>
                <a:sym typeface="Poppins Bold"/>
              </a:rPr>
              <a:t>DESIGN USER-FRIENDLY WALLET INTERFACE USING METAMASK:</a:t>
            </a:r>
          </a:p>
          <a:p>
            <a:pPr marL="885403" lvl="2" indent="-295134" algn="l">
              <a:lnSpc>
                <a:spcPts val="3424"/>
              </a:lnSpc>
              <a:buFont typeface="Arial"/>
              <a:buChar char="⚬"/>
            </a:pPr>
            <a:r>
              <a:rPr lang="en-US" sz="2050">
                <a:solidFill>
                  <a:srgbClr val="000000"/>
                </a:solidFill>
                <a:latin typeface="Poppins"/>
                <a:ea typeface="Poppins"/>
                <a:cs typeface="Poppins"/>
                <a:sym typeface="Poppins"/>
              </a:rPr>
              <a:t>CREATE AN INTUITIVE INTERFACE FOR MANAGING TOKENS AND AUTHENTICATION, INTEGRATING WITH METAMASK TO HANDLE SECURE TRANSACTIONS.</a:t>
            </a:r>
          </a:p>
          <a:p>
            <a:pPr marL="442701" lvl="1" indent="-221351" algn="l">
              <a:lnSpc>
                <a:spcPts val="3424"/>
              </a:lnSpc>
              <a:buFont typeface="Arial"/>
              <a:buChar char="•"/>
            </a:pPr>
            <a:r>
              <a:rPr lang="en-US" sz="2050">
                <a:solidFill>
                  <a:srgbClr val="000000"/>
                </a:solidFill>
                <a:latin typeface="Poppins Bold"/>
                <a:ea typeface="Poppins Bold"/>
                <a:cs typeface="Poppins Bold"/>
                <a:sym typeface="Poppins Bold"/>
              </a:rPr>
              <a:t>CREATE UNIQUE TOKEN SYSTEM (JWT):</a:t>
            </a:r>
          </a:p>
          <a:p>
            <a:pPr marL="885403" lvl="2" indent="-295134" algn="l">
              <a:lnSpc>
                <a:spcPts val="3424"/>
              </a:lnSpc>
              <a:buFont typeface="Arial"/>
              <a:buChar char="⚬"/>
            </a:pPr>
            <a:r>
              <a:rPr lang="en-US" sz="2050">
                <a:solidFill>
                  <a:srgbClr val="000000"/>
                </a:solidFill>
                <a:latin typeface="Poppins"/>
                <a:ea typeface="Poppins"/>
                <a:cs typeface="Poppins"/>
                <a:sym typeface="Poppins"/>
              </a:rPr>
              <a:t>DEVELOP A JWT-BASED SYSTEM FOR SECURE USER CREDENTIAL TRANSMISSION, ENSURING ENCRYPTION AND TOKEN VALIDATION FOR SECURE ACCESS.</a:t>
            </a:r>
          </a:p>
          <a:p>
            <a:pPr marL="442701" lvl="1" indent="-221351" algn="l">
              <a:lnSpc>
                <a:spcPts val="3424"/>
              </a:lnSpc>
              <a:buFont typeface="Arial"/>
              <a:buChar char="•"/>
            </a:pPr>
            <a:r>
              <a:rPr lang="en-US" sz="2050">
                <a:solidFill>
                  <a:srgbClr val="000000"/>
                </a:solidFill>
                <a:latin typeface="Poppins Bold"/>
                <a:ea typeface="Poppins Bold"/>
                <a:cs typeface="Poppins Bold"/>
                <a:sym typeface="Poppins Bold"/>
              </a:rPr>
              <a:t>IMPLEMENT SECURITY MEASURES:</a:t>
            </a:r>
          </a:p>
          <a:p>
            <a:pPr marL="885403" lvl="2" indent="-295134" algn="l">
              <a:lnSpc>
                <a:spcPts val="3424"/>
              </a:lnSpc>
              <a:buFont typeface="Arial"/>
              <a:buChar char="⚬"/>
            </a:pPr>
            <a:r>
              <a:rPr lang="en-US" sz="2050">
                <a:solidFill>
                  <a:srgbClr val="000000"/>
                </a:solidFill>
                <a:latin typeface="Poppins"/>
                <a:ea typeface="Poppins"/>
                <a:cs typeface="Poppins"/>
                <a:sym typeface="Poppins"/>
              </a:rPr>
              <a:t>ENCRYPT DATA BOTH AT REST AND IN TRANSIT TO PROTECT SENSITIVE INFORMATION.</a:t>
            </a:r>
          </a:p>
          <a:p>
            <a:pPr marL="885403" lvl="2" indent="-295134" algn="l">
              <a:lnSpc>
                <a:spcPts val="3424"/>
              </a:lnSpc>
              <a:buFont typeface="Arial"/>
              <a:buChar char="⚬"/>
            </a:pPr>
            <a:r>
              <a:rPr lang="en-US" sz="2050">
                <a:solidFill>
                  <a:srgbClr val="000000"/>
                </a:solidFill>
                <a:latin typeface="Poppins"/>
                <a:ea typeface="Poppins"/>
                <a:cs typeface="Poppins"/>
                <a:sym typeface="Poppins"/>
              </a:rPr>
              <a:t>CONDUCT VULNERABILITY SCANNING AND PENETRATION TESTING TO IDENTIFY AND MITIGATE SECURITY RISKS CONTINUOUSLY.</a:t>
            </a:r>
          </a:p>
          <a:p>
            <a:pPr algn="l">
              <a:lnSpc>
                <a:spcPts val="3424"/>
              </a:lnSpc>
            </a:pPr>
            <a:endParaRPr lang="en-US" sz="2050">
              <a:solidFill>
                <a:srgbClr val="000000"/>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F8F6"/>
        </a:solidFill>
        <a:effectLst/>
      </p:bgPr>
    </p:bg>
    <p:spTree>
      <p:nvGrpSpPr>
        <p:cNvPr id="1" name=""/>
        <p:cNvGrpSpPr/>
        <p:nvPr/>
      </p:nvGrpSpPr>
      <p:grpSpPr>
        <a:xfrm>
          <a:off x="0" y="0"/>
          <a:ext cx="0" cy="0"/>
          <a:chOff x="0" y="0"/>
          <a:chExt cx="0" cy="0"/>
        </a:xfrm>
      </p:grpSpPr>
      <p:grpSp>
        <p:nvGrpSpPr>
          <p:cNvPr id="2" name="Group 2"/>
          <p:cNvGrpSpPr/>
          <p:nvPr/>
        </p:nvGrpSpPr>
        <p:grpSpPr>
          <a:xfrm>
            <a:off x="0" y="1916312"/>
            <a:ext cx="18288000" cy="8025529"/>
            <a:chOff x="0" y="0"/>
            <a:chExt cx="4816593" cy="2113719"/>
          </a:xfrm>
        </p:grpSpPr>
        <p:sp>
          <p:nvSpPr>
            <p:cNvPr id="3" name="Freeform 3"/>
            <p:cNvSpPr/>
            <p:nvPr/>
          </p:nvSpPr>
          <p:spPr>
            <a:xfrm>
              <a:off x="0" y="0"/>
              <a:ext cx="4816592" cy="2113719"/>
            </a:xfrm>
            <a:custGeom>
              <a:avLst/>
              <a:gdLst/>
              <a:ahLst/>
              <a:cxnLst/>
              <a:rect l="l" t="t" r="r" b="b"/>
              <a:pathLst>
                <a:path w="4816592" h="2113719">
                  <a:moveTo>
                    <a:pt x="0" y="0"/>
                  </a:moveTo>
                  <a:lnTo>
                    <a:pt x="4816592" y="0"/>
                  </a:lnTo>
                  <a:lnTo>
                    <a:pt x="4816592" y="2113719"/>
                  </a:lnTo>
                  <a:lnTo>
                    <a:pt x="0" y="2113719"/>
                  </a:lnTo>
                  <a:close/>
                </a:path>
              </a:pathLst>
            </a:custGeom>
            <a:solidFill>
              <a:srgbClr val="055E6E"/>
            </a:solidFill>
          </p:spPr>
          <p:txBody>
            <a:bodyPr/>
            <a:lstStyle/>
            <a:p>
              <a:endParaRPr lang="en-US"/>
            </a:p>
          </p:txBody>
        </p:sp>
        <p:sp>
          <p:nvSpPr>
            <p:cNvPr id="4" name="TextBox 4"/>
            <p:cNvSpPr txBox="1"/>
            <p:nvPr/>
          </p:nvSpPr>
          <p:spPr>
            <a:xfrm>
              <a:off x="0" y="-38100"/>
              <a:ext cx="4816593" cy="215181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39032" y="2908251"/>
            <a:ext cx="4963515" cy="1496306"/>
            <a:chOff x="0" y="0"/>
            <a:chExt cx="6618020" cy="1995074"/>
          </a:xfrm>
        </p:grpSpPr>
        <p:grpSp>
          <p:nvGrpSpPr>
            <p:cNvPr id="6" name="Group 6"/>
            <p:cNvGrpSpPr/>
            <p:nvPr/>
          </p:nvGrpSpPr>
          <p:grpSpPr>
            <a:xfrm>
              <a:off x="0" y="318292"/>
              <a:ext cx="6007686" cy="1358491"/>
              <a:chOff x="0" y="0"/>
              <a:chExt cx="1508885" cy="341197"/>
            </a:xfrm>
          </p:grpSpPr>
          <p:sp>
            <p:nvSpPr>
              <p:cNvPr id="7" name="Freeform 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8" name="TextBox 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622945" y="0"/>
              <a:ext cx="1995074" cy="199507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12" name="Group 12"/>
            <p:cNvGrpSpPr>
              <a:grpSpLocks noChangeAspect="1"/>
            </p:cNvGrpSpPr>
            <p:nvPr/>
          </p:nvGrpSpPr>
          <p:grpSpPr>
            <a:xfrm>
              <a:off x="4820703" y="197761"/>
              <a:ext cx="1599559" cy="1599553"/>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txBody>
              <a:bodyPr/>
              <a:lstStyle/>
              <a:p>
                <a:endParaRPr lang="en-US"/>
              </a:p>
            </p:txBody>
          </p:sp>
        </p:grpSp>
        <p:sp>
          <p:nvSpPr>
            <p:cNvPr id="14" name="TextBox 14"/>
            <p:cNvSpPr txBox="1"/>
            <p:nvPr/>
          </p:nvSpPr>
          <p:spPr>
            <a:xfrm>
              <a:off x="360281" y="607012"/>
              <a:ext cx="3894711" cy="695325"/>
            </a:xfrm>
            <a:prstGeom prst="rect">
              <a:avLst/>
            </a:prstGeom>
          </p:spPr>
          <p:txBody>
            <a:bodyPr lIns="0" tIns="0" rIns="0" bIns="0" rtlCol="0" anchor="t">
              <a:spAutoFit/>
            </a:bodyPr>
            <a:lstStyle/>
            <a:p>
              <a:pPr algn="l">
                <a:lnSpc>
                  <a:spcPts val="4200"/>
                </a:lnSpc>
              </a:pPr>
              <a:r>
                <a:rPr lang="en-US" sz="3000">
                  <a:solidFill>
                    <a:srgbClr val="055E6E"/>
                  </a:solidFill>
                  <a:latin typeface="Poppins Bold"/>
                  <a:ea typeface="Poppins Bold"/>
                  <a:cs typeface="Poppins Bold"/>
                  <a:sym typeface="Poppins Bold"/>
                </a:rPr>
                <a:t>METAMASK</a:t>
              </a:r>
            </a:p>
          </p:txBody>
        </p:sp>
      </p:grpSp>
      <p:grpSp>
        <p:nvGrpSpPr>
          <p:cNvPr id="15" name="Group 15"/>
          <p:cNvGrpSpPr/>
          <p:nvPr/>
        </p:nvGrpSpPr>
        <p:grpSpPr>
          <a:xfrm>
            <a:off x="639032" y="4776981"/>
            <a:ext cx="4963515" cy="1496306"/>
            <a:chOff x="0" y="0"/>
            <a:chExt cx="6618020" cy="1995074"/>
          </a:xfrm>
        </p:grpSpPr>
        <p:grpSp>
          <p:nvGrpSpPr>
            <p:cNvPr id="16" name="Group 16"/>
            <p:cNvGrpSpPr/>
            <p:nvPr/>
          </p:nvGrpSpPr>
          <p:grpSpPr>
            <a:xfrm>
              <a:off x="0" y="318292"/>
              <a:ext cx="6007686" cy="1358491"/>
              <a:chOff x="0" y="0"/>
              <a:chExt cx="1508885" cy="341197"/>
            </a:xfrm>
          </p:grpSpPr>
          <p:sp>
            <p:nvSpPr>
              <p:cNvPr id="17" name="Freeform 1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18" name="TextBox 1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622945" y="0"/>
              <a:ext cx="1995074" cy="199507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22" name="Group 22"/>
            <p:cNvGrpSpPr>
              <a:grpSpLocks noChangeAspect="1"/>
            </p:cNvGrpSpPr>
            <p:nvPr/>
          </p:nvGrpSpPr>
          <p:grpSpPr>
            <a:xfrm>
              <a:off x="4820703" y="197761"/>
              <a:ext cx="1599559" cy="1599553"/>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en-US"/>
              </a:p>
            </p:txBody>
          </p:sp>
        </p:grpSp>
        <p:sp>
          <p:nvSpPr>
            <p:cNvPr id="24" name="TextBox 24"/>
            <p:cNvSpPr txBox="1"/>
            <p:nvPr/>
          </p:nvSpPr>
          <p:spPr>
            <a:xfrm>
              <a:off x="360281" y="607012"/>
              <a:ext cx="3894711" cy="695325"/>
            </a:xfrm>
            <a:prstGeom prst="rect">
              <a:avLst/>
            </a:prstGeom>
          </p:spPr>
          <p:txBody>
            <a:bodyPr lIns="0" tIns="0" rIns="0" bIns="0" rtlCol="0" anchor="t">
              <a:spAutoFit/>
            </a:bodyPr>
            <a:lstStyle/>
            <a:p>
              <a:pPr algn="l">
                <a:lnSpc>
                  <a:spcPts val="4200"/>
                </a:lnSpc>
              </a:pPr>
              <a:r>
                <a:rPr lang="en-US" sz="3000">
                  <a:solidFill>
                    <a:srgbClr val="055E6E"/>
                  </a:solidFill>
                  <a:latin typeface="Poppins Bold"/>
                  <a:ea typeface="Poppins Bold"/>
                  <a:cs typeface="Poppins Bold"/>
                  <a:sym typeface="Poppins Bold"/>
                </a:rPr>
                <a:t>2FA</a:t>
              </a:r>
            </a:p>
          </p:txBody>
        </p:sp>
      </p:grpSp>
      <p:grpSp>
        <p:nvGrpSpPr>
          <p:cNvPr id="25" name="Group 25"/>
          <p:cNvGrpSpPr/>
          <p:nvPr/>
        </p:nvGrpSpPr>
        <p:grpSpPr>
          <a:xfrm>
            <a:off x="772755" y="6645711"/>
            <a:ext cx="4963515" cy="1496306"/>
            <a:chOff x="0" y="0"/>
            <a:chExt cx="6618020" cy="1995074"/>
          </a:xfrm>
        </p:grpSpPr>
        <p:grpSp>
          <p:nvGrpSpPr>
            <p:cNvPr id="26" name="Group 26"/>
            <p:cNvGrpSpPr/>
            <p:nvPr/>
          </p:nvGrpSpPr>
          <p:grpSpPr>
            <a:xfrm>
              <a:off x="0" y="318292"/>
              <a:ext cx="6007686" cy="1358491"/>
              <a:chOff x="0" y="0"/>
              <a:chExt cx="1508885" cy="341197"/>
            </a:xfrm>
          </p:grpSpPr>
          <p:sp>
            <p:nvSpPr>
              <p:cNvPr id="27" name="Freeform 2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28" name="TextBox 2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4622945" y="0"/>
              <a:ext cx="1995074" cy="19950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32" name="Group 32"/>
            <p:cNvGrpSpPr>
              <a:grpSpLocks noChangeAspect="1"/>
            </p:cNvGrpSpPr>
            <p:nvPr/>
          </p:nvGrpSpPr>
          <p:grpSpPr>
            <a:xfrm>
              <a:off x="4820703" y="197761"/>
              <a:ext cx="1599559" cy="1599553"/>
              <a:chOff x="0" y="0"/>
              <a:chExt cx="6350000" cy="6349975"/>
            </a:xfrm>
          </p:grpSpPr>
          <p:sp>
            <p:nvSpPr>
              <p:cNvPr id="33" name="Freeform 3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sp>
          <p:nvSpPr>
            <p:cNvPr id="34" name="TextBox 3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BIOMETRICS</a:t>
              </a:r>
            </a:p>
          </p:txBody>
        </p:sp>
      </p:grpSp>
      <p:grpSp>
        <p:nvGrpSpPr>
          <p:cNvPr id="35" name="Group 35"/>
          <p:cNvGrpSpPr/>
          <p:nvPr/>
        </p:nvGrpSpPr>
        <p:grpSpPr>
          <a:xfrm>
            <a:off x="6660978" y="2361473"/>
            <a:ext cx="4963515" cy="1496306"/>
            <a:chOff x="0" y="0"/>
            <a:chExt cx="6618020" cy="1995074"/>
          </a:xfrm>
        </p:grpSpPr>
        <p:grpSp>
          <p:nvGrpSpPr>
            <p:cNvPr id="36" name="Group 36"/>
            <p:cNvGrpSpPr/>
            <p:nvPr/>
          </p:nvGrpSpPr>
          <p:grpSpPr>
            <a:xfrm>
              <a:off x="0" y="318292"/>
              <a:ext cx="6007686" cy="1358491"/>
              <a:chOff x="0" y="0"/>
              <a:chExt cx="1508885" cy="341197"/>
            </a:xfrm>
          </p:grpSpPr>
          <p:sp>
            <p:nvSpPr>
              <p:cNvPr id="37" name="Freeform 3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38" name="TextBox 3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4622945" y="0"/>
              <a:ext cx="1995074" cy="199507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42" name="Group 42"/>
            <p:cNvGrpSpPr>
              <a:grpSpLocks noChangeAspect="1"/>
            </p:cNvGrpSpPr>
            <p:nvPr/>
          </p:nvGrpSpPr>
          <p:grpSpPr>
            <a:xfrm>
              <a:off x="4820703" y="197761"/>
              <a:ext cx="1599559" cy="1599553"/>
              <a:chOff x="0" y="0"/>
              <a:chExt cx="6350000" cy="6349975"/>
            </a:xfrm>
          </p:grpSpPr>
          <p:sp>
            <p:nvSpPr>
              <p:cNvPr id="43" name="Freeform 4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380" r="-3380"/>
                </a:stretch>
              </a:blipFill>
            </p:spPr>
            <p:txBody>
              <a:bodyPr/>
              <a:lstStyle/>
              <a:p>
                <a:endParaRPr lang="en-US"/>
              </a:p>
            </p:txBody>
          </p:sp>
        </p:grpSp>
        <p:sp>
          <p:nvSpPr>
            <p:cNvPr id="44" name="TextBox 4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WEB3.JS</a:t>
              </a:r>
            </a:p>
          </p:txBody>
        </p:sp>
      </p:grpSp>
      <p:grpSp>
        <p:nvGrpSpPr>
          <p:cNvPr id="45" name="Group 45"/>
          <p:cNvGrpSpPr/>
          <p:nvPr/>
        </p:nvGrpSpPr>
        <p:grpSpPr>
          <a:xfrm>
            <a:off x="12497638" y="2908251"/>
            <a:ext cx="4963515" cy="1496306"/>
            <a:chOff x="0" y="0"/>
            <a:chExt cx="6618020" cy="1995074"/>
          </a:xfrm>
        </p:grpSpPr>
        <p:grpSp>
          <p:nvGrpSpPr>
            <p:cNvPr id="46" name="Group 46"/>
            <p:cNvGrpSpPr/>
            <p:nvPr/>
          </p:nvGrpSpPr>
          <p:grpSpPr>
            <a:xfrm>
              <a:off x="0" y="318292"/>
              <a:ext cx="6007686" cy="1358491"/>
              <a:chOff x="0" y="0"/>
              <a:chExt cx="1508885" cy="341197"/>
            </a:xfrm>
          </p:grpSpPr>
          <p:sp>
            <p:nvSpPr>
              <p:cNvPr id="47" name="Freeform 4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48" name="TextBox 4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a:off x="4622945" y="0"/>
              <a:ext cx="1995074" cy="1995074"/>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52" name="Group 52"/>
            <p:cNvGrpSpPr>
              <a:grpSpLocks noChangeAspect="1"/>
            </p:cNvGrpSpPr>
            <p:nvPr/>
          </p:nvGrpSpPr>
          <p:grpSpPr>
            <a:xfrm>
              <a:off x="4820703" y="197761"/>
              <a:ext cx="1599559" cy="1599553"/>
              <a:chOff x="0" y="0"/>
              <a:chExt cx="6350000" cy="6349975"/>
            </a:xfrm>
          </p:grpSpPr>
          <p:sp>
            <p:nvSpPr>
              <p:cNvPr id="53" name="Freeform 5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US"/>
              </a:p>
            </p:txBody>
          </p:sp>
        </p:grpSp>
        <p:sp>
          <p:nvSpPr>
            <p:cNvPr id="54" name="TextBox 5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VS CODE</a:t>
              </a:r>
            </a:p>
          </p:txBody>
        </p:sp>
      </p:grpSp>
      <p:grpSp>
        <p:nvGrpSpPr>
          <p:cNvPr id="55" name="Group 55"/>
          <p:cNvGrpSpPr/>
          <p:nvPr/>
        </p:nvGrpSpPr>
        <p:grpSpPr>
          <a:xfrm>
            <a:off x="6660978" y="4147021"/>
            <a:ext cx="4963515" cy="1496306"/>
            <a:chOff x="0" y="0"/>
            <a:chExt cx="6618020" cy="1995074"/>
          </a:xfrm>
        </p:grpSpPr>
        <p:grpSp>
          <p:nvGrpSpPr>
            <p:cNvPr id="56" name="Group 56"/>
            <p:cNvGrpSpPr/>
            <p:nvPr/>
          </p:nvGrpSpPr>
          <p:grpSpPr>
            <a:xfrm>
              <a:off x="0" y="318292"/>
              <a:ext cx="6007686" cy="1358491"/>
              <a:chOff x="0" y="0"/>
              <a:chExt cx="1508885" cy="341197"/>
            </a:xfrm>
          </p:grpSpPr>
          <p:sp>
            <p:nvSpPr>
              <p:cNvPr id="57" name="Freeform 5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58" name="TextBox 5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4622945" y="0"/>
              <a:ext cx="1995074" cy="1995074"/>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62" name="Group 62"/>
            <p:cNvGrpSpPr>
              <a:grpSpLocks noChangeAspect="1"/>
            </p:cNvGrpSpPr>
            <p:nvPr/>
          </p:nvGrpSpPr>
          <p:grpSpPr>
            <a:xfrm>
              <a:off x="4820703" y="197761"/>
              <a:ext cx="1599559" cy="1599553"/>
              <a:chOff x="0" y="0"/>
              <a:chExt cx="6350000" cy="6349975"/>
            </a:xfrm>
          </p:grpSpPr>
          <p:sp>
            <p:nvSpPr>
              <p:cNvPr id="63" name="Freeform 6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US"/>
              </a:p>
            </p:txBody>
          </p:sp>
        </p:grpSp>
        <p:sp>
          <p:nvSpPr>
            <p:cNvPr id="64" name="TextBox 6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ETHERIUM</a:t>
              </a:r>
            </a:p>
          </p:txBody>
        </p:sp>
      </p:grpSp>
      <p:grpSp>
        <p:nvGrpSpPr>
          <p:cNvPr id="65" name="Group 65"/>
          <p:cNvGrpSpPr/>
          <p:nvPr/>
        </p:nvGrpSpPr>
        <p:grpSpPr>
          <a:xfrm>
            <a:off x="6662243" y="5929077"/>
            <a:ext cx="4963515" cy="1496306"/>
            <a:chOff x="0" y="0"/>
            <a:chExt cx="6618020" cy="1995074"/>
          </a:xfrm>
        </p:grpSpPr>
        <p:grpSp>
          <p:nvGrpSpPr>
            <p:cNvPr id="66" name="Group 66"/>
            <p:cNvGrpSpPr/>
            <p:nvPr/>
          </p:nvGrpSpPr>
          <p:grpSpPr>
            <a:xfrm>
              <a:off x="0" y="318292"/>
              <a:ext cx="6007686" cy="1358491"/>
              <a:chOff x="0" y="0"/>
              <a:chExt cx="1508885" cy="341197"/>
            </a:xfrm>
          </p:grpSpPr>
          <p:sp>
            <p:nvSpPr>
              <p:cNvPr id="67" name="Freeform 6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68" name="TextBox 6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4622945" y="0"/>
              <a:ext cx="1995074" cy="1995074"/>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71" name="TextBox 7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72" name="Group 72"/>
            <p:cNvGrpSpPr>
              <a:grpSpLocks noChangeAspect="1"/>
            </p:cNvGrpSpPr>
            <p:nvPr/>
          </p:nvGrpSpPr>
          <p:grpSpPr>
            <a:xfrm>
              <a:off x="4820703" y="197761"/>
              <a:ext cx="1599559" cy="1599553"/>
              <a:chOff x="0" y="0"/>
              <a:chExt cx="6350000" cy="6349975"/>
            </a:xfrm>
          </p:grpSpPr>
          <p:sp>
            <p:nvSpPr>
              <p:cNvPr id="73" name="Freeform 7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txBody>
              <a:bodyPr/>
              <a:lstStyle/>
              <a:p>
                <a:endParaRPr lang="en-US"/>
              </a:p>
            </p:txBody>
          </p:sp>
        </p:grpSp>
        <p:sp>
          <p:nvSpPr>
            <p:cNvPr id="74" name="TextBox 7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JWT</a:t>
              </a:r>
            </a:p>
          </p:txBody>
        </p:sp>
      </p:grpSp>
      <p:grpSp>
        <p:nvGrpSpPr>
          <p:cNvPr id="75" name="Group 75"/>
          <p:cNvGrpSpPr/>
          <p:nvPr/>
        </p:nvGrpSpPr>
        <p:grpSpPr>
          <a:xfrm>
            <a:off x="12497638" y="4787455"/>
            <a:ext cx="4963515" cy="1496306"/>
            <a:chOff x="0" y="0"/>
            <a:chExt cx="6618020" cy="1995074"/>
          </a:xfrm>
        </p:grpSpPr>
        <p:grpSp>
          <p:nvGrpSpPr>
            <p:cNvPr id="76" name="Group 76"/>
            <p:cNvGrpSpPr/>
            <p:nvPr/>
          </p:nvGrpSpPr>
          <p:grpSpPr>
            <a:xfrm>
              <a:off x="0" y="318292"/>
              <a:ext cx="6007686" cy="1358491"/>
              <a:chOff x="0" y="0"/>
              <a:chExt cx="1508885" cy="341197"/>
            </a:xfrm>
          </p:grpSpPr>
          <p:sp>
            <p:nvSpPr>
              <p:cNvPr id="77" name="Freeform 7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78" name="TextBox 7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79" name="Group 79"/>
            <p:cNvGrpSpPr/>
            <p:nvPr/>
          </p:nvGrpSpPr>
          <p:grpSpPr>
            <a:xfrm>
              <a:off x="4622945" y="0"/>
              <a:ext cx="1995074" cy="1995074"/>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81" name="TextBox 8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82" name="Group 82"/>
            <p:cNvGrpSpPr>
              <a:grpSpLocks noChangeAspect="1"/>
            </p:cNvGrpSpPr>
            <p:nvPr/>
          </p:nvGrpSpPr>
          <p:grpSpPr>
            <a:xfrm>
              <a:off x="4820703" y="197761"/>
              <a:ext cx="1599559" cy="1599553"/>
              <a:chOff x="0" y="0"/>
              <a:chExt cx="6350000" cy="6349975"/>
            </a:xfrm>
          </p:grpSpPr>
          <p:sp>
            <p:nvSpPr>
              <p:cNvPr id="83" name="Freeform 8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txBody>
              <a:bodyPr/>
              <a:lstStyle/>
              <a:p>
                <a:endParaRPr lang="en-US"/>
              </a:p>
            </p:txBody>
          </p:sp>
        </p:grpSp>
        <p:sp>
          <p:nvSpPr>
            <p:cNvPr id="84" name="TextBox 8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DOCKER</a:t>
              </a:r>
            </a:p>
          </p:txBody>
        </p:sp>
      </p:grpSp>
      <p:grpSp>
        <p:nvGrpSpPr>
          <p:cNvPr id="85" name="Group 85"/>
          <p:cNvGrpSpPr/>
          <p:nvPr/>
        </p:nvGrpSpPr>
        <p:grpSpPr>
          <a:xfrm>
            <a:off x="0" y="9334500"/>
            <a:ext cx="18587604" cy="1090283"/>
            <a:chOff x="0" y="0"/>
            <a:chExt cx="4918995" cy="288531"/>
          </a:xfrm>
        </p:grpSpPr>
        <p:sp>
          <p:nvSpPr>
            <p:cNvPr id="86" name="Freeform 8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87" name="TextBox 8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8" name="Freeform 88"/>
          <p:cNvSpPr/>
          <p:nvPr/>
        </p:nvSpPr>
        <p:spPr>
          <a:xfrm>
            <a:off x="236602" y="95003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sp>
        <p:nvSpPr>
          <p:cNvPr id="89" name="Freeform 89"/>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11"/>
            <a:stretch>
              <a:fillRect l="-19657" t="-14884" r="-14655" b="-33649"/>
            </a:stretch>
          </a:blipFill>
        </p:spPr>
        <p:txBody>
          <a:bodyPr/>
          <a:lstStyle/>
          <a:p>
            <a:endParaRPr lang="en-US"/>
          </a:p>
        </p:txBody>
      </p:sp>
      <p:grpSp>
        <p:nvGrpSpPr>
          <p:cNvPr id="90" name="Group 90"/>
          <p:cNvGrpSpPr/>
          <p:nvPr/>
        </p:nvGrpSpPr>
        <p:grpSpPr>
          <a:xfrm>
            <a:off x="12227427" y="6884430"/>
            <a:ext cx="4505764" cy="1018868"/>
            <a:chOff x="0" y="0"/>
            <a:chExt cx="1508885" cy="341197"/>
          </a:xfrm>
        </p:grpSpPr>
        <p:sp>
          <p:nvSpPr>
            <p:cNvPr id="91" name="Freeform 91"/>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92" name="TextBox 92"/>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93" name="Group 93"/>
          <p:cNvGrpSpPr/>
          <p:nvPr/>
        </p:nvGrpSpPr>
        <p:grpSpPr>
          <a:xfrm>
            <a:off x="15694636" y="6645711"/>
            <a:ext cx="1496306" cy="1496306"/>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95" name="TextBox 95"/>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96" name="Group 96"/>
          <p:cNvGrpSpPr/>
          <p:nvPr/>
        </p:nvGrpSpPr>
        <p:grpSpPr>
          <a:xfrm>
            <a:off x="6662243" y="7711132"/>
            <a:ext cx="4963515" cy="1496306"/>
            <a:chOff x="0" y="0"/>
            <a:chExt cx="6618020" cy="1995074"/>
          </a:xfrm>
        </p:grpSpPr>
        <p:grpSp>
          <p:nvGrpSpPr>
            <p:cNvPr id="97" name="Group 97"/>
            <p:cNvGrpSpPr/>
            <p:nvPr/>
          </p:nvGrpSpPr>
          <p:grpSpPr>
            <a:xfrm>
              <a:off x="0" y="318292"/>
              <a:ext cx="6007686" cy="1358491"/>
              <a:chOff x="0" y="0"/>
              <a:chExt cx="1508885" cy="341197"/>
            </a:xfrm>
          </p:grpSpPr>
          <p:sp>
            <p:nvSpPr>
              <p:cNvPr id="98" name="Freeform 98"/>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99" name="TextBox 99"/>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100" name="Group 100"/>
            <p:cNvGrpSpPr/>
            <p:nvPr/>
          </p:nvGrpSpPr>
          <p:grpSpPr>
            <a:xfrm>
              <a:off x="4622945" y="0"/>
              <a:ext cx="1995074" cy="1995074"/>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102" name="TextBox 102"/>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103" name="Group 103"/>
            <p:cNvGrpSpPr>
              <a:grpSpLocks noChangeAspect="1"/>
            </p:cNvGrpSpPr>
            <p:nvPr/>
          </p:nvGrpSpPr>
          <p:grpSpPr>
            <a:xfrm>
              <a:off x="4820703" y="197761"/>
              <a:ext cx="1599559" cy="1599553"/>
              <a:chOff x="0" y="0"/>
              <a:chExt cx="6350000" cy="6349975"/>
            </a:xfrm>
          </p:grpSpPr>
          <p:sp>
            <p:nvSpPr>
              <p:cNvPr id="104" name="Freeform 10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a:stretch>
              </a:blipFill>
            </p:spPr>
            <p:txBody>
              <a:bodyPr/>
              <a:lstStyle/>
              <a:p>
                <a:endParaRPr lang="en-US"/>
              </a:p>
            </p:txBody>
          </p:sp>
        </p:grpSp>
        <p:sp>
          <p:nvSpPr>
            <p:cNvPr id="105" name="TextBox 105"/>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EXPRESS.JS</a:t>
              </a:r>
            </a:p>
          </p:txBody>
        </p:sp>
      </p:grpSp>
      <p:grpSp>
        <p:nvGrpSpPr>
          <p:cNvPr id="106" name="Group 106"/>
          <p:cNvGrpSpPr/>
          <p:nvPr/>
        </p:nvGrpSpPr>
        <p:grpSpPr>
          <a:xfrm>
            <a:off x="15846965" y="6798040"/>
            <a:ext cx="1191648" cy="1191648"/>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a:stretch>
            </a:blipFill>
          </p:spPr>
          <p:txBody>
            <a:bodyPr/>
            <a:lstStyle/>
            <a:p>
              <a:endParaRPr lang="en-US"/>
            </a:p>
          </p:txBody>
        </p:sp>
      </p:grpSp>
      <p:sp>
        <p:nvSpPr>
          <p:cNvPr id="108" name="TextBox 108"/>
          <p:cNvSpPr txBox="1"/>
          <p:nvPr/>
        </p:nvSpPr>
        <p:spPr>
          <a:xfrm>
            <a:off x="8121555" y="9526999"/>
            <a:ext cx="2766323"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grpSp>
        <p:nvGrpSpPr>
          <p:cNvPr id="109" name="Group 109"/>
          <p:cNvGrpSpPr/>
          <p:nvPr/>
        </p:nvGrpSpPr>
        <p:grpSpPr>
          <a:xfrm>
            <a:off x="14078114" y="9633721"/>
            <a:ext cx="3827994" cy="358491"/>
            <a:chOff x="0" y="0"/>
            <a:chExt cx="5103992" cy="477989"/>
          </a:xfrm>
        </p:grpSpPr>
        <p:sp>
          <p:nvSpPr>
            <p:cNvPr id="110" name="TextBox 110"/>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07</a:t>
              </a:r>
            </a:p>
          </p:txBody>
        </p:sp>
        <p:sp>
          <p:nvSpPr>
            <p:cNvPr id="111" name="TextBox 111"/>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12" name="Group 112"/>
          <p:cNvGrpSpPr/>
          <p:nvPr/>
        </p:nvGrpSpPr>
        <p:grpSpPr>
          <a:xfrm>
            <a:off x="0" y="9376835"/>
            <a:ext cx="18587604" cy="1470019"/>
            <a:chOff x="0" y="0"/>
            <a:chExt cx="24783471" cy="1960025"/>
          </a:xfrm>
        </p:grpSpPr>
        <p:grpSp>
          <p:nvGrpSpPr>
            <p:cNvPr id="113" name="Group 113"/>
            <p:cNvGrpSpPr/>
            <p:nvPr/>
          </p:nvGrpSpPr>
          <p:grpSpPr>
            <a:xfrm>
              <a:off x="0" y="0"/>
              <a:ext cx="24783471" cy="1453710"/>
              <a:chOff x="0" y="0"/>
              <a:chExt cx="4918995" cy="288531"/>
            </a:xfrm>
          </p:grpSpPr>
          <p:sp>
            <p:nvSpPr>
              <p:cNvPr id="114" name="Freeform 11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15" name="TextBox 11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16" name="Freeform 11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17" name="TextBox 11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18" name="AutoShape 11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19" name="TextBox 11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20" name="TextBox 12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21" name="AutoShape 12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22" name="TextBox 12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23" name="TextBox 12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24" name="Group 124"/>
            <p:cNvGrpSpPr/>
            <p:nvPr/>
          </p:nvGrpSpPr>
          <p:grpSpPr>
            <a:xfrm>
              <a:off x="0" y="0"/>
              <a:ext cx="24783471" cy="1960025"/>
              <a:chOff x="0" y="0"/>
              <a:chExt cx="4918995" cy="389024"/>
            </a:xfrm>
          </p:grpSpPr>
          <p:sp>
            <p:nvSpPr>
              <p:cNvPr id="125" name="Freeform 12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26" name="TextBox 12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27" name="Freeform 12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28" name="TextBox 12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129" name="AutoShape 12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0" name="TextBox 130"/>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31" name="TextBox 131"/>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132" name="AutoShape 13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3" name="TextBox 13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13</a:t>
              </a:r>
            </a:p>
          </p:txBody>
        </p:sp>
        <p:sp>
          <p:nvSpPr>
            <p:cNvPr id="134" name="TextBox 13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35" name="Group 135"/>
          <p:cNvGrpSpPr/>
          <p:nvPr/>
        </p:nvGrpSpPr>
        <p:grpSpPr>
          <a:xfrm>
            <a:off x="4229302" y="3060580"/>
            <a:ext cx="1191648" cy="1191648"/>
            <a:chOff x="0" y="0"/>
            <a:chExt cx="812800" cy="812800"/>
          </a:xfrm>
        </p:grpSpPr>
        <p:sp>
          <p:nvSpPr>
            <p:cNvPr id="136" name="Freeform 1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a:stretch>
            </a:blipFill>
          </p:spPr>
          <p:txBody>
            <a:bodyPr/>
            <a:lstStyle/>
            <a:p>
              <a:endParaRPr lang="en-US"/>
            </a:p>
          </p:txBody>
        </p:sp>
      </p:grpSp>
      <p:sp>
        <p:nvSpPr>
          <p:cNvPr id="137" name="TextBox 137"/>
          <p:cNvSpPr txBox="1"/>
          <p:nvPr/>
        </p:nvSpPr>
        <p:spPr>
          <a:xfrm>
            <a:off x="12646172" y="7051368"/>
            <a:ext cx="2921034" cy="516890"/>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NODE.JS</a:t>
            </a:r>
          </a:p>
        </p:txBody>
      </p:sp>
      <p:sp>
        <p:nvSpPr>
          <p:cNvPr id="138" name="TextBox 138"/>
          <p:cNvSpPr txBox="1"/>
          <p:nvPr/>
        </p:nvSpPr>
        <p:spPr>
          <a:xfrm>
            <a:off x="1027435" y="709480"/>
            <a:ext cx="1274335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TOOLS &amp; TECHNOLOGIES</a:t>
            </a:r>
          </a:p>
        </p:txBody>
      </p:sp>
      <p:grpSp>
        <p:nvGrpSpPr>
          <p:cNvPr id="139" name="Group 139"/>
          <p:cNvGrpSpPr/>
          <p:nvPr/>
        </p:nvGrpSpPr>
        <p:grpSpPr>
          <a:xfrm>
            <a:off x="16870429" y="203368"/>
            <a:ext cx="1318567" cy="1318567"/>
            <a:chOff x="0" y="0"/>
            <a:chExt cx="812800" cy="812800"/>
          </a:xfrm>
        </p:grpSpPr>
        <p:sp>
          <p:nvSpPr>
            <p:cNvPr id="140" name="Freeform 1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a:stretch>
            </a:blipFill>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rot="-5400000">
            <a:off x="7475908" y="107171"/>
            <a:ext cx="3966758" cy="11057165"/>
          </a:xfrm>
          <a:custGeom>
            <a:avLst/>
            <a:gdLst/>
            <a:ahLst/>
            <a:cxnLst/>
            <a:rect l="l" t="t" r="r" b="b"/>
            <a:pathLst>
              <a:path w="3966758" h="11057165">
                <a:moveTo>
                  <a:pt x="0" y="0"/>
                </a:moveTo>
                <a:lnTo>
                  <a:pt x="3966758" y="0"/>
                </a:lnTo>
                <a:lnTo>
                  <a:pt x="3966758" y="11057164"/>
                </a:lnTo>
                <a:lnTo>
                  <a:pt x="0" y="11057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135099" y="5844459"/>
            <a:ext cx="1186895" cy="11868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grpSp>
        <p:nvGrpSpPr>
          <p:cNvPr id="7" name="Group 7"/>
          <p:cNvGrpSpPr/>
          <p:nvPr/>
        </p:nvGrpSpPr>
        <p:grpSpPr>
          <a:xfrm>
            <a:off x="5671671" y="4251872"/>
            <a:ext cx="1186895" cy="1186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grpSp>
        <p:nvGrpSpPr>
          <p:cNvPr id="9" name="Group 9"/>
          <p:cNvGrpSpPr/>
          <p:nvPr/>
        </p:nvGrpSpPr>
        <p:grpSpPr>
          <a:xfrm>
            <a:off x="7299975" y="5844459"/>
            <a:ext cx="1186895" cy="118689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txBody>
            <a:bodyPr/>
            <a:lstStyle/>
            <a:p>
              <a:endParaRPr lang="en-US"/>
            </a:p>
          </p:txBody>
        </p:sp>
      </p:grpSp>
      <p:grpSp>
        <p:nvGrpSpPr>
          <p:cNvPr id="11" name="Group 11"/>
          <p:cNvGrpSpPr/>
          <p:nvPr/>
        </p:nvGrpSpPr>
        <p:grpSpPr>
          <a:xfrm>
            <a:off x="8865840" y="4251872"/>
            <a:ext cx="1186895" cy="11868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txBody>
            <a:bodyPr/>
            <a:lstStyle/>
            <a:p>
              <a:endParaRPr lang="en-US"/>
            </a:p>
          </p:txBody>
        </p:sp>
      </p:grpSp>
      <p:grpSp>
        <p:nvGrpSpPr>
          <p:cNvPr id="13" name="Group 13"/>
          <p:cNvGrpSpPr/>
          <p:nvPr/>
        </p:nvGrpSpPr>
        <p:grpSpPr>
          <a:xfrm>
            <a:off x="10420266" y="5844459"/>
            <a:ext cx="1186895" cy="118689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p:spPr>
          <p:txBody>
            <a:bodyPr/>
            <a:lstStyle/>
            <a:p>
              <a:endParaRPr lang="en-US"/>
            </a:p>
          </p:txBody>
        </p:sp>
      </p:grpSp>
      <p:grpSp>
        <p:nvGrpSpPr>
          <p:cNvPr id="15" name="Group 15"/>
          <p:cNvGrpSpPr/>
          <p:nvPr/>
        </p:nvGrpSpPr>
        <p:grpSpPr>
          <a:xfrm>
            <a:off x="11989503" y="4251872"/>
            <a:ext cx="1186895" cy="118689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grpSp>
        <p:nvGrpSpPr>
          <p:cNvPr id="17" name="Group 17"/>
          <p:cNvGrpSpPr/>
          <p:nvPr/>
        </p:nvGrpSpPr>
        <p:grpSpPr>
          <a:xfrm>
            <a:off x="13581793" y="5844459"/>
            <a:ext cx="1186895" cy="11868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sp>
        <p:nvSpPr>
          <p:cNvPr id="19" name="AutoShape 19"/>
          <p:cNvSpPr/>
          <p:nvPr/>
        </p:nvSpPr>
        <p:spPr>
          <a:xfrm flipH="1">
            <a:off x="3256843" y="6527146"/>
            <a:ext cx="673862" cy="0"/>
          </a:xfrm>
          <a:prstGeom prst="line">
            <a:avLst/>
          </a:prstGeom>
          <a:ln w="38100" cap="flat">
            <a:solidFill>
              <a:srgbClr val="000000"/>
            </a:solidFill>
            <a:prstDash val="sysDot"/>
            <a:headEnd type="none" w="sm" len="sm"/>
            <a:tailEnd type="none" w="sm" len="sm"/>
          </a:ln>
        </p:spPr>
        <p:txBody>
          <a:bodyPr/>
          <a:lstStyle/>
          <a:p>
            <a:endParaRPr lang="en-US"/>
          </a:p>
        </p:txBody>
      </p:sp>
      <p:sp>
        <p:nvSpPr>
          <p:cNvPr id="20" name="AutoShape 20"/>
          <p:cNvSpPr/>
          <p:nvPr/>
        </p:nvSpPr>
        <p:spPr>
          <a:xfrm flipH="1">
            <a:off x="14990282" y="6527146"/>
            <a:ext cx="673862" cy="0"/>
          </a:xfrm>
          <a:prstGeom prst="line">
            <a:avLst/>
          </a:prstGeom>
          <a:ln w="38100" cap="flat">
            <a:solidFill>
              <a:srgbClr val="000000"/>
            </a:solidFill>
            <a:prstDash val="sysDot"/>
            <a:headEnd type="none" w="sm" len="sm"/>
            <a:tailEnd type="none" w="sm" len="sm"/>
          </a:ln>
        </p:spPr>
        <p:txBody>
          <a:bodyPr/>
          <a:lstStyle/>
          <a:p>
            <a:endParaRPr lang="en-US"/>
          </a:p>
        </p:txBody>
      </p:sp>
      <p:sp>
        <p:nvSpPr>
          <p:cNvPr id="21" name="Freeform 21"/>
          <p:cNvSpPr/>
          <p:nvPr/>
        </p:nvSpPr>
        <p:spPr>
          <a:xfrm>
            <a:off x="6054841" y="2407279"/>
            <a:ext cx="440773" cy="570580"/>
          </a:xfrm>
          <a:custGeom>
            <a:avLst/>
            <a:gdLst/>
            <a:ahLst/>
            <a:cxnLst/>
            <a:rect l="l" t="t" r="r" b="b"/>
            <a:pathLst>
              <a:path w="440773" h="570580">
                <a:moveTo>
                  <a:pt x="0" y="0"/>
                </a:moveTo>
                <a:lnTo>
                  <a:pt x="440773" y="0"/>
                </a:lnTo>
                <a:lnTo>
                  <a:pt x="440773" y="570579"/>
                </a:lnTo>
                <a:lnTo>
                  <a:pt x="0" y="570579"/>
                </a:lnTo>
                <a:lnTo>
                  <a:pt x="0" y="0"/>
                </a:lnTo>
                <a:close/>
              </a:path>
            </a:pathLst>
          </a:custGeom>
          <a:blipFill>
            <a:blip r:embed="rId12"/>
            <a:stretch>
              <a:fillRect/>
            </a:stretch>
          </a:blipFill>
        </p:spPr>
        <p:txBody>
          <a:bodyPr/>
          <a:lstStyle/>
          <a:p>
            <a:endParaRPr lang="en-US"/>
          </a:p>
        </p:txBody>
      </p:sp>
      <p:sp>
        <p:nvSpPr>
          <p:cNvPr id="22" name="TextBox 22"/>
          <p:cNvSpPr txBox="1"/>
          <p:nvPr/>
        </p:nvSpPr>
        <p:spPr>
          <a:xfrm>
            <a:off x="1028700" y="701805"/>
            <a:ext cx="134897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COMPLETION OF THE PROJECT</a:t>
            </a:r>
          </a:p>
        </p:txBody>
      </p:sp>
      <p:sp>
        <p:nvSpPr>
          <p:cNvPr id="23" name="TextBox 23"/>
          <p:cNvSpPr txBox="1"/>
          <p:nvPr/>
        </p:nvSpPr>
        <p:spPr>
          <a:xfrm>
            <a:off x="3402251" y="7838302"/>
            <a:ext cx="2652591" cy="550914"/>
          </a:xfrm>
          <a:prstGeom prst="rect">
            <a:avLst/>
          </a:prstGeom>
        </p:spPr>
        <p:txBody>
          <a:bodyPr lIns="0" tIns="0" rIns="0" bIns="0" rtlCol="0" anchor="t">
            <a:spAutoFit/>
          </a:bodyPr>
          <a:lstStyle/>
          <a:p>
            <a:pPr algn="l">
              <a:lnSpc>
                <a:spcPts val="2226"/>
              </a:lnSpc>
            </a:pPr>
            <a:r>
              <a:rPr lang="en-US" sz="1970">
                <a:solidFill>
                  <a:srgbClr val="2B3A55"/>
                </a:solidFill>
                <a:latin typeface="Arial Unicode Bold"/>
                <a:ea typeface="Arial Unicode Bold"/>
                <a:cs typeface="Arial Unicode Bold"/>
                <a:sym typeface="Arial Unicode Bold"/>
              </a:rPr>
              <a:t>Project Planning and Preliminary Research</a:t>
            </a:r>
          </a:p>
        </p:txBody>
      </p:sp>
      <p:sp>
        <p:nvSpPr>
          <p:cNvPr id="24" name="TextBox 24"/>
          <p:cNvSpPr txBox="1"/>
          <p:nvPr/>
        </p:nvSpPr>
        <p:spPr>
          <a:xfrm>
            <a:off x="5245623" y="3139783"/>
            <a:ext cx="2038989" cy="321436"/>
          </a:xfrm>
          <a:prstGeom prst="rect">
            <a:avLst/>
          </a:prstGeom>
        </p:spPr>
        <p:txBody>
          <a:bodyPr lIns="0" tIns="0" rIns="0" bIns="0" rtlCol="0" anchor="t">
            <a:spAutoFit/>
          </a:bodyPr>
          <a:lstStyle/>
          <a:p>
            <a:pPr algn="l">
              <a:lnSpc>
                <a:spcPts val="2758"/>
              </a:lnSpc>
            </a:pPr>
            <a:r>
              <a:rPr lang="en-US" sz="1970">
                <a:solidFill>
                  <a:srgbClr val="040606"/>
                </a:solidFill>
                <a:latin typeface="Arial Unicode Bold"/>
                <a:ea typeface="Arial Unicode Bold"/>
                <a:cs typeface="Arial Unicode Bold"/>
                <a:sym typeface="Arial Unicode Bold"/>
              </a:rPr>
              <a:t>Data Collection </a:t>
            </a:r>
          </a:p>
        </p:txBody>
      </p:sp>
      <p:sp>
        <p:nvSpPr>
          <p:cNvPr id="25" name="TextBox 25"/>
          <p:cNvSpPr txBox="1"/>
          <p:nvPr/>
        </p:nvSpPr>
        <p:spPr>
          <a:xfrm>
            <a:off x="6584535" y="7838302"/>
            <a:ext cx="2640651" cy="827139"/>
          </a:xfrm>
          <a:prstGeom prst="rect">
            <a:avLst/>
          </a:prstGeom>
        </p:spPr>
        <p:txBody>
          <a:bodyPr lIns="0" tIns="0" rIns="0" bIns="0" rtlCol="0" anchor="t">
            <a:spAutoFit/>
          </a:bodyPr>
          <a:lstStyle/>
          <a:p>
            <a:pPr algn="ctr">
              <a:lnSpc>
                <a:spcPts val="2226"/>
              </a:lnSpc>
            </a:pPr>
            <a:r>
              <a:rPr lang="en-US" sz="1970">
                <a:solidFill>
                  <a:srgbClr val="E54141"/>
                </a:solidFill>
                <a:latin typeface="Arial Unicode Bold"/>
                <a:ea typeface="Arial Unicode Bold"/>
                <a:cs typeface="Arial Unicode Bold"/>
                <a:sym typeface="Arial Unicode Bold"/>
              </a:rPr>
              <a:t>Develop Blockchain-based authentication System</a:t>
            </a:r>
          </a:p>
        </p:txBody>
      </p:sp>
      <p:sp>
        <p:nvSpPr>
          <p:cNvPr id="26" name="TextBox 26"/>
          <p:cNvSpPr txBox="1"/>
          <p:nvPr/>
        </p:nvSpPr>
        <p:spPr>
          <a:xfrm>
            <a:off x="7904861" y="2910745"/>
            <a:ext cx="3108852"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Unique JWT Token System Development</a:t>
            </a:r>
          </a:p>
        </p:txBody>
      </p:sp>
      <p:sp>
        <p:nvSpPr>
          <p:cNvPr id="27" name="TextBox 27"/>
          <p:cNvSpPr txBox="1"/>
          <p:nvPr/>
        </p:nvSpPr>
        <p:spPr>
          <a:xfrm>
            <a:off x="9459287" y="7838302"/>
            <a:ext cx="3108852" cy="827139"/>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Integrate wallet with Token system and blockchain</a:t>
            </a:r>
          </a:p>
        </p:txBody>
      </p:sp>
      <p:sp>
        <p:nvSpPr>
          <p:cNvPr id="28" name="TextBox 28"/>
          <p:cNvSpPr txBox="1"/>
          <p:nvPr/>
        </p:nvSpPr>
        <p:spPr>
          <a:xfrm>
            <a:off x="11262379" y="2910745"/>
            <a:ext cx="2716870"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Full Deployment and Evaluation</a:t>
            </a:r>
          </a:p>
        </p:txBody>
      </p:sp>
      <p:sp>
        <p:nvSpPr>
          <p:cNvPr id="29" name="TextBox 29"/>
          <p:cNvSpPr txBox="1"/>
          <p:nvPr/>
        </p:nvSpPr>
        <p:spPr>
          <a:xfrm>
            <a:off x="12620814" y="7838302"/>
            <a:ext cx="3108852"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Project Review and Future Planning</a:t>
            </a:r>
          </a:p>
        </p:txBody>
      </p:sp>
      <p:sp>
        <p:nvSpPr>
          <p:cNvPr id="30" name="TextBox 30"/>
          <p:cNvSpPr txBox="1"/>
          <p:nvPr/>
        </p:nvSpPr>
        <p:spPr>
          <a:xfrm>
            <a:off x="1968939" y="6131134"/>
            <a:ext cx="1287904" cy="811073"/>
          </a:xfrm>
          <a:prstGeom prst="rect">
            <a:avLst/>
          </a:prstGeom>
        </p:spPr>
        <p:txBody>
          <a:bodyPr lIns="0" tIns="0" rIns="0" bIns="0" rtlCol="0" anchor="t">
            <a:spAutoFit/>
          </a:bodyPr>
          <a:lstStyle/>
          <a:p>
            <a:pPr algn="ctr">
              <a:lnSpc>
                <a:spcPts val="2127"/>
              </a:lnSpc>
            </a:pPr>
            <a:r>
              <a:rPr lang="en-US" sz="1970">
                <a:solidFill>
                  <a:srgbClr val="055E6E"/>
                </a:solidFill>
                <a:latin typeface="Helvetica Now Bold"/>
                <a:ea typeface="Helvetica Now Bold"/>
                <a:cs typeface="Helvetica Now Bold"/>
                <a:sym typeface="Helvetica Now Bold"/>
              </a:rPr>
              <a:t>2024</a:t>
            </a:r>
          </a:p>
          <a:p>
            <a:pPr algn="ctr">
              <a:lnSpc>
                <a:spcPts val="2127"/>
              </a:lnSpc>
            </a:pPr>
            <a:r>
              <a:rPr lang="en-US" sz="1970">
                <a:solidFill>
                  <a:srgbClr val="055E6E"/>
                </a:solidFill>
                <a:latin typeface="Helvetica Now Bold"/>
                <a:ea typeface="Helvetica Now Bold"/>
                <a:cs typeface="Helvetica Now Bold"/>
                <a:sym typeface="Helvetica Now Bold"/>
              </a:rPr>
              <a:t>June</a:t>
            </a:r>
          </a:p>
          <a:p>
            <a:pPr algn="ctr">
              <a:lnSpc>
                <a:spcPts val="2127"/>
              </a:lnSpc>
            </a:pPr>
            <a:endParaRPr lang="en-US" sz="1970">
              <a:solidFill>
                <a:srgbClr val="055E6E"/>
              </a:solidFill>
              <a:latin typeface="Helvetica Now Bold"/>
              <a:ea typeface="Helvetica Now Bold"/>
              <a:cs typeface="Helvetica Now Bold"/>
              <a:sym typeface="Helvetica Now Bold"/>
            </a:endParaRPr>
          </a:p>
        </p:txBody>
      </p:sp>
      <p:sp>
        <p:nvSpPr>
          <p:cNvPr id="31" name="TextBox 31"/>
          <p:cNvSpPr txBox="1"/>
          <p:nvPr/>
        </p:nvSpPr>
        <p:spPr>
          <a:xfrm>
            <a:off x="6153272" y="2508778"/>
            <a:ext cx="243911" cy="225015"/>
          </a:xfrm>
          <a:prstGeom prst="rect">
            <a:avLst/>
          </a:prstGeom>
        </p:spPr>
        <p:txBody>
          <a:bodyPr lIns="0" tIns="0" rIns="0" bIns="0" rtlCol="0" anchor="t">
            <a:spAutoFit/>
          </a:bodyPr>
          <a:lstStyle/>
          <a:p>
            <a:pPr algn="just">
              <a:lnSpc>
                <a:spcPts val="675"/>
              </a:lnSpc>
            </a:pPr>
            <a:r>
              <a:rPr lang="en-US" sz="675">
                <a:solidFill>
                  <a:srgbClr val="055E6E"/>
                </a:solidFill>
                <a:latin typeface="Barlow Condensed Semi-Bold"/>
                <a:ea typeface="Barlow Condensed Semi-Bold"/>
                <a:cs typeface="Barlow Condensed Semi-Bold"/>
                <a:sym typeface="Barlow Condensed Semi-Bold"/>
              </a:rPr>
              <a:t>WE ARE</a:t>
            </a:r>
          </a:p>
          <a:p>
            <a:pPr algn="just">
              <a:lnSpc>
                <a:spcPts val="1062"/>
              </a:lnSpc>
            </a:pPr>
            <a:r>
              <a:rPr lang="en-US" sz="1062">
                <a:solidFill>
                  <a:srgbClr val="055E6E"/>
                </a:solidFill>
                <a:latin typeface="Barlow Condensed Semi-Bold"/>
                <a:ea typeface="Barlow Condensed Semi-Bold"/>
                <a:cs typeface="Barlow Condensed Semi-Bold"/>
                <a:sym typeface="Barlow Condensed Semi-Bold"/>
              </a:rPr>
              <a:t>HERE</a:t>
            </a:r>
          </a:p>
        </p:txBody>
      </p:sp>
      <p:sp>
        <p:nvSpPr>
          <p:cNvPr id="32" name="TextBox 32"/>
          <p:cNvSpPr txBox="1"/>
          <p:nvPr/>
        </p:nvSpPr>
        <p:spPr>
          <a:xfrm>
            <a:off x="15664144" y="6306425"/>
            <a:ext cx="1287904" cy="769133"/>
          </a:xfrm>
          <a:prstGeom prst="rect">
            <a:avLst/>
          </a:prstGeom>
        </p:spPr>
        <p:txBody>
          <a:bodyPr lIns="0" tIns="0" rIns="0" bIns="0" rtlCol="0" anchor="t">
            <a:spAutoFit/>
          </a:bodyPr>
          <a:lstStyle/>
          <a:p>
            <a:pPr algn="ctr">
              <a:lnSpc>
                <a:spcPts val="2127"/>
              </a:lnSpc>
            </a:pPr>
            <a:r>
              <a:rPr lang="en-US" sz="1970">
                <a:solidFill>
                  <a:srgbClr val="055E6E"/>
                </a:solidFill>
                <a:latin typeface="Helvetica Now Bold"/>
                <a:ea typeface="Helvetica Now Bold"/>
                <a:cs typeface="Helvetica Now Bold"/>
                <a:sym typeface="Helvetica Now Bold"/>
              </a:rPr>
              <a:t>2025</a:t>
            </a:r>
          </a:p>
          <a:p>
            <a:pPr algn="ctr">
              <a:lnSpc>
                <a:spcPts val="2127"/>
              </a:lnSpc>
            </a:pPr>
            <a:r>
              <a:rPr lang="en-US" sz="1970">
                <a:solidFill>
                  <a:srgbClr val="055E6E"/>
                </a:solidFill>
                <a:latin typeface="Helvetica Now Bold"/>
                <a:ea typeface="Helvetica Now Bold"/>
                <a:cs typeface="Helvetica Now Bold"/>
                <a:sym typeface="Helvetica Now Bold"/>
              </a:rPr>
              <a:t>May</a:t>
            </a:r>
          </a:p>
          <a:p>
            <a:pPr algn="ctr">
              <a:lnSpc>
                <a:spcPts val="1438"/>
              </a:lnSpc>
            </a:pPr>
            <a:endParaRPr lang="en-US" sz="1970">
              <a:solidFill>
                <a:srgbClr val="055E6E"/>
              </a:solidFill>
              <a:latin typeface="Helvetica Now Bold"/>
              <a:ea typeface="Helvetica Now Bold"/>
              <a:cs typeface="Helvetica Now Bold"/>
              <a:sym typeface="Helvetica Now Bold"/>
            </a:endParaRPr>
          </a:p>
        </p:txBody>
      </p:sp>
      <p:grpSp>
        <p:nvGrpSpPr>
          <p:cNvPr id="33" name="Group 33"/>
          <p:cNvGrpSpPr/>
          <p:nvPr/>
        </p:nvGrpSpPr>
        <p:grpSpPr>
          <a:xfrm>
            <a:off x="0" y="9376835"/>
            <a:ext cx="18587604" cy="1090283"/>
            <a:chOff x="0" y="0"/>
            <a:chExt cx="24783471" cy="1453710"/>
          </a:xfrm>
        </p:grpSpPr>
        <p:grpSp>
          <p:nvGrpSpPr>
            <p:cNvPr id="34" name="Group 34"/>
            <p:cNvGrpSpPr/>
            <p:nvPr/>
          </p:nvGrpSpPr>
          <p:grpSpPr>
            <a:xfrm>
              <a:off x="0" y="0"/>
              <a:ext cx="24783471" cy="1453710"/>
              <a:chOff x="0" y="0"/>
              <a:chExt cx="4918995" cy="288531"/>
            </a:xfrm>
          </p:grpSpPr>
          <p:sp>
            <p:nvSpPr>
              <p:cNvPr id="35" name="Freeform 3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36" name="TextBox 3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7" name="Freeform 3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38" name="TextBox 3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9" name="AutoShape 3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1" name="TextBox 4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2" name="AutoShape 4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17</a:t>
              </a:r>
            </a:p>
          </p:txBody>
        </p:sp>
        <p:sp>
          <p:nvSpPr>
            <p:cNvPr id="44" name="TextBox 4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45" name="Group 45"/>
          <p:cNvGrpSpPr/>
          <p:nvPr/>
        </p:nvGrpSpPr>
        <p:grpSpPr>
          <a:xfrm>
            <a:off x="0" y="9376835"/>
            <a:ext cx="18587604" cy="1470019"/>
            <a:chOff x="0" y="0"/>
            <a:chExt cx="24783471" cy="1960025"/>
          </a:xfrm>
        </p:grpSpPr>
        <p:grpSp>
          <p:nvGrpSpPr>
            <p:cNvPr id="46" name="Group 46"/>
            <p:cNvGrpSpPr/>
            <p:nvPr/>
          </p:nvGrpSpPr>
          <p:grpSpPr>
            <a:xfrm>
              <a:off x="0" y="0"/>
              <a:ext cx="24783471" cy="1453710"/>
              <a:chOff x="0" y="0"/>
              <a:chExt cx="4918995" cy="288531"/>
            </a:xfrm>
          </p:grpSpPr>
          <p:sp>
            <p:nvSpPr>
              <p:cNvPr id="47" name="Freeform 47"/>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8" name="TextBox 48"/>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49" name="Freeform 4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50" name="TextBox 5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51" name="AutoShape 5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2" name="TextBox 52"/>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53" name="TextBox 53"/>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54" name="AutoShape 5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5" name="TextBox 5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56" name="TextBox 5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7" name="Group 57"/>
            <p:cNvGrpSpPr/>
            <p:nvPr/>
          </p:nvGrpSpPr>
          <p:grpSpPr>
            <a:xfrm>
              <a:off x="0" y="0"/>
              <a:ext cx="24783471" cy="1960025"/>
              <a:chOff x="0" y="0"/>
              <a:chExt cx="4918995" cy="389024"/>
            </a:xfrm>
          </p:grpSpPr>
          <p:sp>
            <p:nvSpPr>
              <p:cNvPr id="58" name="Freeform 5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9" name="TextBox 5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0" name="Freeform 6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61" name="TextBox 6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62" name="AutoShape 6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3" name="TextBox 63"/>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4" name="TextBox 64"/>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65" name="AutoShape 6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6" name="TextBox 6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17</a:t>
              </a:r>
            </a:p>
          </p:txBody>
        </p:sp>
        <p:sp>
          <p:nvSpPr>
            <p:cNvPr id="67" name="TextBox 6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68" name="Group 68"/>
          <p:cNvGrpSpPr/>
          <p:nvPr/>
        </p:nvGrpSpPr>
        <p:grpSpPr>
          <a:xfrm>
            <a:off x="16870429" y="203368"/>
            <a:ext cx="1318567" cy="1318567"/>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a:stretch>
            </a:blipFill>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55E6E"/>
            </a:solidFill>
          </p:spPr>
          <p:txBody>
            <a:bodyPr/>
            <a:lstStyle/>
            <a:p>
              <a:endParaRPr lang="en-US"/>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749027" y="723900"/>
            <a:ext cx="6789947" cy="1114425"/>
          </a:xfrm>
          <a:prstGeom prst="rect">
            <a:avLst/>
          </a:prstGeom>
        </p:spPr>
        <p:txBody>
          <a:bodyPr lIns="0" tIns="0" rIns="0" bIns="0" rtlCol="0" anchor="t">
            <a:spAutoFit/>
          </a:bodyPr>
          <a:lstStyle/>
          <a:p>
            <a:pPr algn="l">
              <a:lnSpc>
                <a:spcPts val="8399"/>
              </a:lnSpc>
            </a:pPr>
            <a:r>
              <a:rPr lang="en-US" sz="6999">
                <a:solidFill>
                  <a:srgbClr val="FAFAFF"/>
                </a:solidFill>
                <a:latin typeface="Poppins Bold"/>
                <a:ea typeface="Poppins Bold"/>
                <a:cs typeface="Poppins Bold"/>
                <a:sym typeface="Poppins Bold"/>
              </a:rPr>
              <a:t>REQUIREMENTS </a:t>
            </a:r>
          </a:p>
        </p:txBody>
      </p:sp>
      <p:sp>
        <p:nvSpPr>
          <p:cNvPr id="7" name="TextBox 7"/>
          <p:cNvSpPr txBox="1"/>
          <p:nvPr/>
        </p:nvSpPr>
        <p:spPr>
          <a:xfrm>
            <a:off x="851690" y="3289471"/>
            <a:ext cx="7440621" cy="5551182"/>
          </a:xfrm>
          <a:prstGeom prst="rect">
            <a:avLst/>
          </a:prstGeom>
        </p:spPr>
        <p:txBody>
          <a:bodyPr lIns="0" tIns="0" rIns="0" bIns="0" rtlCol="0" anchor="t">
            <a:spAutoFit/>
          </a:bodyPr>
          <a:lstStyle/>
          <a:p>
            <a:pPr marL="647653" lvl="1" indent="-323827" algn="l">
              <a:lnSpc>
                <a:spcPts val="4889"/>
              </a:lnSpc>
              <a:buFont typeface="Arial"/>
              <a:buChar char="•"/>
            </a:pPr>
            <a:r>
              <a:rPr lang="en-US" sz="2999">
                <a:solidFill>
                  <a:srgbClr val="E4F8F6"/>
                </a:solidFill>
                <a:latin typeface="Poppins"/>
                <a:ea typeface="Poppins"/>
                <a:cs typeface="Poppins"/>
                <a:sym typeface="Poppins"/>
              </a:rPr>
              <a:t>Secure access to health data.</a:t>
            </a:r>
          </a:p>
          <a:p>
            <a:pPr marL="647653" lvl="1" indent="-323827" algn="l">
              <a:lnSpc>
                <a:spcPts val="4889"/>
              </a:lnSpc>
              <a:buFont typeface="Arial"/>
              <a:buChar char="•"/>
            </a:pPr>
            <a:r>
              <a:rPr lang="en-US" sz="2999">
                <a:solidFill>
                  <a:srgbClr val="E4F8F6"/>
                </a:solidFill>
                <a:latin typeface="Poppins"/>
                <a:ea typeface="Poppins"/>
                <a:cs typeface="Poppins"/>
                <a:sym typeface="Poppins"/>
              </a:rPr>
              <a:t>User-friendly interface for healthcare professionals.</a:t>
            </a:r>
          </a:p>
          <a:p>
            <a:pPr marL="647653" lvl="1" indent="-323827" algn="l">
              <a:lnSpc>
                <a:spcPts val="4889"/>
              </a:lnSpc>
              <a:buFont typeface="Arial"/>
              <a:buChar char="•"/>
            </a:pPr>
            <a:r>
              <a:rPr lang="en-US" sz="2999">
                <a:solidFill>
                  <a:srgbClr val="E4F8F6"/>
                </a:solidFill>
                <a:latin typeface="Poppins"/>
                <a:ea typeface="Poppins"/>
                <a:cs typeface="Poppins"/>
                <a:sym typeface="Poppins"/>
              </a:rPr>
              <a:t>Reliable authentication processes.</a:t>
            </a:r>
          </a:p>
          <a:p>
            <a:pPr marL="647653" lvl="1" indent="-323827" algn="l">
              <a:lnSpc>
                <a:spcPts val="4889"/>
              </a:lnSpc>
              <a:buFont typeface="Arial"/>
              <a:buChar char="•"/>
            </a:pPr>
            <a:r>
              <a:rPr lang="en-US" sz="2999">
                <a:solidFill>
                  <a:srgbClr val="E4F8F6"/>
                </a:solidFill>
                <a:latin typeface="Poppins"/>
                <a:ea typeface="Poppins"/>
                <a:cs typeface="Poppins"/>
                <a:sym typeface="Poppins"/>
              </a:rPr>
              <a:t>Transparent transaction logs.</a:t>
            </a:r>
          </a:p>
          <a:p>
            <a:pPr marL="647653" lvl="1" indent="-323827" algn="l">
              <a:lnSpc>
                <a:spcPts val="4889"/>
              </a:lnSpc>
              <a:buFont typeface="Arial"/>
              <a:buChar char="•"/>
            </a:pPr>
            <a:r>
              <a:rPr lang="en-US" sz="2999">
                <a:solidFill>
                  <a:srgbClr val="E4F8F6"/>
                </a:solidFill>
                <a:latin typeface="Poppins"/>
                <a:ea typeface="Poppins"/>
                <a:cs typeface="Poppins"/>
                <a:sym typeface="Poppins"/>
              </a:rPr>
              <a:t>Compliance with local and international data privacy regulations.</a:t>
            </a:r>
          </a:p>
          <a:p>
            <a:pPr algn="l">
              <a:lnSpc>
                <a:spcPts val="4889"/>
              </a:lnSpc>
            </a:pPr>
            <a:endParaRPr lang="en-US" sz="2999">
              <a:solidFill>
                <a:srgbClr val="E4F8F6"/>
              </a:solidFill>
              <a:latin typeface="Poppins"/>
              <a:ea typeface="Poppins"/>
              <a:cs typeface="Poppins"/>
              <a:sym typeface="Poppins"/>
            </a:endParaRPr>
          </a:p>
        </p:txBody>
      </p:sp>
      <p:sp>
        <p:nvSpPr>
          <p:cNvPr id="8" name="TextBox 8"/>
          <p:cNvSpPr txBox="1"/>
          <p:nvPr/>
        </p:nvSpPr>
        <p:spPr>
          <a:xfrm>
            <a:off x="3600179" y="2080969"/>
            <a:ext cx="1943643" cy="1027527"/>
          </a:xfrm>
          <a:prstGeom prst="rect">
            <a:avLst/>
          </a:prstGeom>
        </p:spPr>
        <p:txBody>
          <a:bodyPr lIns="0" tIns="0" rIns="0" bIns="0" rtlCol="0" anchor="t">
            <a:spAutoFit/>
          </a:bodyPr>
          <a:lstStyle/>
          <a:p>
            <a:pPr algn="l">
              <a:lnSpc>
                <a:spcPts val="7939"/>
              </a:lnSpc>
            </a:pPr>
            <a:r>
              <a:rPr lang="en-US" sz="5671">
                <a:solidFill>
                  <a:srgbClr val="EDFAF9"/>
                </a:solidFill>
                <a:latin typeface="Poppins Bold"/>
                <a:ea typeface="Poppins Bold"/>
                <a:cs typeface="Poppins Bold"/>
                <a:sym typeface="Poppins Bold"/>
              </a:rPr>
              <a:t>USER</a:t>
            </a:r>
          </a:p>
        </p:txBody>
      </p:sp>
      <p:sp>
        <p:nvSpPr>
          <p:cNvPr id="9" name="TextBox 9"/>
          <p:cNvSpPr txBox="1"/>
          <p:nvPr/>
        </p:nvSpPr>
        <p:spPr>
          <a:xfrm>
            <a:off x="11618024" y="2090494"/>
            <a:ext cx="4653781" cy="1027527"/>
          </a:xfrm>
          <a:prstGeom prst="rect">
            <a:avLst/>
          </a:prstGeom>
        </p:spPr>
        <p:txBody>
          <a:bodyPr lIns="0" tIns="0" rIns="0" bIns="0" rtlCol="0" anchor="t">
            <a:spAutoFit/>
          </a:bodyPr>
          <a:lstStyle/>
          <a:p>
            <a:pPr algn="l">
              <a:lnSpc>
                <a:spcPts val="7939"/>
              </a:lnSpc>
            </a:pPr>
            <a:r>
              <a:rPr lang="en-US" sz="5671">
                <a:solidFill>
                  <a:srgbClr val="055E6E"/>
                </a:solidFill>
                <a:latin typeface="Poppins Bold"/>
                <a:ea typeface="Poppins Bold"/>
                <a:cs typeface="Poppins Bold"/>
                <a:sym typeface="Poppins Bold"/>
              </a:rPr>
              <a:t>FUNCTIONAL</a:t>
            </a:r>
          </a:p>
        </p:txBody>
      </p:sp>
      <p:sp>
        <p:nvSpPr>
          <p:cNvPr id="10" name="TextBox 10"/>
          <p:cNvSpPr txBox="1"/>
          <p:nvPr/>
        </p:nvSpPr>
        <p:spPr>
          <a:xfrm>
            <a:off x="9711866" y="3207169"/>
            <a:ext cx="8313697" cy="5985268"/>
          </a:xfrm>
          <a:prstGeom prst="rect">
            <a:avLst/>
          </a:prstGeom>
        </p:spPr>
        <p:txBody>
          <a:bodyPr lIns="0" tIns="0" rIns="0" bIns="0" rtlCol="0" anchor="t">
            <a:spAutoFit/>
          </a:bodyPr>
          <a:lstStyle/>
          <a:p>
            <a:pPr marL="626064" lvl="1" indent="-313032" algn="l">
              <a:lnSpc>
                <a:spcPts val="4726"/>
              </a:lnSpc>
              <a:buFont typeface="Arial"/>
              <a:buChar char="•"/>
            </a:pPr>
            <a:r>
              <a:rPr lang="en-US" sz="2899">
                <a:solidFill>
                  <a:srgbClr val="055E6E"/>
                </a:solidFill>
                <a:latin typeface="Poppins"/>
                <a:ea typeface="Poppins"/>
                <a:cs typeface="Poppins"/>
                <a:sym typeface="Poppins"/>
              </a:rPr>
              <a:t>Integration of blockchain technology for data integrity.</a:t>
            </a:r>
          </a:p>
          <a:p>
            <a:pPr marL="626064" lvl="1" indent="-313032" algn="l">
              <a:lnSpc>
                <a:spcPts val="4726"/>
              </a:lnSpc>
              <a:buFont typeface="Arial"/>
              <a:buChar char="•"/>
            </a:pPr>
            <a:r>
              <a:rPr lang="en-US" sz="2899">
                <a:solidFill>
                  <a:srgbClr val="055E6E"/>
                </a:solidFill>
                <a:latin typeface="Poppins"/>
                <a:ea typeface="Poppins"/>
                <a:cs typeface="Poppins"/>
                <a:sym typeface="Poppins"/>
              </a:rPr>
              <a:t>Implementation of multifactor authentication (2FA and biometrics).</a:t>
            </a:r>
          </a:p>
          <a:p>
            <a:pPr marL="626064" lvl="1" indent="-313032" algn="l">
              <a:lnSpc>
                <a:spcPts val="4726"/>
              </a:lnSpc>
              <a:buFont typeface="Arial"/>
              <a:buChar char="•"/>
            </a:pPr>
            <a:r>
              <a:rPr lang="en-US" sz="2899">
                <a:solidFill>
                  <a:srgbClr val="055E6E"/>
                </a:solidFill>
                <a:latin typeface="Poppins"/>
                <a:ea typeface="Poppins"/>
                <a:cs typeface="Poppins"/>
                <a:sym typeface="Poppins"/>
              </a:rPr>
              <a:t>Use of MetaMask for managing access tokens.</a:t>
            </a:r>
          </a:p>
          <a:p>
            <a:pPr marL="626064" lvl="1" indent="-313032" algn="l">
              <a:lnSpc>
                <a:spcPts val="4726"/>
              </a:lnSpc>
              <a:buFont typeface="Arial"/>
              <a:buChar char="•"/>
            </a:pPr>
            <a:r>
              <a:rPr lang="en-US" sz="2899">
                <a:solidFill>
                  <a:srgbClr val="055E6E"/>
                </a:solidFill>
                <a:latin typeface="Poppins"/>
                <a:ea typeface="Poppins"/>
                <a:cs typeface="Poppins"/>
                <a:sym typeface="Poppins"/>
              </a:rPr>
              <a:t>JWT (JSON Web Tokens) for secure credential transmission.</a:t>
            </a:r>
          </a:p>
          <a:p>
            <a:pPr marL="626064" lvl="1" indent="-313032" algn="l">
              <a:lnSpc>
                <a:spcPts val="4726"/>
              </a:lnSpc>
              <a:buFont typeface="Arial"/>
              <a:buChar char="•"/>
            </a:pPr>
            <a:r>
              <a:rPr lang="en-US" sz="2899">
                <a:solidFill>
                  <a:srgbClr val="055E6E"/>
                </a:solidFill>
                <a:latin typeface="Poppins"/>
                <a:ea typeface="Poppins"/>
                <a:cs typeface="Poppins"/>
                <a:sym typeface="Poppins"/>
              </a:rPr>
              <a:t>System integration with existing healthcare databases and infrastructure.</a:t>
            </a:r>
          </a:p>
        </p:txBody>
      </p:sp>
      <p:sp>
        <p:nvSpPr>
          <p:cNvPr id="11" name="Freeform 11"/>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pSp>
        <p:nvGrpSpPr>
          <p:cNvPr id="12" name="Group 12"/>
          <p:cNvGrpSpPr/>
          <p:nvPr/>
        </p:nvGrpSpPr>
        <p:grpSpPr>
          <a:xfrm>
            <a:off x="0" y="9376835"/>
            <a:ext cx="18587604" cy="1090283"/>
            <a:chOff x="0" y="0"/>
            <a:chExt cx="24783471" cy="1453710"/>
          </a:xfrm>
        </p:grpSpPr>
        <p:grpSp>
          <p:nvGrpSpPr>
            <p:cNvPr id="13" name="Group 13"/>
            <p:cNvGrpSpPr/>
            <p:nvPr/>
          </p:nvGrpSpPr>
          <p:grpSpPr>
            <a:xfrm>
              <a:off x="0" y="0"/>
              <a:ext cx="24783471" cy="1453710"/>
              <a:chOff x="0" y="0"/>
              <a:chExt cx="4918995" cy="288531"/>
            </a:xfrm>
          </p:grpSpPr>
          <p:sp>
            <p:nvSpPr>
              <p:cNvPr id="14" name="Freeform 1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5" name="TextBox 1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6" name="Freeform 1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17" name="TextBox 1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8" name="AutoShape 1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TextBox 1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0" name="TextBox 2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1" name="AutoShape 2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2" name="TextBox 2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15</a:t>
              </a:r>
            </a:p>
          </p:txBody>
        </p:sp>
        <p:sp>
          <p:nvSpPr>
            <p:cNvPr id="23" name="TextBox 2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4" name="Group 24"/>
          <p:cNvGrpSpPr/>
          <p:nvPr/>
        </p:nvGrpSpPr>
        <p:grpSpPr>
          <a:xfrm>
            <a:off x="0" y="9376835"/>
            <a:ext cx="18587604" cy="1470019"/>
            <a:chOff x="0" y="0"/>
            <a:chExt cx="24783471" cy="1960025"/>
          </a:xfrm>
        </p:grpSpPr>
        <p:grpSp>
          <p:nvGrpSpPr>
            <p:cNvPr id="25" name="Group 25"/>
            <p:cNvGrpSpPr/>
            <p:nvPr/>
          </p:nvGrpSpPr>
          <p:grpSpPr>
            <a:xfrm>
              <a:off x="0" y="0"/>
              <a:ext cx="24783471" cy="1453710"/>
              <a:chOff x="0" y="0"/>
              <a:chExt cx="4918995" cy="288531"/>
            </a:xfrm>
          </p:grpSpPr>
          <p:sp>
            <p:nvSpPr>
              <p:cNvPr id="26" name="Freeform 2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7" name="TextBox 2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8" name="Freeform 2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29" name="TextBox 2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0" name="AutoShape 3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TextBox 3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2" name="TextBox 3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3" name="AutoShape 3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5" name="TextBox 3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6" name="Group 36"/>
            <p:cNvGrpSpPr/>
            <p:nvPr/>
          </p:nvGrpSpPr>
          <p:grpSpPr>
            <a:xfrm>
              <a:off x="0" y="0"/>
              <a:ext cx="24783471" cy="1960025"/>
              <a:chOff x="0" y="0"/>
              <a:chExt cx="4918995" cy="389024"/>
            </a:xfrm>
          </p:grpSpPr>
          <p:sp>
            <p:nvSpPr>
              <p:cNvPr id="37" name="Freeform 3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8" name="TextBox 3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9" name="Freeform 3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40" name="TextBox 4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1" name="AutoShape 4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3" name="TextBox 4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4" name="AutoShape 4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15</a:t>
              </a:r>
            </a:p>
          </p:txBody>
        </p:sp>
        <p:sp>
          <p:nvSpPr>
            <p:cNvPr id="46" name="TextBox 4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7" name="Group 47"/>
          <p:cNvGrpSpPr/>
          <p:nvPr/>
        </p:nvGrpSpPr>
        <p:grpSpPr>
          <a:xfrm>
            <a:off x="16870429" y="203368"/>
            <a:ext cx="1318567" cy="1318567"/>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9376835"/>
            <a:ext cx="18587604" cy="1090283"/>
            <a:chOff x="0" y="0"/>
            <a:chExt cx="24783471" cy="1453710"/>
          </a:xfrm>
        </p:grpSpPr>
        <p:grpSp>
          <p:nvGrpSpPr>
            <p:cNvPr id="4" name="Group 4"/>
            <p:cNvGrpSpPr/>
            <p:nvPr/>
          </p:nvGrpSpPr>
          <p:grpSpPr>
            <a:xfrm>
              <a:off x="0" y="0"/>
              <a:ext cx="24783471" cy="1453710"/>
              <a:chOff x="0" y="0"/>
              <a:chExt cx="4918995" cy="288531"/>
            </a:xfrm>
          </p:grpSpPr>
          <p:sp>
            <p:nvSpPr>
              <p:cNvPr id="5" name="Freeform 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6" name="TextBox 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 name="Freeform 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8" name="TextBox 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9" name="AutoShape 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1" name="TextBox 1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2" name="AutoShape 1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4" name="TextBox 1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sp>
        <p:nvSpPr>
          <p:cNvPr id="15" name="Freeform 15"/>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4"/>
            <a:stretch>
              <a:fillRect l="-19657" t="-14884" r="-14655" b="-33649"/>
            </a:stretch>
          </a:blipFill>
        </p:spPr>
        <p:txBody>
          <a:bodyPr/>
          <a:lstStyle/>
          <a:p>
            <a:endParaRPr lang="en-US"/>
          </a:p>
        </p:txBody>
      </p:sp>
      <p:grpSp>
        <p:nvGrpSpPr>
          <p:cNvPr id="16" name="Group 16"/>
          <p:cNvGrpSpPr/>
          <p:nvPr/>
        </p:nvGrpSpPr>
        <p:grpSpPr>
          <a:xfrm>
            <a:off x="0" y="9376835"/>
            <a:ext cx="18587604" cy="1470019"/>
            <a:chOff x="0" y="0"/>
            <a:chExt cx="24783471" cy="1960025"/>
          </a:xfrm>
        </p:grpSpPr>
        <p:grpSp>
          <p:nvGrpSpPr>
            <p:cNvPr id="17" name="Group 17"/>
            <p:cNvGrpSpPr/>
            <p:nvPr/>
          </p:nvGrpSpPr>
          <p:grpSpPr>
            <a:xfrm>
              <a:off x="0" y="0"/>
              <a:ext cx="24783471" cy="1453710"/>
              <a:chOff x="0" y="0"/>
              <a:chExt cx="4918995" cy="288531"/>
            </a:xfrm>
          </p:grpSpPr>
          <p:sp>
            <p:nvSpPr>
              <p:cNvPr id="18" name="Freeform 1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9" name="TextBox 1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0" name="Freeform 2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21" name="TextBox 2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2" name="AutoShape 2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3" name="TextBox 2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4" name="TextBox 2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5" name="AutoShape 2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27" name="TextBox 2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28" name="Group 28"/>
            <p:cNvGrpSpPr/>
            <p:nvPr/>
          </p:nvGrpSpPr>
          <p:grpSpPr>
            <a:xfrm>
              <a:off x="0" y="0"/>
              <a:ext cx="24783471" cy="1960025"/>
              <a:chOff x="0" y="0"/>
              <a:chExt cx="4918995" cy="389024"/>
            </a:xfrm>
          </p:grpSpPr>
          <p:sp>
            <p:nvSpPr>
              <p:cNvPr id="29" name="Freeform 2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0" name="TextBox 3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1" name="Freeform 3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32" name="TextBox 3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3" name="AutoShape 3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5" name="TextBox 35"/>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36" name="AutoShape 3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7" name="TextBox 3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38" name="TextBox 3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
        <p:nvSpPr>
          <p:cNvPr id="39" name="TextBox 39"/>
          <p:cNvSpPr txBox="1"/>
          <p:nvPr/>
        </p:nvSpPr>
        <p:spPr>
          <a:xfrm>
            <a:off x="2750880" y="451162"/>
            <a:ext cx="1243563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WORK BREAKDOWN CHART</a:t>
            </a:r>
          </a:p>
        </p:txBody>
      </p:sp>
      <p:grpSp>
        <p:nvGrpSpPr>
          <p:cNvPr id="40" name="Group 40"/>
          <p:cNvGrpSpPr/>
          <p:nvPr/>
        </p:nvGrpSpPr>
        <p:grpSpPr>
          <a:xfrm>
            <a:off x="663014" y="5801996"/>
            <a:ext cx="2134762" cy="457582"/>
            <a:chOff x="0" y="0"/>
            <a:chExt cx="4300472" cy="921798"/>
          </a:xfrm>
        </p:grpSpPr>
        <p:sp>
          <p:nvSpPr>
            <p:cNvPr id="41" name="Freeform 41"/>
            <p:cNvSpPr/>
            <p:nvPr/>
          </p:nvSpPr>
          <p:spPr>
            <a:xfrm>
              <a:off x="31750" y="31750"/>
              <a:ext cx="4236972" cy="858298"/>
            </a:xfrm>
            <a:custGeom>
              <a:avLst/>
              <a:gdLst/>
              <a:ahLst/>
              <a:cxnLst/>
              <a:rect l="l" t="t" r="r" b="b"/>
              <a:pathLst>
                <a:path w="4236972" h="858298">
                  <a:moveTo>
                    <a:pt x="4144262" y="858298"/>
                  </a:moveTo>
                  <a:lnTo>
                    <a:pt x="92710" y="858298"/>
                  </a:lnTo>
                  <a:cubicBezTo>
                    <a:pt x="41910" y="858298"/>
                    <a:pt x="0" y="816388"/>
                    <a:pt x="0" y="765588"/>
                  </a:cubicBezTo>
                  <a:lnTo>
                    <a:pt x="0" y="92710"/>
                  </a:lnTo>
                  <a:cubicBezTo>
                    <a:pt x="0" y="41910"/>
                    <a:pt x="41910" y="0"/>
                    <a:pt x="92710" y="0"/>
                  </a:cubicBezTo>
                  <a:lnTo>
                    <a:pt x="4142992" y="0"/>
                  </a:lnTo>
                  <a:cubicBezTo>
                    <a:pt x="4193792" y="0"/>
                    <a:pt x="4235702" y="41910"/>
                    <a:pt x="4235702" y="92710"/>
                  </a:cubicBezTo>
                  <a:lnTo>
                    <a:pt x="4235702" y="764318"/>
                  </a:lnTo>
                  <a:cubicBezTo>
                    <a:pt x="4236972" y="816388"/>
                    <a:pt x="4195062" y="858298"/>
                    <a:pt x="4144262" y="858298"/>
                  </a:cubicBezTo>
                  <a:close/>
                </a:path>
              </a:pathLst>
            </a:custGeom>
            <a:solidFill>
              <a:srgbClr val="E4F8F6"/>
            </a:solidFill>
          </p:spPr>
          <p:txBody>
            <a:bodyPr/>
            <a:lstStyle/>
            <a:p>
              <a:endParaRPr lang="en-US"/>
            </a:p>
          </p:txBody>
        </p:sp>
        <p:sp>
          <p:nvSpPr>
            <p:cNvPr id="42" name="Freeform 42"/>
            <p:cNvSpPr/>
            <p:nvPr/>
          </p:nvSpPr>
          <p:spPr>
            <a:xfrm>
              <a:off x="0" y="0"/>
              <a:ext cx="4300472" cy="921798"/>
            </a:xfrm>
            <a:custGeom>
              <a:avLst/>
              <a:gdLst/>
              <a:ahLst/>
              <a:cxnLst/>
              <a:rect l="l" t="t" r="r" b="b"/>
              <a:pathLst>
                <a:path w="4300472" h="921798">
                  <a:moveTo>
                    <a:pt x="4176012" y="59690"/>
                  </a:moveTo>
                  <a:cubicBezTo>
                    <a:pt x="4211572" y="59690"/>
                    <a:pt x="4240782" y="88900"/>
                    <a:pt x="4240782" y="124460"/>
                  </a:cubicBezTo>
                  <a:lnTo>
                    <a:pt x="4240782" y="797338"/>
                  </a:lnTo>
                  <a:cubicBezTo>
                    <a:pt x="4240782" y="832898"/>
                    <a:pt x="4211572" y="862108"/>
                    <a:pt x="4176012" y="862108"/>
                  </a:cubicBezTo>
                  <a:lnTo>
                    <a:pt x="124460" y="862108"/>
                  </a:lnTo>
                  <a:cubicBezTo>
                    <a:pt x="88900" y="862108"/>
                    <a:pt x="59690" y="832898"/>
                    <a:pt x="59690" y="797338"/>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797338"/>
                  </a:lnTo>
                  <a:cubicBezTo>
                    <a:pt x="0" y="865918"/>
                    <a:pt x="55880" y="921798"/>
                    <a:pt x="124460" y="921798"/>
                  </a:cubicBezTo>
                  <a:lnTo>
                    <a:pt x="4176012" y="921798"/>
                  </a:lnTo>
                  <a:cubicBezTo>
                    <a:pt x="4244592" y="921798"/>
                    <a:pt x="4300472" y="865918"/>
                    <a:pt x="4300472" y="797338"/>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43" name="Group 43"/>
          <p:cNvGrpSpPr/>
          <p:nvPr/>
        </p:nvGrpSpPr>
        <p:grpSpPr>
          <a:xfrm>
            <a:off x="671542" y="6439368"/>
            <a:ext cx="2134762" cy="457582"/>
            <a:chOff x="0" y="0"/>
            <a:chExt cx="4300472" cy="921798"/>
          </a:xfrm>
        </p:grpSpPr>
        <p:sp>
          <p:nvSpPr>
            <p:cNvPr id="44" name="Freeform 44"/>
            <p:cNvSpPr/>
            <p:nvPr/>
          </p:nvSpPr>
          <p:spPr>
            <a:xfrm>
              <a:off x="31750" y="31750"/>
              <a:ext cx="4236972" cy="858298"/>
            </a:xfrm>
            <a:custGeom>
              <a:avLst/>
              <a:gdLst/>
              <a:ahLst/>
              <a:cxnLst/>
              <a:rect l="l" t="t" r="r" b="b"/>
              <a:pathLst>
                <a:path w="4236972" h="858298">
                  <a:moveTo>
                    <a:pt x="4144262" y="858298"/>
                  </a:moveTo>
                  <a:lnTo>
                    <a:pt x="92710" y="858298"/>
                  </a:lnTo>
                  <a:cubicBezTo>
                    <a:pt x="41910" y="858298"/>
                    <a:pt x="0" y="816388"/>
                    <a:pt x="0" y="765588"/>
                  </a:cubicBezTo>
                  <a:lnTo>
                    <a:pt x="0" y="92710"/>
                  </a:lnTo>
                  <a:cubicBezTo>
                    <a:pt x="0" y="41910"/>
                    <a:pt x="41910" y="0"/>
                    <a:pt x="92710" y="0"/>
                  </a:cubicBezTo>
                  <a:lnTo>
                    <a:pt x="4142992" y="0"/>
                  </a:lnTo>
                  <a:cubicBezTo>
                    <a:pt x="4193792" y="0"/>
                    <a:pt x="4235702" y="41910"/>
                    <a:pt x="4235702" y="92710"/>
                  </a:cubicBezTo>
                  <a:lnTo>
                    <a:pt x="4235702" y="764318"/>
                  </a:lnTo>
                  <a:cubicBezTo>
                    <a:pt x="4236972" y="816388"/>
                    <a:pt x="4195062" y="858298"/>
                    <a:pt x="4144262" y="858298"/>
                  </a:cubicBezTo>
                  <a:close/>
                </a:path>
              </a:pathLst>
            </a:custGeom>
            <a:solidFill>
              <a:srgbClr val="E4F8F6"/>
            </a:solidFill>
          </p:spPr>
          <p:txBody>
            <a:bodyPr/>
            <a:lstStyle/>
            <a:p>
              <a:endParaRPr lang="en-US"/>
            </a:p>
          </p:txBody>
        </p:sp>
        <p:sp>
          <p:nvSpPr>
            <p:cNvPr id="45" name="Freeform 45"/>
            <p:cNvSpPr/>
            <p:nvPr/>
          </p:nvSpPr>
          <p:spPr>
            <a:xfrm>
              <a:off x="0" y="0"/>
              <a:ext cx="4300472" cy="921798"/>
            </a:xfrm>
            <a:custGeom>
              <a:avLst/>
              <a:gdLst/>
              <a:ahLst/>
              <a:cxnLst/>
              <a:rect l="l" t="t" r="r" b="b"/>
              <a:pathLst>
                <a:path w="4300472" h="921798">
                  <a:moveTo>
                    <a:pt x="4176012" y="59690"/>
                  </a:moveTo>
                  <a:cubicBezTo>
                    <a:pt x="4211572" y="59690"/>
                    <a:pt x="4240782" y="88900"/>
                    <a:pt x="4240782" y="124460"/>
                  </a:cubicBezTo>
                  <a:lnTo>
                    <a:pt x="4240782" y="797338"/>
                  </a:lnTo>
                  <a:cubicBezTo>
                    <a:pt x="4240782" y="832898"/>
                    <a:pt x="4211572" y="862108"/>
                    <a:pt x="4176012" y="862108"/>
                  </a:cubicBezTo>
                  <a:lnTo>
                    <a:pt x="124460" y="862108"/>
                  </a:lnTo>
                  <a:cubicBezTo>
                    <a:pt x="88900" y="862108"/>
                    <a:pt x="59690" y="832898"/>
                    <a:pt x="59690" y="797338"/>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797338"/>
                  </a:lnTo>
                  <a:cubicBezTo>
                    <a:pt x="0" y="865918"/>
                    <a:pt x="55880" y="921798"/>
                    <a:pt x="124460" y="921798"/>
                  </a:cubicBezTo>
                  <a:lnTo>
                    <a:pt x="4176012" y="921798"/>
                  </a:lnTo>
                  <a:cubicBezTo>
                    <a:pt x="4244592" y="921798"/>
                    <a:pt x="4300472" y="865918"/>
                    <a:pt x="4300472" y="797338"/>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46" name="Group 46"/>
          <p:cNvGrpSpPr/>
          <p:nvPr/>
        </p:nvGrpSpPr>
        <p:grpSpPr>
          <a:xfrm>
            <a:off x="663014" y="5163926"/>
            <a:ext cx="2134762" cy="459547"/>
            <a:chOff x="0" y="0"/>
            <a:chExt cx="4300472" cy="925757"/>
          </a:xfrm>
        </p:grpSpPr>
        <p:sp>
          <p:nvSpPr>
            <p:cNvPr id="47" name="Freeform 47"/>
            <p:cNvSpPr/>
            <p:nvPr/>
          </p:nvSpPr>
          <p:spPr>
            <a:xfrm>
              <a:off x="31750" y="31750"/>
              <a:ext cx="4236972" cy="862257"/>
            </a:xfrm>
            <a:custGeom>
              <a:avLst/>
              <a:gdLst/>
              <a:ahLst/>
              <a:cxnLst/>
              <a:rect l="l" t="t" r="r" b="b"/>
              <a:pathLst>
                <a:path w="4236972" h="862257">
                  <a:moveTo>
                    <a:pt x="4144262" y="862257"/>
                  </a:moveTo>
                  <a:lnTo>
                    <a:pt x="92710" y="862257"/>
                  </a:lnTo>
                  <a:cubicBezTo>
                    <a:pt x="41910" y="862257"/>
                    <a:pt x="0" y="820347"/>
                    <a:pt x="0" y="769547"/>
                  </a:cubicBezTo>
                  <a:lnTo>
                    <a:pt x="0" y="92710"/>
                  </a:lnTo>
                  <a:cubicBezTo>
                    <a:pt x="0" y="41910"/>
                    <a:pt x="41910" y="0"/>
                    <a:pt x="92710" y="0"/>
                  </a:cubicBezTo>
                  <a:lnTo>
                    <a:pt x="4142992" y="0"/>
                  </a:lnTo>
                  <a:cubicBezTo>
                    <a:pt x="4193792" y="0"/>
                    <a:pt x="4235702" y="41910"/>
                    <a:pt x="4235702" y="92710"/>
                  </a:cubicBezTo>
                  <a:lnTo>
                    <a:pt x="4235702" y="768277"/>
                  </a:lnTo>
                  <a:cubicBezTo>
                    <a:pt x="4236972" y="820347"/>
                    <a:pt x="4195062" y="862257"/>
                    <a:pt x="4144262" y="862257"/>
                  </a:cubicBezTo>
                  <a:close/>
                </a:path>
              </a:pathLst>
            </a:custGeom>
            <a:solidFill>
              <a:srgbClr val="E4F8F6"/>
            </a:solidFill>
          </p:spPr>
          <p:txBody>
            <a:bodyPr/>
            <a:lstStyle/>
            <a:p>
              <a:endParaRPr lang="en-US"/>
            </a:p>
          </p:txBody>
        </p:sp>
        <p:sp>
          <p:nvSpPr>
            <p:cNvPr id="48" name="Freeform 48"/>
            <p:cNvSpPr/>
            <p:nvPr/>
          </p:nvSpPr>
          <p:spPr>
            <a:xfrm>
              <a:off x="0" y="0"/>
              <a:ext cx="4300472" cy="925757"/>
            </a:xfrm>
            <a:custGeom>
              <a:avLst/>
              <a:gdLst/>
              <a:ahLst/>
              <a:cxnLst/>
              <a:rect l="l" t="t" r="r" b="b"/>
              <a:pathLst>
                <a:path w="4300472" h="925757">
                  <a:moveTo>
                    <a:pt x="4176012" y="59690"/>
                  </a:moveTo>
                  <a:cubicBezTo>
                    <a:pt x="4211572" y="59690"/>
                    <a:pt x="4240782" y="88900"/>
                    <a:pt x="4240782" y="124460"/>
                  </a:cubicBezTo>
                  <a:lnTo>
                    <a:pt x="4240782" y="801297"/>
                  </a:lnTo>
                  <a:cubicBezTo>
                    <a:pt x="4240782" y="836857"/>
                    <a:pt x="4211572" y="866067"/>
                    <a:pt x="4176012" y="866067"/>
                  </a:cubicBezTo>
                  <a:lnTo>
                    <a:pt x="124460" y="866067"/>
                  </a:lnTo>
                  <a:cubicBezTo>
                    <a:pt x="88900" y="866067"/>
                    <a:pt x="59690" y="836857"/>
                    <a:pt x="59690" y="801297"/>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801297"/>
                  </a:lnTo>
                  <a:cubicBezTo>
                    <a:pt x="0" y="869877"/>
                    <a:pt x="55880" y="925757"/>
                    <a:pt x="124460" y="925757"/>
                  </a:cubicBezTo>
                  <a:lnTo>
                    <a:pt x="4176012" y="925757"/>
                  </a:lnTo>
                  <a:cubicBezTo>
                    <a:pt x="4244592" y="925757"/>
                    <a:pt x="4300472" y="869877"/>
                    <a:pt x="4300472" y="801297"/>
                  </a:cubicBezTo>
                  <a:lnTo>
                    <a:pt x="4300472" y="124460"/>
                  </a:lnTo>
                  <a:cubicBezTo>
                    <a:pt x="4300472" y="55880"/>
                    <a:pt x="4244592" y="0"/>
                    <a:pt x="4176012" y="0"/>
                  </a:cubicBezTo>
                  <a:close/>
                </a:path>
              </a:pathLst>
            </a:custGeom>
            <a:solidFill>
              <a:srgbClr val="055E6E"/>
            </a:solidFill>
          </p:spPr>
          <p:txBody>
            <a:bodyPr/>
            <a:lstStyle/>
            <a:p>
              <a:endParaRPr lang="en-US"/>
            </a:p>
          </p:txBody>
        </p:sp>
      </p:grpSp>
      <p:sp>
        <p:nvSpPr>
          <p:cNvPr id="49" name="AutoShape 49"/>
          <p:cNvSpPr/>
          <p:nvPr/>
        </p:nvSpPr>
        <p:spPr>
          <a:xfrm flipV="1">
            <a:off x="368665" y="4529390"/>
            <a:ext cx="0" cy="2157755"/>
          </a:xfrm>
          <a:prstGeom prst="line">
            <a:avLst/>
          </a:prstGeom>
          <a:ln w="19050" cap="rnd">
            <a:solidFill>
              <a:srgbClr val="003882"/>
            </a:solidFill>
            <a:prstDash val="solid"/>
            <a:headEnd type="none" w="sm" len="sm"/>
            <a:tailEnd type="none" w="sm" len="sm"/>
          </a:ln>
        </p:spPr>
        <p:txBody>
          <a:bodyPr/>
          <a:lstStyle/>
          <a:p>
            <a:endParaRPr lang="en-US"/>
          </a:p>
        </p:txBody>
      </p:sp>
      <p:grpSp>
        <p:nvGrpSpPr>
          <p:cNvPr id="50" name="Group 50"/>
          <p:cNvGrpSpPr/>
          <p:nvPr/>
        </p:nvGrpSpPr>
        <p:grpSpPr>
          <a:xfrm>
            <a:off x="166043" y="4054389"/>
            <a:ext cx="2736739" cy="732600"/>
            <a:chOff x="0" y="0"/>
            <a:chExt cx="5513154" cy="1475820"/>
          </a:xfrm>
        </p:grpSpPr>
        <p:sp>
          <p:nvSpPr>
            <p:cNvPr id="51" name="Freeform 51"/>
            <p:cNvSpPr/>
            <p:nvPr/>
          </p:nvSpPr>
          <p:spPr>
            <a:xfrm>
              <a:off x="31750" y="31750"/>
              <a:ext cx="5449653" cy="1412320"/>
            </a:xfrm>
            <a:custGeom>
              <a:avLst/>
              <a:gdLst/>
              <a:ahLst/>
              <a:cxnLst/>
              <a:rect l="l" t="t" r="r" b="b"/>
              <a:pathLst>
                <a:path w="5449653" h="1412320">
                  <a:moveTo>
                    <a:pt x="5356944" y="1412320"/>
                  </a:moveTo>
                  <a:lnTo>
                    <a:pt x="92710" y="1412320"/>
                  </a:lnTo>
                  <a:cubicBezTo>
                    <a:pt x="41910" y="1412320"/>
                    <a:pt x="0" y="1370410"/>
                    <a:pt x="0" y="1319610"/>
                  </a:cubicBezTo>
                  <a:lnTo>
                    <a:pt x="0" y="92710"/>
                  </a:lnTo>
                  <a:cubicBezTo>
                    <a:pt x="0" y="41910"/>
                    <a:pt x="41910" y="0"/>
                    <a:pt x="92710" y="0"/>
                  </a:cubicBezTo>
                  <a:lnTo>
                    <a:pt x="5355673" y="0"/>
                  </a:lnTo>
                  <a:cubicBezTo>
                    <a:pt x="5406473" y="0"/>
                    <a:pt x="5448384" y="41910"/>
                    <a:pt x="5448384" y="92710"/>
                  </a:cubicBezTo>
                  <a:lnTo>
                    <a:pt x="5448384" y="1318340"/>
                  </a:lnTo>
                  <a:cubicBezTo>
                    <a:pt x="5449653" y="1370410"/>
                    <a:pt x="5407744" y="1412320"/>
                    <a:pt x="5356944" y="1412320"/>
                  </a:cubicBezTo>
                  <a:close/>
                </a:path>
              </a:pathLst>
            </a:custGeom>
            <a:solidFill>
              <a:srgbClr val="055E6E"/>
            </a:solidFill>
          </p:spPr>
          <p:txBody>
            <a:bodyPr/>
            <a:lstStyle/>
            <a:p>
              <a:endParaRPr lang="en-US"/>
            </a:p>
          </p:txBody>
        </p:sp>
        <p:sp>
          <p:nvSpPr>
            <p:cNvPr id="52" name="Freeform 52"/>
            <p:cNvSpPr/>
            <p:nvPr/>
          </p:nvSpPr>
          <p:spPr>
            <a:xfrm>
              <a:off x="0" y="0"/>
              <a:ext cx="5513154" cy="1475820"/>
            </a:xfrm>
            <a:custGeom>
              <a:avLst/>
              <a:gdLst/>
              <a:ahLst/>
              <a:cxnLst/>
              <a:rect l="l" t="t" r="r" b="b"/>
              <a:pathLst>
                <a:path w="5513154" h="1475820">
                  <a:moveTo>
                    <a:pt x="5388694" y="59690"/>
                  </a:moveTo>
                  <a:cubicBezTo>
                    <a:pt x="5424253" y="59690"/>
                    <a:pt x="5453464" y="88900"/>
                    <a:pt x="5453464" y="124460"/>
                  </a:cubicBezTo>
                  <a:lnTo>
                    <a:pt x="5453464" y="1351360"/>
                  </a:lnTo>
                  <a:cubicBezTo>
                    <a:pt x="5453464" y="1386920"/>
                    <a:pt x="5424253" y="1416130"/>
                    <a:pt x="5388694" y="1416130"/>
                  </a:cubicBezTo>
                  <a:lnTo>
                    <a:pt x="124460" y="1416130"/>
                  </a:lnTo>
                  <a:cubicBezTo>
                    <a:pt x="88900" y="1416130"/>
                    <a:pt x="59690" y="1386920"/>
                    <a:pt x="59690" y="1351360"/>
                  </a:cubicBezTo>
                  <a:lnTo>
                    <a:pt x="59690" y="124460"/>
                  </a:lnTo>
                  <a:cubicBezTo>
                    <a:pt x="59690" y="88900"/>
                    <a:pt x="88900" y="59690"/>
                    <a:pt x="124460" y="59690"/>
                  </a:cubicBezTo>
                  <a:lnTo>
                    <a:pt x="5388694" y="59690"/>
                  </a:lnTo>
                  <a:moveTo>
                    <a:pt x="5388694" y="0"/>
                  </a:moveTo>
                  <a:lnTo>
                    <a:pt x="124460" y="0"/>
                  </a:lnTo>
                  <a:cubicBezTo>
                    <a:pt x="55880" y="0"/>
                    <a:pt x="0" y="55880"/>
                    <a:pt x="0" y="124460"/>
                  </a:cubicBezTo>
                  <a:lnTo>
                    <a:pt x="0" y="1351360"/>
                  </a:lnTo>
                  <a:cubicBezTo>
                    <a:pt x="0" y="1419940"/>
                    <a:pt x="55880" y="1475820"/>
                    <a:pt x="124460" y="1475820"/>
                  </a:cubicBezTo>
                  <a:lnTo>
                    <a:pt x="5388694" y="1475820"/>
                  </a:lnTo>
                  <a:cubicBezTo>
                    <a:pt x="5457273" y="1475820"/>
                    <a:pt x="5513154" y="1419940"/>
                    <a:pt x="5513154" y="1351360"/>
                  </a:cubicBezTo>
                  <a:lnTo>
                    <a:pt x="5513154" y="124460"/>
                  </a:lnTo>
                  <a:cubicBezTo>
                    <a:pt x="5513154" y="55880"/>
                    <a:pt x="5457273" y="0"/>
                    <a:pt x="5388694" y="0"/>
                  </a:cubicBezTo>
                  <a:close/>
                </a:path>
              </a:pathLst>
            </a:custGeom>
            <a:solidFill>
              <a:srgbClr val="055E6E"/>
            </a:solidFill>
          </p:spPr>
          <p:txBody>
            <a:bodyPr/>
            <a:lstStyle/>
            <a:p>
              <a:endParaRPr lang="en-US"/>
            </a:p>
          </p:txBody>
        </p:sp>
      </p:grpSp>
      <p:grpSp>
        <p:nvGrpSpPr>
          <p:cNvPr id="53" name="Group 53"/>
          <p:cNvGrpSpPr/>
          <p:nvPr/>
        </p:nvGrpSpPr>
        <p:grpSpPr>
          <a:xfrm>
            <a:off x="3700230" y="5958198"/>
            <a:ext cx="2134762" cy="665233"/>
            <a:chOff x="0" y="0"/>
            <a:chExt cx="4300472" cy="1340110"/>
          </a:xfrm>
        </p:grpSpPr>
        <p:sp>
          <p:nvSpPr>
            <p:cNvPr id="54" name="Freeform 54"/>
            <p:cNvSpPr/>
            <p:nvPr/>
          </p:nvSpPr>
          <p:spPr>
            <a:xfrm>
              <a:off x="31750" y="31750"/>
              <a:ext cx="4236972" cy="1276610"/>
            </a:xfrm>
            <a:custGeom>
              <a:avLst/>
              <a:gdLst/>
              <a:ahLst/>
              <a:cxnLst/>
              <a:rect l="l" t="t" r="r" b="b"/>
              <a:pathLst>
                <a:path w="4236972" h="1276610">
                  <a:moveTo>
                    <a:pt x="4144262" y="1276610"/>
                  </a:moveTo>
                  <a:lnTo>
                    <a:pt x="92710" y="1276610"/>
                  </a:lnTo>
                  <a:cubicBezTo>
                    <a:pt x="41910" y="1276610"/>
                    <a:pt x="0" y="1234700"/>
                    <a:pt x="0" y="1183900"/>
                  </a:cubicBezTo>
                  <a:lnTo>
                    <a:pt x="0" y="92710"/>
                  </a:lnTo>
                  <a:cubicBezTo>
                    <a:pt x="0" y="41910"/>
                    <a:pt x="41910" y="0"/>
                    <a:pt x="92710" y="0"/>
                  </a:cubicBezTo>
                  <a:lnTo>
                    <a:pt x="4142992" y="0"/>
                  </a:lnTo>
                  <a:cubicBezTo>
                    <a:pt x="4193792" y="0"/>
                    <a:pt x="4235702" y="41910"/>
                    <a:pt x="4235702" y="92710"/>
                  </a:cubicBezTo>
                  <a:lnTo>
                    <a:pt x="4235702" y="1182630"/>
                  </a:lnTo>
                  <a:cubicBezTo>
                    <a:pt x="4236972" y="1234700"/>
                    <a:pt x="4195062" y="1276610"/>
                    <a:pt x="4144262" y="1276610"/>
                  </a:cubicBezTo>
                  <a:close/>
                </a:path>
              </a:pathLst>
            </a:custGeom>
            <a:solidFill>
              <a:srgbClr val="E4F8F6"/>
            </a:solidFill>
          </p:spPr>
          <p:txBody>
            <a:bodyPr/>
            <a:lstStyle/>
            <a:p>
              <a:endParaRPr lang="en-US"/>
            </a:p>
          </p:txBody>
        </p:sp>
        <p:sp>
          <p:nvSpPr>
            <p:cNvPr id="55" name="Freeform 55"/>
            <p:cNvSpPr/>
            <p:nvPr/>
          </p:nvSpPr>
          <p:spPr>
            <a:xfrm>
              <a:off x="0" y="0"/>
              <a:ext cx="4300472" cy="1340110"/>
            </a:xfrm>
            <a:custGeom>
              <a:avLst/>
              <a:gdLst/>
              <a:ahLst/>
              <a:cxnLst/>
              <a:rect l="l" t="t" r="r" b="b"/>
              <a:pathLst>
                <a:path w="4300472" h="1340110">
                  <a:moveTo>
                    <a:pt x="4176012" y="59690"/>
                  </a:moveTo>
                  <a:cubicBezTo>
                    <a:pt x="4211572" y="59690"/>
                    <a:pt x="4240782" y="88900"/>
                    <a:pt x="4240782" y="124460"/>
                  </a:cubicBezTo>
                  <a:lnTo>
                    <a:pt x="4240782" y="1215650"/>
                  </a:lnTo>
                  <a:cubicBezTo>
                    <a:pt x="4240782" y="1251210"/>
                    <a:pt x="4211572" y="1280420"/>
                    <a:pt x="4176012" y="1280420"/>
                  </a:cubicBezTo>
                  <a:lnTo>
                    <a:pt x="124460" y="1280420"/>
                  </a:lnTo>
                  <a:cubicBezTo>
                    <a:pt x="88900" y="1280420"/>
                    <a:pt x="59690" y="1251210"/>
                    <a:pt x="59690" y="1215650"/>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215650"/>
                  </a:lnTo>
                  <a:cubicBezTo>
                    <a:pt x="0" y="1284230"/>
                    <a:pt x="55880" y="1340110"/>
                    <a:pt x="124460" y="1340110"/>
                  </a:cubicBezTo>
                  <a:lnTo>
                    <a:pt x="4176012" y="1340110"/>
                  </a:lnTo>
                  <a:cubicBezTo>
                    <a:pt x="4244592" y="1340110"/>
                    <a:pt x="4300472" y="1284230"/>
                    <a:pt x="4300472" y="1215650"/>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56" name="Group 56"/>
          <p:cNvGrpSpPr/>
          <p:nvPr/>
        </p:nvGrpSpPr>
        <p:grpSpPr>
          <a:xfrm>
            <a:off x="3712022" y="6825690"/>
            <a:ext cx="2134762" cy="669846"/>
            <a:chOff x="0" y="0"/>
            <a:chExt cx="4300472" cy="1349404"/>
          </a:xfrm>
        </p:grpSpPr>
        <p:sp>
          <p:nvSpPr>
            <p:cNvPr id="57" name="Freeform 57"/>
            <p:cNvSpPr/>
            <p:nvPr/>
          </p:nvSpPr>
          <p:spPr>
            <a:xfrm>
              <a:off x="31750" y="31750"/>
              <a:ext cx="4236972" cy="1285903"/>
            </a:xfrm>
            <a:custGeom>
              <a:avLst/>
              <a:gdLst/>
              <a:ahLst/>
              <a:cxnLst/>
              <a:rect l="l" t="t" r="r" b="b"/>
              <a:pathLst>
                <a:path w="4236972" h="1285903">
                  <a:moveTo>
                    <a:pt x="4144262" y="1285903"/>
                  </a:moveTo>
                  <a:lnTo>
                    <a:pt x="92710" y="1285903"/>
                  </a:lnTo>
                  <a:cubicBezTo>
                    <a:pt x="41910" y="1285903"/>
                    <a:pt x="0" y="1243993"/>
                    <a:pt x="0" y="1193193"/>
                  </a:cubicBezTo>
                  <a:lnTo>
                    <a:pt x="0" y="92710"/>
                  </a:lnTo>
                  <a:cubicBezTo>
                    <a:pt x="0" y="41910"/>
                    <a:pt x="41910" y="0"/>
                    <a:pt x="92710" y="0"/>
                  </a:cubicBezTo>
                  <a:lnTo>
                    <a:pt x="4142992" y="0"/>
                  </a:lnTo>
                  <a:cubicBezTo>
                    <a:pt x="4193792" y="0"/>
                    <a:pt x="4235702" y="41910"/>
                    <a:pt x="4235702" y="92710"/>
                  </a:cubicBezTo>
                  <a:lnTo>
                    <a:pt x="4235702" y="1191924"/>
                  </a:lnTo>
                  <a:cubicBezTo>
                    <a:pt x="4236972" y="1243993"/>
                    <a:pt x="4195062" y="1285903"/>
                    <a:pt x="4144262" y="1285903"/>
                  </a:cubicBezTo>
                  <a:close/>
                </a:path>
              </a:pathLst>
            </a:custGeom>
            <a:solidFill>
              <a:srgbClr val="E4F8F6"/>
            </a:solidFill>
          </p:spPr>
          <p:txBody>
            <a:bodyPr/>
            <a:lstStyle/>
            <a:p>
              <a:endParaRPr lang="en-US"/>
            </a:p>
          </p:txBody>
        </p:sp>
        <p:sp>
          <p:nvSpPr>
            <p:cNvPr id="58" name="Freeform 58"/>
            <p:cNvSpPr/>
            <p:nvPr/>
          </p:nvSpPr>
          <p:spPr>
            <a:xfrm>
              <a:off x="0" y="0"/>
              <a:ext cx="4300472" cy="1349404"/>
            </a:xfrm>
            <a:custGeom>
              <a:avLst/>
              <a:gdLst/>
              <a:ahLst/>
              <a:cxnLst/>
              <a:rect l="l" t="t" r="r" b="b"/>
              <a:pathLst>
                <a:path w="4300472" h="1349404">
                  <a:moveTo>
                    <a:pt x="4176012" y="59690"/>
                  </a:moveTo>
                  <a:cubicBezTo>
                    <a:pt x="4211572" y="59690"/>
                    <a:pt x="4240782" y="88900"/>
                    <a:pt x="4240782" y="124460"/>
                  </a:cubicBezTo>
                  <a:lnTo>
                    <a:pt x="4240782" y="1224944"/>
                  </a:lnTo>
                  <a:cubicBezTo>
                    <a:pt x="4240782" y="1260504"/>
                    <a:pt x="4211572" y="1289714"/>
                    <a:pt x="4176012" y="1289714"/>
                  </a:cubicBezTo>
                  <a:lnTo>
                    <a:pt x="124460" y="1289714"/>
                  </a:lnTo>
                  <a:cubicBezTo>
                    <a:pt x="88900" y="1289714"/>
                    <a:pt x="59690" y="1260504"/>
                    <a:pt x="59690" y="1224944"/>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224944"/>
                  </a:lnTo>
                  <a:cubicBezTo>
                    <a:pt x="0" y="1293524"/>
                    <a:pt x="55880" y="1349404"/>
                    <a:pt x="124460" y="1349404"/>
                  </a:cubicBezTo>
                  <a:lnTo>
                    <a:pt x="4176012" y="1349404"/>
                  </a:lnTo>
                  <a:cubicBezTo>
                    <a:pt x="4244592" y="1349404"/>
                    <a:pt x="4300472" y="1293524"/>
                    <a:pt x="4300472" y="1224944"/>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59" name="Group 59"/>
          <p:cNvGrpSpPr/>
          <p:nvPr/>
        </p:nvGrpSpPr>
        <p:grpSpPr>
          <a:xfrm>
            <a:off x="3700230" y="5119679"/>
            <a:ext cx="2134762" cy="638069"/>
            <a:chOff x="0" y="0"/>
            <a:chExt cx="4300472" cy="1285389"/>
          </a:xfrm>
        </p:grpSpPr>
        <p:sp>
          <p:nvSpPr>
            <p:cNvPr id="60" name="Freeform 60"/>
            <p:cNvSpPr/>
            <p:nvPr/>
          </p:nvSpPr>
          <p:spPr>
            <a:xfrm>
              <a:off x="31750" y="31750"/>
              <a:ext cx="4236972" cy="1221889"/>
            </a:xfrm>
            <a:custGeom>
              <a:avLst/>
              <a:gdLst/>
              <a:ahLst/>
              <a:cxnLst/>
              <a:rect l="l" t="t" r="r" b="b"/>
              <a:pathLst>
                <a:path w="4236972" h="1221889">
                  <a:moveTo>
                    <a:pt x="4144262" y="1221889"/>
                  </a:moveTo>
                  <a:lnTo>
                    <a:pt x="92710" y="1221889"/>
                  </a:lnTo>
                  <a:cubicBezTo>
                    <a:pt x="41910" y="1221889"/>
                    <a:pt x="0" y="1179979"/>
                    <a:pt x="0" y="1129179"/>
                  </a:cubicBezTo>
                  <a:lnTo>
                    <a:pt x="0" y="92710"/>
                  </a:lnTo>
                  <a:cubicBezTo>
                    <a:pt x="0" y="41910"/>
                    <a:pt x="41910" y="0"/>
                    <a:pt x="92710" y="0"/>
                  </a:cubicBezTo>
                  <a:lnTo>
                    <a:pt x="4142992" y="0"/>
                  </a:lnTo>
                  <a:cubicBezTo>
                    <a:pt x="4193792" y="0"/>
                    <a:pt x="4235702" y="41910"/>
                    <a:pt x="4235702" y="92710"/>
                  </a:cubicBezTo>
                  <a:lnTo>
                    <a:pt x="4235702" y="1127909"/>
                  </a:lnTo>
                  <a:cubicBezTo>
                    <a:pt x="4236972" y="1179979"/>
                    <a:pt x="4195062" y="1221889"/>
                    <a:pt x="4144262" y="1221889"/>
                  </a:cubicBezTo>
                  <a:close/>
                </a:path>
              </a:pathLst>
            </a:custGeom>
            <a:solidFill>
              <a:srgbClr val="E4F8F6"/>
            </a:solidFill>
          </p:spPr>
          <p:txBody>
            <a:bodyPr/>
            <a:lstStyle/>
            <a:p>
              <a:endParaRPr lang="en-US"/>
            </a:p>
          </p:txBody>
        </p:sp>
        <p:sp>
          <p:nvSpPr>
            <p:cNvPr id="61" name="Freeform 61"/>
            <p:cNvSpPr/>
            <p:nvPr/>
          </p:nvSpPr>
          <p:spPr>
            <a:xfrm>
              <a:off x="0" y="0"/>
              <a:ext cx="4300472" cy="1285389"/>
            </a:xfrm>
            <a:custGeom>
              <a:avLst/>
              <a:gdLst/>
              <a:ahLst/>
              <a:cxnLst/>
              <a:rect l="l" t="t" r="r" b="b"/>
              <a:pathLst>
                <a:path w="4300472" h="1285389">
                  <a:moveTo>
                    <a:pt x="4176012" y="59690"/>
                  </a:moveTo>
                  <a:cubicBezTo>
                    <a:pt x="4211572" y="59690"/>
                    <a:pt x="4240782" y="88900"/>
                    <a:pt x="4240782" y="124460"/>
                  </a:cubicBezTo>
                  <a:lnTo>
                    <a:pt x="4240782" y="1160929"/>
                  </a:lnTo>
                  <a:cubicBezTo>
                    <a:pt x="4240782" y="1196489"/>
                    <a:pt x="4211572" y="1225699"/>
                    <a:pt x="4176012" y="1225699"/>
                  </a:cubicBezTo>
                  <a:lnTo>
                    <a:pt x="124460" y="1225699"/>
                  </a:lnTo>
                  <a:cubicBezTo>
                    <a:pt x="88900" y="1225699"/>
                    <a:pt x="59690" y="1196489"/>
                    <a:pt x="59690" y="1160929"/>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160929"/>
                  </a:lnTo>
                  <a:cubicBezTo>
                    <a:pt x="0" y="1229509"/>
                    <a:pt x="55880" y="1285389"/>
                    <a:pt x="124460" y="1285389"/>
                  </a:cubicBezTo>
                  <a:lnTo>
                    <a:pt x="4176012" y="1285389"/>
                  </a:lnTo>
                  <a:cubicBezTo>
                    <a:pt x="4244592" y="1285389"/>
                    <a:pt x="4300472" y="1229509"/>
                    <a:pt x="4300472" y="1160929"/>
                  </a:cubicBezTo>
                  <a:lnTo>
                    <a:pt x="4300472" y="124460"/>
                  </a:lnTo>
                  <a:cubicBezTo>
                    <a:pt x="4300472" y="55880"/>
                    <a:pt x="4244592" y="0"/>
                    <a:pt x="4176012" y="0"/>
                  </a:cubicBezTo>
                  <a:close/>
                </a:path>
              </a:pathLst>
            </a:custGeom>
            <a:solidFill>
              <a:srgbClr val="055E6E"/>
            </a:solidFill>
          </p:spPr>
          <p:txBody>
            <a:bodyPr/>
            <a:lstStyle/>
            <a:p>
              <a:endParaRPr lang="en-US"/>
            </a:p>
          </p:txBody>
        </p:sp>
      </p:grpSp>
      <p:sp>
        <p:nvSpPr>
          <p:cNvPr id="62" name="AutoShape 62"/>
          <p:cNvSpPr/>
          <p:nvPr/>
        </p:nvSpPr>
        <p:spPr>
          <a:xfrm flipV="1">
            <a:off x="3410103" y="4673553"/>
            <a:ext cx="0" cy="2501847"/>
          </a:xfrm>
          <a:prstGeom prst="line">
            <a:avLst/>
          </a:prstGeom>
          <a:ln w="19050" cap="rnd">
            <a:solidFill>
              <a:srgbClr val="003882"/>
            </a:solidFill>
            <a:prstDash val="solid"/>
            <a:headEnd type="none" w="sm" len="sm"/>
            <a:tailEnd type="none" w="sm" len="sm"/>
          </a:ln>
        </p:spPr>
        <p:txBody>
          <a:bodyPr/>
          <a:lstStyle/>
          <a:p>
            <a:endParaRPr lang="en-US"/>
          </a:p>
        </p:txBody>
      </p:sp>
      <p:grpSp>
        <p:nvGrpSpPr>
          <p:cNvPr id="63" name="Group 63"/>
          <p:cNvGrpSpPr/>
          <p:nvPr/>
        </p:nvGrpSpPr>
        <p:grpSpPr>
          <a:xfrm>
            <a:off x="3179897" y="4054389"/>
            <a:ext cx="2736739" cy="732600"/>
            <a:chOff x="0" y="0"/>
            <a:chExt cx="5513154" cy="1475820"/>
          </a:xfrm>
        </p:grpSpPr>
        <p:sp>
          <p:nvSpPr>
            <p:cNvPr id="64" name="Freeform 64"/>
            <p:cNvSpPr/>
            <p:nvPr/>
          </p:nvSpPr>
          <p:spPr>
            <a:xfrm>
              <a:off x="31750" y="31750"/>
              <a:ext cx="5449653" cy="1412320"/>
            </a:xfrm>
            <a:custGeom>
              <a:avLst/>
              <a:gdLst/>
              <a:ahLst/>
              <a:cxnLst/>
              <a:rect l="l" t="t" r="r" b="b"/>
              <a:pathLst>
                <a:path w="5449653" h="1412320">
                  <a:moveTo>
                    <a:pt x="5356944" y="1412320"/>
                  </a:moveTo>
                  <a:lnTo>
                    <a:pt x="92710" y="1412320"/>
                  </a:lnTo>
                  <a:cubicBezTo>
                    <a:pt x="41910" y="1412320"/>
                    <a:pt x="0" y="1370410"/>
                    <a:pt x="0" y="1319610"/>
                  </a:cubicBezTo>
                  <a:lnTo>
                    <a:pt x="0" y="92710"/>
                  </a:lnTo>
                  <a:cubicBezTo>
                    <a:pt x="0" y="41910"/>
                    <a:pt x="41910" y="0"/>
                    <a:pt x="92710" y="0"/>
                  </a:cubicBezTo>
                  <a:lnTo>
                    <a:pt x="5355673" y="0"/>
                  </a:lnTo>
                  <a:cubicBezTo>
                    <a:pt x="5406473" y="0"/>
                    <a:pt x="5448384" y="41910"/>
                    <a:pt x="5448384" y="92710"/>
                  </a:cubicBezTo>
                  <a:lnTo>
                    <a:pt x="5448384" y="1318340"/>
                  </a:lnTo>
                  <a:cubicBezTo>
                    <a:pt x="5449653" y="1370410"/>
                    <a:pt x="5407744" y="1412320"/>
                    <a:pt x="5356944" y="1412320"/>
                  </a:cubicBezTo>
                  <a:close/>
                </a:path>
              </a:pathLst>
            </a:custGeom>
            <a:solidFill>
              <a:srgbClr val="055E6E"/>
            </a:solidFill>
          </p:spPr>
          <p:txBody>
            <a:bodyPr/>
            <a:lstStyle/>
            <a:p>
              <a:endParaRPr lang="en-US"/>
            </a:p>
          </p:txBody>
        </p:sp>
        <p:sp>
          <p:nvSpPr>
            <p:cNvPr id="65" name="Freeform 65"/>
            <p:cNvSpPr/>
            <p:nvPr/>
          </p:nvSpPr>
          <p:spPr>
            <a:xfrm>
              <a:off x="0" y="0"/>
              <a:ext cx="5513154" cy="1475820"/>
            </a:xfrm>
            <a:custGeom>
              <a:avLst/>
              <a:gdLst/>
              <a:ahLst/>
              <a:cxnLst/>
              <a:rect l="l" t="t" r="r" b="b"/>
              <a:pathLst>
                <a:path w="5513154" h="1475820">
                  <a:moveTo>
                    <a:pt x="5388694" y="59690"/>
                  </a:moveTo>
                  <a:cubicBezTo>
                    <a:pt x="5424253" y="59690"/>
                    <a:pt x="5453464" y="88900"/>
                    <a:pt x="5453464" y="124460"/>
                  </a:cubicBezTo>
                  <a:lnTo>
                    <a:pt x="5453464" y="1351360"/>
                  </a:lnTo>
                  <a:cubicBezTo>
                    <a:pt x="5453464" y="1386920"/>
                    <a:pt x="5424253" y="1416130"/>
                    <a:pt x="5388694" y="1416130"/>
                  </a:cubicBezTo>
                  <a:lnTo>
                    <a:pt x="124460" y="1416130"/>
                  </a:lnTo>
                  <a:cubicBezTo>
                    <a:pt x="88900" y="1416130"/>
                    <a:pt x="59690" y="1386920"/>
                    <a:pt x="59690" y="1351360"/>
                  </a:cubicBezTo>
                  <a:lnTo>
                    <a:pt x="59690" y="124460"/>
                  </a:lnTo>
                  <a:cubicBezTo>
                    <a:pt x="59690" y="88900"/>
                    <a:pt x="88900" y="59690"/>
                    <a:pt x="124460" y="59690"/>
                  </a:cubicBezTo>
                  <a:lnTo>
                    <a:pt x="5388694" y="59690"/>
                  </a:lnTo>
                  <a:moveTo>
                    <a:pt x="5388694" y="0"/>
                  </a:moveTo>
                  <a:lnTo>
                    <a:pt x="124460" y="0"/>
                  </a:lnTo>
                  <a:cubicBezTo>
                    <a:pt x="55880" y="0"/>
                    <a:pt x="0" y="55880"/>
                    <a:pt x="0" y="124460"/>
                  </a:cubicBezTo>
                  <a:lnTo>
                    <a:pt x="0" y="1351360"/>
                  </a:lnTo>
                  <a:cubicBezTo>
                    <a:pt x="0" y="1419940"/>
                    <a:pt x="55880" y="1475820"/>
                    <a:pt x="124460" y="1475820"/>
                  </a:cubicBezTo>
                  <a:lnTo>
                    <a:pt x="5388694" y="1475820"/>
                  </a:lnTo>
                  <a:cubicBezTo>
                    <a:pt x="5457273" y="1475820"/>
                    <a:pt x="5513154" y="1419940"/>
                    <a:pt x="5513154" y="1351360"/>
                  </a:cubicBezTo>
                  <a:lnTo>
                    <a:pt x="5513154" y="124460"/>
                  </a:lnTo>
                  <a:cubicBezTo>
                    <a:pt x="5513154" y="55880"/>
                    <a:pt x="5457273" y="0"/>
                    <a:pt x="5388694" y="0"/>
                  </a:cubicBezTo>
                  <a:close/>
                </a:path>
              </a:pathLst>
            </a:custGeom>
            <a:solidFill>
              <a:srgbClr val="055E6E"/>
            </a:solidFill>
          </p:spPr>
          <p:txBody>
            <a:bodyPr/>
            <a:lstStyle/>
            <a:p>
              <a:endParaRPr lang="en-US"/>
            </a:p>
          </p:txBody>
        </p:sp>
      </p:grpSp>
      <p:sp>
        <p:nvSpPr>
          <p:cNvPr id="66" name="AutoShape 66"/>
          <p:cNvSpPr/>
          <p:nvPr/>
        </p:nvSpPr>
        <p:spPr>
          <a:xfrm>
            <a:off x="3421895" y="7162873"/>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67" name="AutoShape 67"/>
          <p:cNvSpPr/>
          <p:nvPr/>
        </p:nvSpPr>
        <p:spPr>
          <a:xfrm>
            <a:off x="3410103" y="6333836"/>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68" name="AutoShape 68"/>
          <p:cNvSpPr/>
          <p:nvPr/>
        </p:nvSpPr>
        <p:spPr>
          <a:xfrm>
            <a:off x="3410103" y="5477798"/>
            <a:ext cx="303203" cy="0"/>
          </a:xfrm>
          <a:prstGeom prst="line">
            <a:avLst/>
          </a:prstGeom>
          <a:ln w="19050" cap="flat">
            <a:solidFill>
              <a:srgbClr val="003882"/>
            </a:solidFill>
            <a:prstDash val="solid"/>
            <a:headEnd type="none" w="sm" len="sm"/>
            <a:tailEnd type="none" w="sm" len="sm"/>
          </a:ln>
        </p:spPr>
        <p:txBody>
          <a:bodyPr/>
          <a:lstStyle/>
          <a:p>
            <a:endParaRPr lang="en-US"/>
          </a:p>
        </p:txBody>
      </p:sp>
      <p:grpSp>
        <p:nvGrpSpPr>
          <p:cNvPr id="69" name="Group 69"/>
          <p:cNvGrpSpPr/>
          <p:nvPr/>
        </p:nvGrpSpPr>
        <p:grpSpPr>
          <a:xfrm>
            <a:off x="6808912" y="7518143"/>
            <a:ext cx="2134762" cy="487147"/>
            <a:chOff x="0" y="0"/>
            <a:chExt cx="4300472" cy="981356"/>
          </a:xfrm>
        </p:grpSpPr>
        <p:sp>
          <p:nvSpPr>
            <p:cNvPr id="70" name="Freeform 70"/>
            <p:cNvSpPr/>
            <p:nvPr/>
          </p:nvSpPr>
          <p:spPr>
            <a:xfrm>
              <a:off x="31750" y="31750"/>
              <a:ext cx="4236972" cy="917856"/>
            </a:xfrm>
            <a:custGeom>
              <a:avLst/>
              <a:gdLst/>
              <a:ahLst/>
              <a:cxnLst/>
              <a:rect l="l" t="t" r="r" b="b"/>
              <a:pathLst>
                <a:path w="4236972" h="917856">
                  <a:moveTo>
                    <a:pt x="4144262" y="917856"/>
                  </a:moveTo>
                  <a:lnTo>
                    <a:pt x="92710" y="917856"/>
                  </a:lnTo>
                  <a:cubicBezTo>
                    <a:pt x="41910" y="917856"/>
                    <a:pt x="0" y="875946"/>
                    <a:pt x="0" y="825146"/>
                  </a:cubicBezTo>
                  <a:lnTo>
                    <a:pt x="0" y="92710"/>
                  </a:lnTo>
                  <a:cubicBezTo>
                    <a:pt x="0" y="41910"/>
                    <a:pt x="41910" y="0"/>
                    <a:pt x="92710" y="0"/>
                  </a:cubicBezTo>
                  <a:lnTo>
                    <a:pt x="4142992" y="0"/>
                  </a:lnTo>
                  <a:cubicBezTo>
                    <a:pt x="4193792" y="0"/>
                    <a:pt x="4235702" y="41910"/>
                    <a:pt x="4235702" y="92710"/>
                  </a:cubicBezTo>
                  <a:lnTo>
                    <a:pt x="4235702" y="823876"/>
                  </a:lnTo>
                  <a:cubicBezTo>
                    <a:pt x="4236972" y="875946"/>
                    <a:pt x="4195062" y="917856"/>
                    <a:pt x="4144262" y="917856"/>
                  </a:cubicBezTo>
                  <a:close/>
                </a:path>
              </a:pathLst>
            </a:custGeom>
            <a:solidFill>
              <a:srgbClr val="E4F8F6"/>
            </a:solidFill>
          </p:spPr>
          <p:txBody>
            <a:bodyPr/>
            <a:lstStyle/>
            <a:p>
              <a:endParaRPr lang="en-US"/>
            </a:p>
          </p:txBody>
        </p:sp>
        <p:sp>
          <p:nvSpPr>
            <p:cNvPr id="71" name="Freeform 71"/>
            <p:cNvSpPr/>
            <p:nvPr/>
          </p:nvSpPr>
          <p:spPr>
            <a:xfrm>
              <a:off x="0" y="0"/>
              <a:ext cx="4300472" cy="981356"/>
            </a:xfrm>
            <a:custGeom>
              <a:avLst/>
              <a:gdLst/>
              <a:ahLst/>
              <a:cxnLst/>
              <a:rect l="l" t="t" r="r" b="b"/>
              <a:pathLst>
                <a:path w="4300472" h="981356">
                  <a:moveTo>
                    <a:pt x="4176012" y="59690"/>
                  </a:moveTo>
                  <a:cubicBezTo>
                    <a:pt x="4211572" y="59690"/>
                    <a:pt x="4240782" y="88900"/>
                    <a:pt x="4240782" y="124460"/>
                  </a:cubicBezTo>
                  <a:lnTo>
                    <a:pt x="4240782" y="856896"/>
                  </a:lnTo>
                  <a:cubicBezTo>
                    <a:pt x="4240782" y="892456"/>
                    <a:pt x="4211572" y="921666"/>
                    <a:pt x="4176012" y="921666"/>
                  </a:cubicBezTo>
                  <a:lnTo>
                    <a:pt x="124460" y="921666"/>
                  </a:lnTo>
                  <a:cubicBezTo>
                    <a:pt x="88900" y="921666"/>
                    <a:pt x="59690" y="892456"/>
                    <a:pt x="59690" y="856896"/>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856896"/>
                  </a:lnTo>
                  <a:cubicBezTo>
                    <a:pt x="0" y="925476"/>
                    <a:pt x="55880" y="981356"/>
                    <a:pt x="124460" y="981356"/>
                  </a:cubicBezTo>
                  <a:lnTo>
                    <a:pt x="4176012" y="981356"/>
                  </a:lnTo>
                  <a:cubicBezTo>
                    <a:pt x="4244592" y="981356"/>
                    <a:pt x="4300472" y="925476"/>
                    <a:pt x="4300472" y="856896"/>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72" name="Group 72"/>
          <p:cNvGrpSpPr/>
          <p:nvPr/>
        </p:nvGrpSpPr>
        <p:grpSpPr>
          <a:xfrm>
            <a:off x="6791312" y="8207549"/>
            <a:ext cx="2134762" cy="415304"/>
            <a:chOff x="0" y="0"/>
            <a:chExt cx="4300472" cy="836630"/>
          </a:xfrm>
        </p:grpSpPr>
        <p:sp>
          <p:nvSpPr>
            <p:cNvPr id="73" name="Freeform 73"/>
            <p:cNvSpPr/>
            <p:nvPr/>
          </p:nvSpPr>
          <p:spPr>
            <a:xfrm>
              <a:off x="31750" y="31750"/>
              <a:ext cx="4236972" cy="773130"/>
            </a:xfrm>
            <a:custGeom>
              <a:avLst/>
              <a:gdLst/>
              <a:ahLst/>
              <a:cxnLst/>
              <a:rect l="l" t="t" r="r" b="b"/>
              <a:pathLst>
                <a:path w="4236972" h="773130">
                  <a:moveTo>
                    <a:pt x="4144262" y="773130"/>
                  </a:moveTo>
                  <a:lnTo>
                    <a:pt x="92710" y="773130"/>
                  </a:lnTo>
                  <a:cubicBezTo>
                    <a:pt x="41910" y="773130"/>
                    <a:pt x="0" y="731220"/>
                    <a:pt x="0" y="680420"/>
                  </a:cubicBezTo>
                  <a:lnTo>
                    <a:pt x="0" y="92710"/>
                  </a:lnTo>
                  <a:cubicBezTo>
                    <a:pt x="0" y="41910"/>
                    <a:pt x="41910" y="0"/>
                    <a:pt x="92710" y="0"/>
                  </a:cubicBezTo>
                  <a:lnTo>
                    <a:pt x="4142992" y="0"/>
                  </a:lnTo>
                  <a:cubicBezTo>
                    <a:pt x="4193792" y="0"/>
                    <a:pt x="4235702" y="41910"/>
                    <a:pt x="4235702" y="92710"/>
                  </a:cubicBezTo>
                  <a:lnTo>
                    <a:pt x="4235702" y="679150"/>
                  </a:lnTo>
                  <a:cubicBezTo>
                    <a:pt x="4236972" y="731220"/>
                    <a:pt x="4195062" y="773130"/>
                    <a:pt x="4144262" y="773130"/>
                  </a:cubicBezTo>
                  <a:close/>
                </a:path>
              </a:pathLst>
            </a:custGeom>
            <a:solidFill>
              <a:srgbClr val="E4F8F6"/>
            </a:solidFill>
          </p:spPr>
          <p:txBody>
            <a:bodyPr/>
            <a:lstStyle/>
            <a:p>
              <a:endParaRPr lang="en-US"/>
            </a:p>
          </p:txBody>
        </p:sp>
        <p:sp>
          <p:nvSpPr>
            <p:cNvPr id="74" name="Freeform 74"/>
            <p:cNvSpPr/>
            <p:nvPr/>
          </p:nvSpPr>
          <p:spPr>
            <a:xfrm>
              <a:off x="0" y="0"/>
              <a:ext cx="4300472" cy="836630"/>
            </a:xfrm>
            <a:custGeom>
              <a:avLst/>
              <a:gdLst/>
              <a:ahLst/>
              <a:cxnLst/>
              <a:rect l="l" t="t" r="r" b="b"/>
              <a:pathLst>
                <a:path w="4300472" h="836630">
                  <a:moveTo>
                    <a:pt x="4176012" y="59690"/>
                  </a:moveTo>
                  <a:cubicBezTo>
                    <a:pt x="4211572" y="59690"/>
                    <a:pt x="4240782" y="88900"/>
                    <a:pt x="4240782" y="124460"/>
                  </a:cubicBezTo>
                  <a:lnTo>
                    <a:pt x="4240782" y="712170"/>
                  </a:lnTo>
                  <a:cubicBezTo>
                    <a:pt x="4240782" y="747730"/>
                    <a:pt x="4211572" y="776940"/>
                    <a:pt x="4176012" y="776940"/>
                  </a:cubicBezTo>
                  <a:lnTo>
                    <a:pt x="124460" y="776940"/>
                  </a:lnTo>
                  <a:cubicBezTo>
                    <a:pt x="88900" y="776940"/>
                    <a:pt x="59690" y="747730"/>
                    <a:pt x="59690" y="712170"/>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712170"/>
                  </a:lnTo>
                  <a:cubicBezTo>
                    <a:pt x="0" y="780750"/>
                    <a:pt x="55880" y="836630"/>
                    <a:pt x="124460" y="836630"/>
                  </a:cubicBezTo>
                  <a:lnTo>
                    <a:pt x="4176012" y="836630"/>
                  </a:lnTo>
                  <a:cubicBezTo>
                    <a:pt x="4244592" y="836630"/>
                    <a:pt x="4300472" y="780750"/>
                    <a:pt x="4300472" y="712170"/>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75" name="Group 75"/>
          <p:cNvGrpSpPr/>
          <p:nvPr/>
        </p:nvGrpSpPr>
        <p:grpSpPr>
          <a:xfrm>
            <a:off x="6792784" y="5918443"/>
            <a:ext cx="2134762" cy="548815"/>
            <a:chOff x="0" y="0"/>
            <a:chExt cx="4300472" cy="1105586"/>
          </a:xfrm>
        </p:grpSpPr>
        <p:sp>
          <p:nvSpPr>
            <p:cNvPr id="76" name="Freeform 76"/>
            <p:cNvSpPr/>
            <p:nvPr/>
          </p:nvSpPr>
          <p:spPr>
            <a:xfrm>
              <a:off x="31750" y="31750"/>
              <a:ext cx="4236972" cy="1042086"/>
            </a:xfrm>
            <a:custGeom>
              <a:avLst/>
              <a:gdLst/>
              <a:ahLst/>
              <a:cxnLst/>
              <a:rect l="l" t="t" r="r" b="b"/>
              <a:pathLst>
                <a:path w="4236972" h="1042086">
                  <a:moveTo>
                    <a:pt x="4144262" y="1042086"/>
                  </a:moveTo>
                  <a:lnTo>
                    <a:pt x="92710" y="1042086"/>
                  </a:lnTo>
                  <a:cubicBezTo>
                    <a:pt x="41910" y="1042086"/>
                    <a:pt x="0" y="1000176"/>
                    <a:pt x="0" y="949376"/>
                  </a:cubicBezTo>
                  <a:lnTo>
                    <a:pt x="0" y="92710"/>
                  </a:lnTo>
                  <a:cubicBezTo>
                    <a:pt x="0" y="41910"/>
                    <a:pt x="41910" y="0"/>
                    <a:pt x="92710" y="0"/>
                  </a:cubicBezTo>
                  <a:lnTo>
                    <a:pt x="4142992" y="0"/>
                  </a:lnTo>
                  <a:cubicBezTo>
                    <a:pt x="4193792" y="0"/>
                    <a:pt x="4235702" y="41910"/>
                    <a:pt x="4235702" y="92710"/>
                  </a:cubicBezTo>
                  <a:lnTo>
                    <a:pt x="4235702" y="948106"/>
                  </a:lnTo>
                  <a:cubicBezTo>
                    <a:pt x="4236972" y="1000176"/>
                    <a:pt x="4195062" y="1042086"/>
                    <a:pt x="4144262" y="1042086"/>
                  </a:cubicBezTo>
                  <a:close/>
                </a:path>
              </a:pathLst>
            </a:custGeom>
            <a:solidFill>
              <a:srgbClr val="E4F8F6"/>
            </a:solidFill>
          </p:spPr>
          <p:txBody>
            <a:bodyPr/>
            <a:lstStyle/>
            <a:p>
              <a:endParaRPr lang="en-US"/>
            </a:p>
          </p:txBody>
        </p:sp>
        <p:sp>
          <p:nvSpPr>
            <p:cNvPr id="77" name="Freeform 77"/>
            <p:cNvSpPr/>
            <p:nvPr/>
          </p:nvSpPr>
          <p:spPr>
            <a:xfrm>
              <a:off x="0" y="0"/>
              <a:ext cx="4300472" cy="1105586"/>
            </a:xfrm>
            <a:custGeom>
              <a:avLst/>
              <a:gdLst/>
              <a:ahLst/>
              <a:cxnLst/>
              <a:rect l="l" t="t" r="r" b="b"/>
              <a:pathLst>
                <a:path w="4300472" h="1105586">
                  <a:moveTo>
                    <a:pt x="4176012" y="59690"/>
                  </a:moveTo>
                  <a:cubicBezTo>
                    <a:pt x="4211572" y="59690"/>
                    <a:pt x="4240782" y="88900"/>
                    <a:pt x="4240782" y="124460"/>
                  </a:cubicBezTo>
                  <a:lnTo>
                    <a:pt x="4240782" y="981126"/>
                  </a:lnTo>
                  <a:cubicBezTo>
                    <a:pt x="4240782" y="1016686"/>
                    <a:pt x="4211572" y="1045896"/>
                    <a:pt x="4176012" y="1045896"/>
                  </a:cubicBezTo>
                  <a:lnTo>
                    <a:pt x="124460" y="1045896"/>
                  </a:lnTo>
                  <a:cubicBezTo>
                    <a:pt x="88900" y="1045896"/>
                    <a:pt x="59690" y="1016686"/>
                    <a:pt x="59690" y="981126"/>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981126"/>
                  </a:lnTo>
                  <a:cubicBezTo>
                    <a:pt x="0" y="1049706"/>
                    <a:pt x="55880" y="1105586"/>
                    <a:pt x="124460" y="1105586"/>
                  </a:cubicBezTo>
                  <a:lnTo>
                    <a:pt x="4176012" y="1105586"/>
                  </a:lnTo>
                  <a:cubicBezTo>
                    <a:pt x="4244592" y="1105586"/>
                    <a:pt x="4300472" y="1049706"/>
                    <a:pt x="4300472" y="981126"/>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78" name="Group 78"/>
          <p:cNvGrpSpPr/>
          <p:nvPr/>
        </p:nvGrpSpPr>
        <p:grpSpPr>
          <a:xfrm>
            <a:off x="6792784" y="6669516"/>
            <a:ext cx="2134762" cy="643015"/>
            <a:chOff x="0" y="0"/>
            <a:chExt cx="4300472" cy="1295352"/>
          </a:xfrm>
        </p:grpSpPr>
        <p:sp>
          <p:nvSpPr>
            <p:cNvPr id="79" name="Freeform 79"/>
            <p:cNvSpPr/>
            <p:nvPr/>
          </p:nvSpPr>
          <p:spPr>
            <a:xfrm>
              <a:off x="31750" y="31750"/>
              <a:ext cx="4236972" cy="1231852"/>
            </a:xfrm>
            <a:custGeom>
              <a:avLst/>
              <a:gdLst/>
              <a:ahLst/>
              <a:cxnLst/>
              <a:rect l="l" t="t" r="r" b="b"/>
              <a:pathLst>
                <a:path w="4236972" h="1231852">
                  <a:moveTo>
                    <a:pt x="4144262" y="1231852"/>
                  </a:moveTo>
                  <a:lnTo>
                    <a:pt x="92710" y="1231852"/>
                  </a:lnTo>
                  <a:cubicBezTo>
                    <a:pt x="41910" y="1231852"/>
                    <a:pt x="0" y="1189942"/>
                    <a:pt x="0" y="1139142"/>
                  </a:cubicBezTo>
                  <a:lnTo>
                    <a:pt x="0" y="92710"/>
                  </a:lnTo>
                  <a:cubicBezTo>
                    <a:pt x="0" y="41910"/>
                    <a:pt x="41910" y="0"/>
                    <a:pt x="92710" y="0"/>
                  </a:cubicBezTo>
                  <a:lnTo>
                    <a:pt x="4142992" y="0"/>
                  </a:lnTo>
                  <a:cubicBezTo>
                    <a:pt x="4193792" y="0"/>
                    <a:pt x="4235702" y="41910"/>
                    <a:pt x="4235702" y="92710"/>
                  </a:cubicBezTo>
                  <a:lnTo>
                    <a:pt x="4235702" y="1137872"/>
                  </a:lnTo>
                  <a:cubicBezTo>
                    <a:pt x="4236972" y="1189942"/>
                    <a:pt x="4195062" y="1231852"/>
                    <a:pt x="4144262" y="1231852"/>
                  </a:cubicBezTo>
                  <a:close/>
                </a:path>
              </a:pathLst>
            </a:custGeom>
            <a:solidFill>
              <a:srgbClr val="E4F8F6"/>
            </a:solidFill>
          </p:spPr>
          <p:txBody>
            <a:bodyPr/>
            <a:lstStyle/>
            <a:p>
              <a:endParaRPr lang="en-US"/>
            </a:p>
          </p:txBody>
        </p:sp>
        <p:sp>
          <p:nvSpPr>
            <p:cNvPr id="80" name="Freeform 80"/>
            <p:cNvSpPr/>
            <p:nvPr/>
          </p:nvSpPr>
          <p:spPr>
            <a:xfrm>
              <a:off x="0" y="0"/>
              <a:ext cx="4300472" cy="1295352"/>
            </a:xfrm>
            <a:custGeom>
              <a:avLst/>
              <a:gdLst/>
              <a:ahLst/>
              <a:cxnLst/>
              <a:rect l="l" t="t" r="r" b="b"/>
              <a:pathLst>
                <a:path w="4300472" h="1295352">
                  <a:moveTo>
                    <a:pt x="4176012" y="59690"/>
                  </a:moveTo>
                  <a:cubicBezTo>
                    <a:pt x="4211572" y="59690"/>
                    <a:pt x="4240782" y="88900"/>
                    <a:pt x="4240782" y="124460"/>
                  </a:cubicBezTo>
                  <a:lnTo>
                    <a:pt x="4240782" y="1170892"/>
                  </a:lnTo>
                  <a:cubicBezTo>
                    <a:pt x="4240782" y="1206452"/>
                    <a:pt x="4211572" y="1235662"/>
                    <a:pt x="4176012" y="1235662"/>
                  </a:cubicBezTo>
                  <a:lnTo>
                    <a:pt x="124460" y="1235662"/>
                  </a:lnTo>
                  <a:cubicBezTo>
                    <a:pt x="88900" y="1235662"/>
                    <a:pt x="59690" y="1206452"/>
                    <a:pt x="59690" y="1170892"/>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170892"/>
                  </a:lnTo>
                  <a:cubicBezTo>
                    <a:pt x="0" y="1239472"/>
                    <a:pt x="55880" y="1295352"/>
                    <a:pt x="124460" y="1295352"/>
                  </a:cubicBezTo>
                  <a:lnTo>
                    <a:pt x="4176012" y="1295352"/>
                  </a:lnTo>
                  <a:cubicBezTo>
                    <a:pt x="4244592" y="1295352"/>
                    <a:pt x="4300472" y="1239472"/>
                    <a:pt x="4300472" y="1170892"/>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81" name="Group 81"/>
          <p:cNvGrpSpPr/>
          <p:nvPr/>
        </p:nvGrpSpPr>
        <p:grpSpPr>
          <a:xfrm>
            <a:off x="6794257" y="5119679"/>
            <a:ext cx="2134762" cy="634950"/>
            <a:chOff x="0" y="0"/>
            <a:chExt cx="4300472" cy="1279105"/>
          </a:xfrm>
        </p:grpSpPr>
        <p:sp>
          <p:nvSpPr>
            <p:cNvPr id="82" name="Freeform 82"/>
            <p:cNvSpPr/>
            <p:nvPr/>
          </p:nvSpPr>
          <p:spPr>
            <a:xfrm>
              <a:off x="31750" y="31750"/>
              <a:ext cx="4236972" cy="1215605"/>
            </a:xfrm>
            <a:custGeom>
              <a:avLst/>
              <a:gdLst/>
              <a:ahLst/>
              <a:cxnLst/>
              <a:rect l="l" t="t" r="r" b="b"/>
              <a:pathLst>
                <a:path w="4236972" h="1215605">
                  <a:moveTo>
                    <a:pt x="4144262" y="1215605"/>
                  </a:moveTo>
                  <a:lnTo>
                    <a:pt x="92710" y="1215605"/>
                  </a:lnTo>
                  <a:cubicBezTo>
                    <a:pt x="41910" y="1215605"/>
                    <a:pt x="0" y="1173695"/>
                    <a:pt x="0" y="1122895"/>
                  </a:cubicBezTo>
                  <a:lnTo>
                    <a:pt x="0" y="92710"/>
                  </a:lnTo>
                  <a:cubicBezTo>
                    <a:pt x="0" y="41910"/>
                    <a:pt x="41910" y="0"/>
                    <a:pt x="92710" y="0"/>
                  </a:cubicBezTo>
                  <a:lnTo>
                    <a:pt x="4142992" y="0"/>
                  </a:lnTo>
                  <a:cubicBezTo>
                    <a:pt x="4193792" y="0"/>
                    <a:pt x="4235702" y="41910"/>
                    <a:pt x="4235702" y="92710"/>
                  </a:cubicBezTo>
                  <a:lnTo>
                    <a:pt x="4235702" y="1121625"/>
                  </a:lnTo>
                  <a:cubicBezTo>
                    <a:pt x="4236972" y="1173695"/>
                    <a:pt x="4195062" y="1215605"/>
                    <a:pt x="4144262" y="1215605"/>
                  </a:cubicBezTo>
                  <a:close/>
                </a:path>
              </a:pathLst>
            </a:custGeom>
            <a:solidFill>
              <a:srgbClr val="E4F8F6"/>
            </a:solidFill>
          </p:spPr>
          <p:txBody>
            <a:bodyPr/>
            <a:lstStyle/>
            <a:p>
              <a:endParaRPr lang="en-US"/>
            </a:p>
          </p:txBody>
        </p:sp>
        <p:sp>
          <p:nvSpPr>
            <p:cNvPr id="83" name="Freeform 83"/>
            <p:cNvSpPr/>
            <p:nvPr/>
          </p:nvSpPr>
          <p:spPr>
            <a:xfrm>
              <a:off x="0" y="0"/>
              <a:ext cx="4300472" cy="1279105"/>
            </a:xfrm>
            <a:custGeom>
              <a:avLst/>
              <a:gdLst/>
              <a:ahLst/>
              <a:cxnLst/>
              <a:rect l="l" t="t" r="r" b="b"/>
              <a:pathLst>
                <a:path w="4300472" h="1279105">
                  <a:moveTo>
                    <a:pt x="4176012" y="59690"/>
                  </a:moveTo>
                  <a:cubicBezTo>
                    <a:pt x="4211572" y="59690"/>
                    <a:pt x="4240782" y="88900"/>
                    <a:pt x="4240782" y="124460"/>
                  </a:cubicBezTo>
                  <a:lnTo>
                    <a:pt x="4240782" y="1154645"/>
                  </a:lnTo>
                  <a:cubicBezTo>
                    <a:pt x="4240782" y="1190205"/>
                    <a:pt x="4211572" y="1219415"/>
                    <a:pt x="4176012" y="1219415"/>
                  </a:cubicBezTo>
                  <a:lnTo>
                    <a:pt x="124460" y="1219415"/>
                  </a:lnTo>
                  <a:cubicBezTo>
                    <a:pt x="88900" y="1219415"/>
                    <a:pt x="59690" y="1190205"/>
                    <a:pt x="59690" y="1154645"/>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154645"/>
                  </a:lnTo>
                  <a:cubicBezTo>
                    <a:pt x="0" y="1223225"/>
                    <a:pt x="55880" y="1279105"/>
                    <a:pt x="124460" y="1279105"/>
                  </a:cubicBezTo>
                  <a:lnTo>
                    <a:pt x="4176012" y="1279105"/>
                  </a:lnTo>
                  <a:cubicBezTo>
                    <a:pt x="4244592" y="1279105"/>
                    <a:pt x="4300472" y="1223225"/>
                    <a:pt x="4300472" y="1154645"/>
                  </a:cubicBezTo>
                  <a:lnTo>
                    <a:pt x="4300472" y="124460"/>
                  </a:lnTo>
                  <a:cubicBezTo>
                    <a:pt x="4300472" y="55880"/>
                    <a:pt x="4244592" y="0"/>
                    <a:pt x="4176012" y="0"/>
                  </a:cubicBezTo>
                  <a:close/>
                </a:path>
              </a:pathLst>
            </a:custGeom>
            <a:solidFill>
              <a:srgbClr val="055E6E"/>
            </a:solidFill>
          </p:spPr>
          <p:txBody>
            <a:bodyPr/>
            <a:lstStyle/>
            <a:p>
              <a:endParaRPr lang="en-US"/>
            </a:p>
          </p:txBody>
        </p:sp>
      </p:grpSp>
      <p:sp>
        <p:nvSpPr>
          <p:cNvPr id="84" name="AutoShape 84"/>
          <p:cNvSpPr/>
          <p:nvPr/>
        </p:nvSpPr>
        <p:spPr>
          <a:xfrm flipV="1">
            <a:off x="6476311" y="4628310"/>
            <a:ext cx="11798" cy="3831170"/>
          </a:xfrm>
          <a:prstGeom prst="line">
            <a:avLst/>
          </a:prstGeom>
          <a:ln w="19050" cap="rnd">
            <a:solidFill>
              <a:srgbClr val="003882"/>
            </a:solidFill>
            <a:prstDash val="solid"/>
            <a:headEnd type="none" w="sm" len="sm"/>
            <a:tailEnd type="none" w="sm" len="sm"/>
          </a:ln>
        </p:spPr>
        <p:txBody>
          <a:bodyPr/>
          <a:lstStyle/>
          <a:p>
            <a:endParaRPr lang="en-US"/>
          </a:p>
        </p:txBody>
      </p:sp>
      <p:grpSp>
        <p:nvGrpSpPr>
          <p:cNvPr id="85" name="Group 85"/>
          <p:cNvGrpSpPr/>
          <p:nvPr/>
        </p:nvGrpSpPr>
        <p:grpSpPr>
          <a:xfrm>
            <a:off x="6193752" y="4054389"/>
            <a:ext cx="2735267" cy="732600"/>
            <a:chOff x="0" y="0"/>
            <a:chExt cx="5510187" cy="1475820"/>
          </a:xfrm>
        </p:grpSpPr>
        <p:sp>
          <p:nvSpPr>
            <p:cNvPr id="86" name="Freeform 86"/>
            <p:cNvSpPr/>
            <p:nvPr/>
          </p:nvSpPr>
          <p:spPr>
            <a:xfrm>
              <a:off x="31750" y="31750"/>
              <a:ext cx="5446687" cy="1412320"/>
            </a:xfrm>
            <a:custGeom>
              <a:avLst/>
              <a:gdLst/>
              <a:ahLst/>
              <a:cxnLst/>
              <a:rect l="l" t="t" r="r" b="b"/>
              <a:pathLst>
                <a:path w="5446687" h="1412320">
                  <a:moveTo>
                    <a:pt x="5353977" y="1412320"/>
                  </a:moveTo>
                  <a:lnTo>
                    <a:pt x="92710" y="1412320"/>
                  </a:lnTo>
                  <a:cubicBezTo>
                    <a:pt x="41910" y="1412320"/>
                    <a:pt x="0" y="1370410"/>
                    <a:pt x="0" y="1319610"/>
                  </a:cubicBezTo>
                  <a:lnTo>
                    <a:pt x="0" y="92710"/>
                  </a:lnTo>
                  <a:cubicBezTo>
                    <a:pt x="0" y="41910"/>
                    <a:pt x="41910" y="0"/>
                    <a:pt x="92710" y="0"/>
                  </a:cubicBezTo>
                  <a:lnTo>
                    <a:pt x="5352707" y="0"/>
                  </a:lnTo>
                  <a:cubicBezTo>
                    <a:pt x="5403507" y="0"/>
                    <a:pt x="5445417" y="41910"/>
                    <a:pt x="5445417" y="92710"/>
                  </a:cubicBezTo>
                  <a:lnTo>
                    <a:pt x="5445417" y="1318340"/>
                  </a:lnTo>
                  <a:cubicBezTo>
                    <a:pt x="5446687" y="1370410"/>
                    <a:pt x="5404777" y="1412320"/>
                    <a:pt x="5353977" y="1412320"/>
                  </a:cubicBezTo>
                  <a:close/>
                </a:path>
              </a:pathLst>
            </a:custGeom>
            <a:solidFill>
              <a:srgbClr val="055E6E"/>
            </a:solidFill>
          </p:spPr>
          <p:txBody>
            <a:bodyPr/>
            <a:lstStyle/>
            <a:p>
              <a:endParaRPr lang="en-US"/>
            </a:p>
          </p:txBody>
        </p:sp>
        <p:sp>
          <p:nvSpPr>
            <p:cNvPr id="87" name="Freeform 87"/>
            <p:cNvSpPr/>
            <p:nvPr/>
          </p:nvSpPr>
          <p:spPr>
            <a:xfrm>
              <a:off x="0" y="0"/>
              <a:ext cx="5510187" cy="1475820"/>
            </a:xfrm>
            <a:custGeom>
              <a:avLst/>
              <a:gdLst/>
              <a:ahLst/>
              <a:cxnLst/>
              <a:rect l="l" t="t" r="r" b="b"/>
              <a:pathLst>
                <a:path w="5510187" h="1475820">
                  <a:moveTo>
                    <a:pt x="5385727" y="59690"/>
                  </a:moveTo>
                  <a:cubicBezTo>
                    <a:pt x="5421287" y="59690"/>
                    <a:pt x="5450497" y="88900"/>
                    <a:pt x="5450497" y="124460"/>
                  </a:cubicBezTo>
                  <a:lnTo>
                    <a:pt x="5450497" y="1351360"/>
                  </a:lnTo>
                  <a:cubicBezTo>
                    <a:pt x="5450497" y="1386920"/>
                    <a:pt x="5421287" y="1416130"/>
                    <a:pt x="5385727" y="1416130"/>
                  </a:cubicBezTo>
                  <a:lnTo>
                    <a:pt x="124460" y="1416130"/>
                  </a:lnTo>
                  <a:cubicBezTo>
                    <a:pt x="88900" y="1416130"/>
                    <a:pt x="59690" y="1386920"/>
                    <a:pt x="59690" y="1351360"/>
                  </a:cubicBezTo>
                  <a:lnTo>
                    <a:pt x="59690" y="124460"/>
                  </a:lnTo>
                  <a:cubicBezTo>
                    <a:pt x="59690" y="88900"/>
                    <a:pt x="88900" y="59690"/>
                    <a:pt x="124460" y="59690"/>
                  </a:cubicBezTo>
                  <a:lnTo>
                    <a:pt x="5385727" y="59690"/>
                  </a:lnTo>
                  <a:moveTo>
                    <a:pt x="5385727" y="0"/>
                  </a:moveTo>
                  <a:lnTo>
                    <a:pt x="124460" y="0"/>
                  </a:lnTo>
                  <a:cubicBezTo>
                    <a:pt x="55880" y="0"/>
                    <a:pt x="0" y="55880"/>
                    <a:pt x="0" y="124460"/>
                  </a:cubicBezTo>
                  <a:lnTo>
                    <a:pt x="0" y="1351360"/>
                  </a:lnTo>
                  <a:cubicBezTo>
                    <a:pt x="0" y="1419940"/>
                    <a:pt x="55880" y="1475820"/>
                    <a:pt x="124460" y="1475820"/>
                  </a:cubicBezTo>
                  <a:lnTo>
                    <a:pt x="5385727" y="1475820"/>
                  </a:lnTo>
                  <a:cubicBezTo>
                    <a:pt x="5454307" y="1475820"/>
                    <a:pt x="5510187" y="1419940"/>
                    <a:pt x="5510187" y="1351360"/>
                  </a:cubicBezTo>
                  <a:lnTo>
                    <a:pt x="5510187" y="124460"/>
                  </a:lnTo>
                  <a:cubicBezTo>
                    <a:pt x="5510187" y="55880"/>
                    <a:pt x="5454307" y="0"/>
                    <a:pt x="5385727" y="0"/>
                  </a:cubicBezTo>
                  <a:close/>
                </a:path>
              </a:pathLst>
            </a:custGeom>
            <a:solidFill>
              <a:srgbClr val="055E6E"/>
            </a:solidFill>
          </p:spPr>
          <p:txBody>
            <a:bodyPr/>
            <a:lstStyle/>
            <a:p>
              <a:endParaRPr lang="en-US"/>
            </a:p>
          </p:txBody>
        </p:sp>
      </p:grpSp>
      <p:sp>
        <p:nvSpPr>
          <p:cNvPr id="88" name="AutoShape 88"/>
          <p:cNvSpPr/>
          <p:nvPr/>
        </p:nvSpPr>
        <p:spPr>
          <a:xfrm>
            <a:off x="6488109" y="8444074"/>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89" name="AutoShape 89"/>
          <p:cNvSpPr/>
          <p:nvPr/>
        </p:nvSpPr>
        <p:spPr>
          <a:xfrm>
            <a:off x="6491054" y="7774950"/>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90" name="AutoShape 90"/>
          <p:cNvSpPr/>
          <p:nvPr/>
        </p:nvSpPr>
        <p:spPr>
          <a:xfrm>
            <a:off x="6488109" y="6979868"/>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91" name="AutoShape 91"/>
          <p:cNvSpPr/>
          <p:nvPr/>
        </p:nvSpPr>
        <p:spPr>
          <a:xfrm>
            <a:off x="6489581" y="6229488"/>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92" name="AutoShape 92"/>
          <p:cNvSpPr/>
          <p:nvPr/>
        </p:nvSpPr>
        <p:spPr>
          <a:xfrm>
            <a:off x="6489581" y="5477798"/>
            <a:ext cx="303203" cy="0"/>
          </a:xfrm>
          <a:prstGeom prst="line">
            <a:avLst/>
          </a:prstGeom>
          <a:ln w="19050" cap="flat">
            <a:solidFill>
              <a:srgbClr val="003882"/>
            </a:solidFill>
            <a:prstDash val="solid"/>
            <a:headEnd type="none" w="sm" len="sm"/>
            <a:tailEnd type="none" w="sm" len="sm"/>
          </a:ln>
        </p:spPr>
        <p:txBody>
          <a:bodyPr/>
          <a:lstStyle/>
          <a:p>
            <a:endParaRPr lang="en-US"/>
          </a:p>
        </p:txBody>
      </p:sp>
      <p:grpSp>
        <p:nvGrpSpPr>
          <p:cNvPr id="93" name="Group 93"/>
          <p:cNvGrpSpPr/>
          <p:nvPr/>
        </p:nvGrpSpPr>
        <p:grpSpPr>
          <a:xfrm>
            <a:off x="9836971" y="5772556"/>
            <a:ext cx="2134762" cy="518973"/>
            <a:chOff x="0" y="0"/>
            <a:chExt cx="4300472" cy="1045471"/>
          </a:xfrm>
        </p:grpSpPr>
        <p:sp>
          <p:nvSpPr>
            <p:cNvPr id="94" name="Freeform 94"/>
            <p:cNvSpPr/>
            <p:nvPr/>
          </p:nvSpPr>
          <p:spPr>
            <a:xfrm>
              <a:off x="31750" y="31750"/>
              <a:ext cx="4236972" cy="981971"/>
            </a:xfrm>
            <a:custGeom>
              <a:avLst/>
              <a:gdLst/>
              <a:ahLst/>
              <a:cxnLst/>
              <a:rect l="l" t="t" r="r" b="b"/>
              <a:pathLst>
                <a:path w="4236972" h="981971">
                  <a:moveTo>
                    <a:pt x="4144262" y="981971"/>
                  </a:moveTo>
                  <a:lnTo>
                    <a:pt x="92710" y="981971"/>
                  </a:lnTo>
                  <a:cubicBezTo>
                    <a:pt x="41910" y="981971"/>
                    <a:pt x="0" y="940061"/>
                    <a:pt x="0" y="889261"/>
                  </a:cubicBezTo>
                  <a:lnTo>
                    <a:pt x="0" y="92710"/>
                  </a:lnTo>
                  <a:cubicBezTo>
                    <a:pt x="0" y="41910"/>
                    <a:pt x="41910" y="0"/>
                    <a:pt x="92710" y="0"/>
                  </a:cubicBezTo>
                  <a:lnTo>
                    <a:pt x="4142992" y="0"/>
                  </a:lnTo>
                  <a:cubicBezTo>
                    <a:pt x="4193792" y="0"/>
                    <a:pt x="4235702" y="41910"/>
                    <a:pt x="4235702" y="92710"/>
                  </a:cubicBezTo>
                  <a:lnTo>
                    <a:pt x="4235702" y="887991"/>
                  </a:lnTo>
                  <a:cubicBezTo>
                    <a:pt x="4236972" y="940061"/>
                    <a:pt x="4195062" y="981971"/>
                    <a:pt x="4144262" y="981971"/>
                  </a:cubicBezTo>
                  <a:close/>
                </a:path>
              </a:pathLst>
            </a:custGeom>
            <a:solidFill>
              <a:srgbClr val="D9D9D9"/>
            </a:solidFill>
          </p:spPr>
          <p:txBody>
            <a:bodyPr/>
            <a:lstStyle/>
            <a:p>
              <a:endParaRPr lang="en-US"/>
            </a:p>
          </p:txBody>
        </p:sp>
        <p:sp>
          <p:nvSpPr>
            <p:cNvPr id="95" name="Freeform 95"/>
            <p:cNvSpPr/>
            <p:nvPr/>
          </p:nvSpPr>
          <p:spPr>
            <a:xfrm>
              <a:off x="0" y="0"/>
              <a:ext cx="4300472" cy="1045471"/>
            </a:xfrm>
            <a:custGeom>
              <a:avLst/>
              <a:gdLst/>
              <a:ahLst/>
              <a:cxnLst/>
              <a:rect l="l" t="t" r="r" b="b"/>
              <a:pathLst>
                <a:path w="4300472" h="1045471">
                  <a:moveTo>
                    <a:pt x="4176012" y="59690"/>
                  </a:moveTo>
                  <a:cubicBezTo>
                    <a:pt x="4211572" y="59690"/>
                    <a:pt x="4240782" y="88900"/>
                    <a:pt x="4240782" y="124460"/>
                  </a:cubicBezTo>
                  <a:lnTo>
                    <a:pt x="4240782" y="921011"/>
                  </a:lnTo>
                  <a:cubicBezTo>
                    <a:pt x="4240782" y="956571"/>
                    <a:pt x="4211572" y="985781"/>
                    <a:pt x="4176012" y="985781"/>
                  </a:cubicBezTo>
                  <a:lnTo>
                    <a:pt x="124460" y="985781"/>
                  </a:lnTo>
                  <a:cubicBezTo>
                    <a:pt x="88900" y="985781"/>
                    <a:pt x="59690" y="956571"/>
                    <a:pt x="59690" y="921011"/>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921011"/>
                  </a:lnTo>
                  <a:cubicBezTo>
                    <a:pt x="0" y="989591"/>
                    <a:pt x="55880" y="1045471"/>
                    <a:pt x="124460" y="1045471"/>
                  </a:cubicBezTo>
                  <a:lnTo>
                    <a:pt x="4176012" y="1045471"/>
                  </a:lnTo>
                  <a:cubicBezTo>
                    <a:pt x="4244592" y="1045471"/>
                    <a:pt x="4300472" y="989591"/>
                    <a:pt x="4300472" y="921011"/>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96" name="Group 96"/>
          <p:cNvGrpSpPr/>
          <p:nvPr/>
        </p:nvGrpSpPr>
        <p:grpSpPr>
          <a:xfrm>
            <a:off x="9836971" y="5138323"/>
            <a:ext cx="2134762" cy="433443"/>
            <a:chOff x="0" y="0"/>
            <a:chExt cx="4300472" cy="873170"/>
          </a:xfrm>
        </p:grpSpPr>
        <p:sp>
          <p:nvSpPr>
            <p:cNvPr id="97" name="Freeform 97"/>
            <p:cNvSpPr/>
            <p:nvPr/>
          </p:nvSpPr>
          <p:spPr>
            <a:xfrm>
              <a:off x="31750" y="31750"/>
              <a:ext cx="4236972" cy="809670"/>
            </a:xfrm>
            <a:custGeom>
              <a:avLst/>
              <a:gdLst/>
              <a:ahLst/>
              <a:cxnLst/>
              <a:rect l="l" t="t" r="r" b="b"/>
              <a:pathLst>
                <a:path w="4236972" h="809670">
                  <a:moveTo>
                    <a:pt x="4144262" y="809670"/>
                  </a:moveTo>
                  <a:lnTo>
                    <a:pt x="92710" y="809670"/>
                  </a:lnTo>
                  <a:cubicBezTo>
                    <a:pt x="41910" y="809670"/>
                    <a:pt x="0" y="767760"/>
                    <a:pt x="0" y="716960"/>
                  </a:cubicBezTo>
                  <a:lnTo>
                    <a:pt x="0" y="92710"/>
                  </a:lnTo>
                  <a:cubicBezTo>
                    <a:pt x="0" y="41910"/>
                    <a:pt x="41910" y="0"/>
                    <a:pt x="92710" y="0"/>
                  </a:cubicBezTo>
                  <a:lnTo>
                    <a:pt x="4142992" y="0"/>
                  </a:lnTo>
                  <a:cubicBezTo>
                    <a:pt x="4193792" y="0"/>
                    <a:pt x="4235702" y="41910"/>
                    <a:pt x="4235702" y="92710"/>
                  </a:cubicBezTo>
                  <a:lnTo>
                    <a:pt x="4235702" y="715690"/>
                  </a:lnTo>
                  <a:cubicBezTo>
                    <a:pt x="4236972" y="767760"/>
                    <a:pt x="4195062" y="809670"/>
                    <a:pt x="4144262" y="809670"/>
                  </a:cubicBezTo>
                  <a:close/>
                </a:path>
              </a:pathLst>
            </a:custGeom>
            <a:solidFill>
              <a:srgbClr val="D9D9D9"/>
            </a:solidFill>
          </p:spPr>
          <p:txBody>
            <a:bodyPr/>
            <a:lstStyle/>
            <a:p>
              <a:endParaRPr lang="en-US"/>
            </a:p>
          </p:txBody>
        </p:sp>
        <p:sp>
          <p:nvSpPr>
            <p:cNvPr id="98" name="Freeform 98"/>
            <p:cNvSpPr/>
            <p:nvPr/>
          </p:nvSpPr>
          <p:spPr>
            <a:xfrm>
              <a:off x="0" y="0"/>
              <a:ext cx="4300472" cy="873170"/>
            </a:xfrm>
            <a:custGeom>
              <a:avLst/>
              <a:gdLst/>
              <a:ahLst/>
              <a:cxnLst/>
              <a:rect l="l" t="t" r="r" b="b"/>
              <a:pathLst>
                <a:path w="4300472" h="873170">
                  <a:moveTo>
                    <a:pt x="4176012" y="59690"/>
                  </a:moveTo>
                  <a:cubicBezTo>
                    <a:pt x="4211572" y="59690"/>
                    <a:pt x="4240782" y="88900"/>
                    <a:pt x="4240782" y="124460"/>
                  </a:cubicBezTo>
                  <a:lnTo>
                    <a:pt x="4240782" y="748710"/>
                  </a:lnTo>
                  <a:cubicBezTo>
                    <a:pt x="4240782" y="784270"/>
                    <a:pt x="4211572" y="813480"/>
                    <a:pt x="4176012" y="813480"/>
                  </a:cubicBezTo>
                  <a:lnTo>
                    <a:pt x="124460" y="813480"/>
                  </a:lnTo>
                  <a:cubicBezTo>
                    <a:pt x="88900" y="813480"/>
                    <a:pt x="59690" y="784270"/>
                    <a:pt x="59690" y="748710"/>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748710"/>
                  </a:lnTo>
                  <a:cubicBezTo>
                    <a:pt x="0" y="817290"/>
                    <a:pt x="55880" y="873170"/>
                    <a:pt x="124460" y="873170"/>
                  </a:cubicBezTo>
                  <a:lnTo>
                    <a:pt x="4176012" y="873170"/>
                  </a:lnTo>
                  <a:cubicBezTo>
                    <a:pt x="4244592" y="873170"/>
                    <a:pt x="4300472" y="817290"/>
                    <a:pt x="4300472" y="748710"/>
                  </a:cubicBezTo>
                  <a:lnTo>
                    <a:pt x="4300472" y="124460"/>
                  </a:lnTo>
                  <a:cubicBezTo>
                    <a:pt x="4300472" y="55880"/>
                    <a:pt x="4244592" y="0"/>
                    <a:pt x="4176012" y="0"/>
                  </a:cubicBezTo>
                  <a:close/>
                </a:path>
              </a:pathLst>
            </a:custGeom>
            <a:solidFill>
              <a:srgbClr val="055E6E"/>
            </a:solidFill>
          </p:spPr>
          <p:txBody>
            <a:bodyPr/>
            <a:lstStyle/>
            <a:p>
              <a:endParaRPr lang="en-US"/>
            </a:p>
          </p:txBody>
        </p:sp>
      </p:grpSp>
      <p:sp>
        <p:nvSpPr>
          <p:cNvPr id="99" name="AutoShape 99"/>
          <p:cNvSpPr/>
          <p:nvPr/>
        </p:nvSpPr>
        <p:spPr>
          <a:xfrm flipV="1">
            <a:off x="9532305" y="4564824"/>
            <a:ext cx="0" cy="2170953"/>
          </a:xfrm>
          <a:prstGeom prst="line">
            <a:avLst/>
          </a:prstGeom>
          <a:ln w="19050" cap="rnd">
            <a:solidFill>
              <a:srgbClr val="003882"/>
            </a:solidFill>
            <a:prstDash val="solid"/>
            <a:headEnd type="none" w="sm" len="sm"/>
            <a:tailEnd type="none" w="sm" len="sm"/>
          </a:ln>
        </p:spPr>
        <p:txBody>
          <a:bodyPr/>
          <a:lstStyle/>
          <a:p>
            <a:endParaRPr lang="en-US"/>
          </a:p>
        </p:txBody>
      </p:sp>
      <p:grpSp>
        <p:nvGrpSpPr>
          <p:cNvPr id="100" name="Group 100"/>
          <p:cNvGrpSpPr/>
          <p:nvPr/>
        </p:nvGrpSpPr>
        <p:grpSpPr>
          <a:xfrm>
            <a:off x="9223195" y="4054389"/>
            <a:ext cx="2736739" cy="732600"/>
            <a:chOff x="0" y="0"/>
            <a:chExt cx="5513154" cy="1475820"/>
          </a:xfrm>
        </p:grpSpPr>
        <p:sp>
          <p:nvSpPr>
            <p:cNvPr id="101" name="Freeform 101"/>
            <p:cNvSpPr/>
            <p:nvPr/>
          </p:nvSpPr>
          <p:spPr>
            <a:xfrm>
              <a:off x="31750" y="31750"/>
              <a:ext cx="5449653" cy="1412320"/>
            </a:xfrm>
            <a:custGeom>
              <a:avLst/>
              <a:gdLst/>
              <a:ahLst/>
              <a:cxnLst/>
              <a:rect l="l" t="t" r="r" b="b"/>
              <a:pathLst>
                <a:path w="5449653" h="1412320">
                  <a:moveTo>
                    <a:pt x="5356944" y="1412320"/>
                  </a:moveTo>
                  <a:lnTo>
                    <a:pt x="92710" y="1412320"/>
                  </a:lnTo>
                  <a:cubicBezTo>
                    <a:pt x="41910" y="1412320"/>
                    <a:pt x="0" y="1370410"/>
                    <a:pt x="0" y="1319610"/>
                  </a:cubicBezTo>
                  <a:lnTo>
                    <a:pt x="0" y="92710"/>
                  </a:lnTo>
                  <a:cubicBezTo>
                    <a:pt x="0" y="41910"/>
                    <a:pt x="41910" y="0"/>
                    <a:pt x="92710" y="0"/>
                  </a:cubicBezTo>
                  <a:lnTo>
                    <a:pt x="5355673" y="0"/>
                  </a:lnTo>
                  <a:cubicBezTo>
                    <a:pt x="5406473" y="0"/>
                    <a:pt x="5448384" y="41910"/>
                    <a:pt x="5448384" y="92710"/>
                  </a:cubicBezTo>
                  <a:lnTo>
                    <a:pt x="5448384" y="1318340"/>
                  </a:lnTo>
                  <a:cubicBezTo>
                    <a:pt x="5449653" y="1370410"/>
                    <a:pt x="5407744" y="1412320"/>
                    <a:pt x="5356944" y="1412320"/>
                  </a:cubicBezTo>
                  <a:close/>
                </a:path>
              </a:pathLst>
            </a:custGeom>
            <a:solidFill>
              <a:srgbClr val="055E6E"/>
            </a:solidFill>
          </p:spPr>
          <p:txBody>
            <a:bodyPr/>
            <a:lstStyle/>
            <a:p>
              <a:endParaRPr lang="en-US"/>
            </a:p>
          </p:txBody>
        </p:sp>
        <p:sp>
          <p:nvSpPr>
            <p:cNvPr id="102" name="Freeform 102"/>
            <p:cNvSpPr/>
            <p:nvPr/>
          </p:nvSpPr>
          <p:spPr>
            <a:xfrm>
              <a:off x="0" y="0"/>
              <a:ext cx="5513154" cy="1475820"/>
            </a:xfrm>
            <a:custGeom>
              <a:avLst/>
              <a:gdLst/>
              <a:ahLst/>
              <a:cxnLst/>
              <a:rect l="l" t="t" r="r" b="b"/>
              <a:pathLst>
                <a:path w="5513154" h="1475820">
                  <a:moveTo>
                    <a:pt x="5388694" y="59690"/>
                  </a:moveTo>
                  <a:cubicBezTo>
                    <a:pt x="5424253" y="59690"/>
                    <a:pt x="5453464" y="88900"/>
                    <a:pt x="5453464" y="124460"/>
                  </a:cubicBezTo>
                  <a:lnTo>
                    <a:pt x="5453464" y="1351360"/>
                  </a:lnTo>
                  <a:cubicBezTo>
                    <a:pt x="5453464" y="1386920"/>
                    <a:pt x="5424253" y="1416130"/>
                    <a:pt x="5388694" y="1416130"/>
                  </a:cubicBezTo>
                  <a:lnTo>
                    <a:pt x="124460" y="1416130"/>
                  </a:lnTo>
                  <a:cubicBezTo>
                    <a:pt x="88900" y="1416130"/>
                    <a:pt x="59690" y="1386920"/>
                    <a:pt x="59690" y="1351360"/>
                  </a:cubicBezTo>
                  <a:lnTo>
                    <a:pt x="59690" y="124460"/>
                  </a:lnTo>
                  <a:cubicBezTo>
                    <a:pt x="59690" y="88900"/>
                    <a:pt x="88900" y="59690"/>
                    <a:pt x="124460" y="59690"/>
                  </a:cubicBezTo>
                  <a:lnTo>
                    <a:pt x="5388694" y="59690"/>
                  </a:lnTo>
                  <a:moveTo>
                    <a:pt x="5388694" y="0"/>
                  </a:moveTo>
                  <a:lnTo>
                    <a:pt x="124460" y="0"/>
                  </a:lnTo>
                  <a:cubicBezTo>
                    <a:pt x="55880" y="0"/>
                    <a:pt x="0" y="55880"/>
                    <a:pt x="0" y="124460"/>
                  </a:cubicBezTo>
                  <a:lnTo>
                    <a:pt x="0" y="1351360"/>
                  </a:lnTo>
                  <a:cubicBezTo>
                    <a:pt x="0" y="1419940"/>
                    <a:pt x="55880" y="1475820"/>
                    <a:pt x="124460" y="1475820"/>
                  </a:cubicBezTo>
                  <a:lnTo>
                    <a:pt x="5388694" y="1475820"/>
                  </a:lnTo>
                  <a:cubicBezTo>
                    <a:pt x="5457273" y="1475820"/>
                    <a:pt x="5513154" y="1419940"/>
                    <a:pt x="5513154" y="1351360"/>
                  </a:cubicBezTo>
                  <a:lnTo>
                    <a:pt x="5513154" y="124460"/>
                  </a:lnTo>
                  <a:cubicBezTo>
                    <a:pt x="5513154" y="55880"/>
                    <a:pt x="5457273" y="0"/>
                    <a:pt x="5388694" y="0"/>
                  </a:cubicBezTo>
                  <a:close/>
                </a:path>
              </a:pathLst>
            </a:custGeom>
            <a:solidFill>
              <a:srgbClr val="055E6E"/>
            </a:solidFill>
          </p:spPr>
          <p:txBody>
            <a:bodyPr/>
            <a:lstStyle/>
            <a:p>
              <a:endParaRPr lang="en-US"/>
            </a:p>
          </p:txBody>
        </p:sp>
      </p:grpSp>
      <p:sp>
        <p:nvSpPr>
          <p:cNvPr id="103" name="AutoShape 103"/>
          <p:cNvSpPr/>
          <p:nvPr/>
        </p:nvSpPr>
        <p:spPr>
          <a:xfrm flipH="1" flipV="1">
            <a:off x="12402950" y="4673626"/>
            <a:ext cx="23596" cy="3466365"/>
          </a:xfrm>
          <a:prstGeom prst="line">
            <a:avLst/>
          </a:prstGeom>
          <a:ln w="19050" cap="rnd">
            <a:solidFill>
              <a:srgbClr val="003882"/>
            </a:solidFill>
            <a:prstDash val="solid"/>
            <a:headEnd type="none" w="sm" len="sm"/>
            <a:tailEnd type="none" w="sm" len="sm"/>
          </a:ln>
        </p:spPr>
        <p:txBody>
          <a:bodyPr/>
          <a:lstStyle/>
          <a:p>
            <a:endParaRPr lang="en-US"/>
          </a:p>
        </p:txBody>
      </p:sp>
      <p:grpSp>
        <p:nvGrpSpPr>
          <p:cNvPr id="104" name="Group 104"/>
          <p:cNvGrpSpPr/>
          <p:nvPr/>
        </p:nvGrpSpPr>
        <p:grpSpPr>
          <a:xfrm>
            <a:off x="12260338" y="4054389"/>
            <a:ext cx="2736739" cy="732600"/>
            <a:chOff x="0" y="0"/>
            <a:chExt cx="5513154" cy="1475820"/>
          </a:xfrm>
        </p:grpSpPr>
        <p:sp>
          <p:nvSpPr>
            <p:cNvPr id="105" name="Freeform 105"/>
            <p:cNvSpPr/>
            <p:nvPr/>
          </p:nvSpPr>
          <p:spPr>
            <a:xfrm>
              <a:off x="31750" y="31750"/>
              <a:ext cx="5449653" cy="1412320"/>
            </a:xfrm>
            <a:custGeom>
              <a:avLst/>
              <a:gdLst/>
              <a:ahLst/>
              <a:cxnLst/>
              <a:rect l="l" t="t" r="r" b="b"/>
              <a:pathLst>
                <a:path w="5449653" h="1412320">
                  <a:moveTo>
                    <a:pt x="5356944" y="1412320"/>
                  </a:moveTo>
                  <a:lnTo>
                    <a:pt x="92710" y="1412320"/>
                  </a:lnTo>
                  <a:cubicBezTo>
                    <a:pt x="41910" y="1412320"/>
                    <a:pt x="0" y="1370410"/>
                    <a:pt x="0" y="1319610"/>
                  </a:cubicBezTo>
                  <a:lnTo>
                    <a:pt x="0" y="92710"/>
                  </a:lnTo>
                  <a:cubicBezTo>
                    <a:pt x="0" y="41910"/>
                    <a:pt x="41910" y="0"/>
                    <a:pt x="92710" y="0"/>
                  </a:cubicBezTo>
                  <a:lnTo>
                    <a:pt x="5355673" y="0"/>
                  </a:lnTo>
                  <a:cubicBezTo>
                    <a:pt x="5406473" y="0"/>
                    <a:pt x="5448384" y="41910"/>
                    <a:pt x="5448384" y="92710"/>
                  </a:cubicBezTo>
                  <a:lnTo>
                    <a:pt x="5448384" y="1318340"/>
                  </a:lnTo>
                  <a:cubicBezTo>
                    <a:pt x="5449653" y="1370410"/>
                    <a:pt x="5407744" y="1412320"/>
                    <a:pt x="5356944" y="1412320"/>
                  </a:cubicBezTo>
                  <a:close/>
                </a:path>
              </a:pathLst>
            </a:custGeom>
            <a:solidFill>
              <a:srgbClr val="055E6E"/>
            </a:solidFill>
          </p:spPr>
          <p:txBody>
            <a:bodyPr/>
            <a:lstStyle/>
            <a:p>
              <a:endParaRPr lang="en-US"/>
            </a:p>
          </p:txBody>
        </p:sp>
        <p:sp>
          <p:nvSpPr>
            <p:cNvPr id="106" name="Freeform 106"/>
            <p:cNvSpPr/>
            <p:nvPr/>
          </p:nvSpPr>
          <p:spPr>
            <a:xfrm>
              <a:off x="0" y="0"/>
              <a:ext cx="5513154" cy="1475820"/>
            </a:xfrm>
            <a:custGeom>
              <a:avLst/>
              <a:gdLst/>
              <a:ahLst/>
              <a:cxnLst/>
              <a:rect l="l" t="t" r="r" b="b"/>
              <a:pathLst>
                <a:path w="5513154" h="1475820">
                  <a:moveTo>
                    <a:pt x="5388694" y="59690"/>
                  </a:moveTo>
                  <a:cubicBezTo>
                    <a:pt x="5424253" y="59690"/>
                    <a:pt x="5453464" y="88900"/>
                    <a:pt x="5453464" y="124460"/>
                  </a:cubicBezTo>
                  <a:lnTo>
                    <a:pt x="5453464" y="1351360"/>
                  </a:lnTo>
                  <a:cubicBezTo>
                    <a:pt x="5453464" y="1386920"/>
                    <a:pt x="5424253" y="1416130"/>
                    <a:pt x="5388694" y="1416130"/>
                  </a:cubicBezTo>
                  <a:lnTo>
                    <a:pt x="124460" y="1416130"/>
                  </a:lnTo>
                  <a:cubicBezTo>
                    <a:pt x="88900" y="1416130"/>
                    <a:pt x="59690" y="1386920"/>
                    <a:pt x="59690" y="1351360"/>
                  </a:cubicBezTo>
                  <a:lnTo>
                    <a:pt x="59690" y="124460"/>
                  </a:lnTo>
                  <a:cubicBezTo>
                    <a:pt x="59690" y="88900"/>
                    <a:pt x="88900" y="59690"/>
                    <a:pt x="124460" y="59690"/>
                  </a:cubicBezTo>
                  <a:lnTo>
                    <a:pt x="5388694" y="59690"/>
                  </a:lnTo>
                  <a:moveTo>
                    <a:pt x="5388694" y="0"/>
                  </a:moveTo>
                  <a:lnTo>
                    <a:pt x="124460" y="0"/>
                  </a:lnTo>
                  <a:cubicBezTo>
                    <a:pt x="55880" y="0"/>
                    <a:pt x="0" y="55880"/>
                    <a:pt x="0" y="124460"/>
                  </a:cubicBezTo>
                  <a:lnTo>
                    <a:pt x="0" y="1351360"/>
                  </a:lnTo>
                  <a:cubicBezTo>
                    <a:pt x="0" y="1419940"/>
                    <a:pt x="55880" y="1475820"/>
                    <a:pt x="124460" y="1475820"/>
                  </a:cubicBezTo>
                  <a:lnTo>
                    <a:pt x="5388694" y="1475820"/>
                  </a:lnTo>
                  <a:cubicBezTo>
                    <a:pt x="5457273" y="1475820"/>
                    <a:pt x="5513154" y="1419940"/>
                    <a:pt x="5513154" y="1351360"/>
                  </a:cubicBezTo>
                  <a:lnTo>
                    <a:pt x="5513154" y="124460"/>
                  </a:lnTo>
                  <a:cubicBezTo>
                    <a:pt x="5513154" y="55880"/>
                    <a:pt x="5457273" y="0"/>
                    <a:pt x="5388694" y="0"/>
                  </a:cubicBezTo>
                  <a:close/>
                </a:path>
              </a:pathLst>
            </a:custGeom>
            <a:solidFill>
              <a:srgbClr val="055E6E"/>
            </a:solidFill>
          </p:spPr>
          <p:txBody>
            <a:bodyPr/>
            <a:lstStyle/>
            <a:p>
              <a:endParaRPr lang="en-US"/>
            </a:p>
          </p:txBody>
        </p:sp>
      </p:grpSp>
      <p:sp>
        <p:nvSpPr>
          <p:cNvPr id="107" name="AutoShape 107"/>
          <p:cNvSpPr/>
          <p:nvPr/>
        </p:nvSpPr>
        <p:spPr>
          <a:xfrm>
            <a:off x="9544103" y="6022791"/>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108" name="AutoShape 108"/>
          <p:cNvSpPr/>
          <p:nvPr/>
        </p:nvSpPr>
        <p:spPr>
          <a:xfrm>
            <a:off x="9529021" y="5322289"/>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109" name="AutoShape 109"/>
          <p:cNvSpPr/>
          <p:nvPr/>
        </p:nvSpPr>
        <p:spPr>
          <a:xfrm flipV="1">
            <a:off x="10610061" y="3693778"/>
            <a:ext cx="0" cy="360611"/>
          </a:xfrm>
          <a:prstGeom prst="line">
            <a:avLst/>
          </a:prstGeom>
          <a:ln w="19050" cap="flat">
            <a:solidFill>
              <a:srgbClr val="003882"/>
            </a:solidFill>
            <a:prstDash val="solid"/>
            <a:headEnd type="none" w="sm" len="sm"/>
            <a:tailEnd type="none" w="sm" len="sm"/>
          </a:ln>
        </p:spPr>
        <p:txBody>
          <a:bodyPr/>
          <a:lstStyle/>
          <a:p>
            <a:endParaRPr lang="en-US"/>
          </a:p>
        </p:txBody>
      </p:sp>
      <p:sp>
        <p:nvSpPr>
          <p:cNvPr id="110" name="AutoShape 110"/>
          <p:cNvSpPr/>
          <p:nvPr/>
        </p:nvSpPr>
        <p:spPr>
          <a:xfrm flipV="1">
            <a:off x="13647203" y="3693778"/>
            <a:ext cx="0" cy="360611"/>
          </a:xfrm>
          <a:prstGeom prst="line">
            <a:avLst/>
          </a:prstGeom>
          <a:ln w="19050" cap="flat">
            <a:solidFill>
              <a:srgbClr val="003882"/>
            </a:solidFill>
            <a:prstDash val="solid"/>
            <a:headEnd type="none" w="sm" len="sm"/>
            <a:tailEnd type="none" w="sm" len="sm"/>
          </a:ln>
        </p:spPr>
        <p:txBody>
          <a:bodyPr/>
          <a:lstStyle/>
          <a:p>
            <a:endParaRPr lang="en-US"/>
          </a:p>
        </p:txBody>
      </p:sp>
      <p:sp>
        <p:nvSpPr>
          <p:cNvPr id="111" name="AutoShape 111"/>
          <p:cNvSpPr/>
          <p:nvPr/>
        </p:nvSpPr>
        <p:spPr>
          <a:xfrm flipV="1">
            <a:off x="8733095" y="3016779"/>
            <a:ext cx="1155" cy="700075"/>
          </a:xfrm>
          <a:prstGeom prst="line">
            <a:avLst/>
          </a:prstGeom>
          <a:ln w="19050" cap="flat">
            <a:solidFill>
              <a:srgbClr val="003882"/>
            </a:solidFill>
            <a:prstDash val="solid"/>
            <a:headEnd type="none" w="sm" len="sm"/>
            <a:tailEnd type="none" w="sm" len="sm"/>
          </a:ln>
        </p:spPr>
        <p:txBody>
          <a:bodyPr/>
          <a:lstStyle/>
          <a:p>
            <a:endParaRPr lang="en-US"/>
          </a:p>
        </p:txBody>
      </p:sp>
      <p:sp>
        <p:nvSpPr>
          <p:cNvPr id="112" name="AutoShape 112"/>
          <p:cNvSpPr/>
          <p:nvPr/>
        </p:nvSpPr>
        <p:spPr>
          <a:xfrm flipV="1">
            <a:off x="4542847" y="3693778"/>
            <a:ext cx="0" cy="360611"/>
          </a:xfrm>
          <a:prstGeom prst="line">
            <a:avLst/>
          </a:prstGeom>
          <a:ln w="19050" cap="flat">
            <a:solidFill>
              <a:srgbClr val="003882"/>
            </a:solidFill>
            <a:prstDash val="solid"/>
            <a:headEnd type="none" w="sm" len="sm"/>
            <a:tailEnd type="none" w="sm" len="sm"/>
          </a:ln>
        </p:spPr>
        <p:txBody>
          <a:bodyPr/>
          <a:lstStyle/>
          <a:p>
            <a:endParaRPr lang="en-US"/>
          </a:p>
        </p:txBody>
      </p:sp>
      <p:sp>
        <p:nvSpPr>
          <p:cNvPr id="113" name="AutoShape 113"/>
          <p:cNvSpPr/>
          <p:nvPr/>
        </p:nvSpPr>
        <p:spPr>
          <a:xfrm>
            <a:off x="1507750" y="3702212"/>
            <a:ext cx="15253100" cy="5604"/>
          </a:xfrm>
          <a:prstGeom prst="line">
            <a:avLst/>
          </a:prstGeom>
          <a:ln w="19050" cap="flat">
            <a:solidFill>
              <a:srgbClr val="003882"/>
            </a:solidFill>
            <a:prstDash val="solid"/>
            <a:headEnd type="none" w="sm" len="sm"/>
            <a:tailEnd type="none" w="sm" len="sm"/>
          </a:ln>
        </p:spPr>
        <p:txBody>
          <a:bodyPr/>
          <a:lstStyle/>
          <a:p>
            <a:endParaRPr lang="en-US"/>
          </a:p>
        </p:txBody>
      </p:sp>
      <p:grpSp>
        <p:nvGrpSpPr>
          <p:cNvPr id="114" name="Group 114"/>
          <p:cNvGrpSpPr/>
          <p:nvPr/>
        </p:nvGrpSpPr>
        <p:grpSpPr>
          <a:xfrm>
            <a:off x="6791312" y="2083455"/>
            <a:ext cx="3989432" cy="1146819"/>
            <a:chOff x="0" y="0"/>
            <a:chExt cx="8036700" cy="2310264"/>
          </a:xfrm>
        </p:grpSpPr>
        <p:sp>
          <p:nvSpPr>
            <p:cNvPr id="115" name="Freeform 115"/>
            <p:cNvSpPr/>
            <p:nvPr/>
          </p:nvSpPr>
          <p:spPr>
            <a:xfrm>
              <a:off x="31750" y="31750"/>
              <a:ext cx="7973200" cy="2246764"/>
            </a:xfrm>
            <a:custGeom>
              <a:avLst/>
              <a:gdLst/>
              <a:ahLst/>
              <a:cxnLst/>
              <a:rect l="l" t="t" r="r" b="b"/>
              <a:pathLst>
                <a:path w="7973200" h="2246764">
                  <a:moveTo>
                    <a:pt x="7880490" y="2246764"/>
                  </a:moveTo>
                  <a:lnTo>
                    <a:pt x="92710" y="2246764"/>
                  </a:lnTo>
                  <a:cubicBezTo>
                    <a:pt x="41910" y="2246764"/>
                    <a:pt x="0" y="2204854"/>
                    <a:pt x="0" y="2154054"/>
                  </a:cubicBezTo>
                  <a:lnTo>
                    <a:pt x="0" y="92710"/>
                  </a:lnTo>
                  <a:cubicBezTo>
                    <a:pt x="0" y="41910"/>
                    <a:pt x="41910" y="0"/>
                    <a:pt x="92710" y="0"/>
                  </a:cubicBezTo>
                  <a:lnTo>
                    <a:pt x="7879221" y="0"/>
                  </a:lnTo>
                  <a:cubicBezTo>
                    <a:pt x="7930021" y="0"/>
                    <a:pt x="7971930" y="41910"/>
                    <a:pt x="7971930" y="92710"/>
                  </a:cubicBezTo>
                  <a:lnTo>
                    <a:pt x="7971930" y="2152784"/>
                  </a:lnTo>
                  <a:cubicBezTo>
                    <a:pt x="7973200" y="2204854"/>
                    <a:pt x="7931290" y="2246764"/>
                    <a:pt x="7880490" y="2246764"/>
                  </a:cubicBezTo>
                  <a:close/>
                </a:path>
              </a:pathLst>
            </a:custGeom>
            <a:solidFill>
              <a:srgbClr val="055E6E"/>
            </a:solidFill>
          </p:spPr>
          <p:txBody>
            <a:bodyPr/>
            <a:lstStyle/>
            <a:p>
              <a:endParaRPr lang="en-US"/>
            </a:p>
          </p:txBody>
        </p:sp>
        <p:sp>
          <p:nvSpPr>
            <p:cNvPr id="116" name="Freeform 116"/>
            <p:cNvSpPr/>
            <p:nvPr/>
          </p:nvSpPr>
          <p:spPr>
            <a:xfrm>
              <a:off x="0" y="0"/>
              <a:ext cx="8036701" cy="2310264"/>
            </a:xfrm>
            <a:custGeom>
              <a:avLst/>
              <a:gdLst/>
              <a:ahLst/>
              <a:cxnLst/>
              <a:rect l="l" t="t" r="r" b="b"/>
              <a:pathLst>
                <a:path w="8036701" h="2310264">
                  <a:moveTo>
                    <a:pt x="7912240" y="59690"/>
                  </a:moveTo>
                  <a:cubicBezTo>
                    <a:pt x="7947800" y="59690"/>
                    <a:pt x="7977011" y="88900"/>
                    <a:pt x="7977011" y="124460"/>
                  </a:cubicBezTo>
                  <a:lnTo>
                    <a:pt x="7977011" y="2185804"/>
                  </a:lnTo>
                  <a:cubicBezTo>
                    <a:pt x="7977011" y="2221364"/>
                    <a:pt x="7947800" y="2250574"/>
                    <a:pt x="7912240" y="2250574"/>
                  </a:cubicBezTo>
                  <a:lnTo>
                    <a:pt x="124460" y="2250574"/>
                  </a:lnTo>
                  <a:cubicBezTo>
                    <a:pt x="88900" y="2250574"/>
                    <a:pt x="59690" y="2221364"/>
                    <a:pt x="59690" y="2185804"/>
                  </a:cubicBezTo>
                  <a:lnTo>
                    <a:pt x="59690" y="124460"/>
                  </a:lnTo>
                  <a:cubicBezTo>
                    <a:pt x="59690" y="88900"/>
                    <a:pt x="88900" y="59690"/>
                    <a:pt x="124460" y="59690"/>
                  </a:cubicBezTo>
                  <a:lnTo>
                    <a:pt x="7912240" y="59690"/>
                  </a:lnTo>
                  <a:moveTo>
                    <a:pt x="7912240" y="0"/>
                  </a:moveTo>
                  <a:lnTo>
                    <a:pt x="124460" y="0"/>
                  </a:lnTo>
                  <a:cubicBezTo>
                    <a:pt x="55880" y="0"/>
                    <a:pt x="0" y="55880"/>
                    <a:pt x="0" y="124460"/>
                  </a:cubicBezTo>
                  <a:lnTo>
                    <a:pt x="0" y="2185804"/>
                  </a:lnTo>
                  <a:cubicBezTo>
                    <a:pt x="0" y="2254384"/>
                    <a:pt x="55880" y="2310264"/>
                    <a:pt x="124460" y="2310264"/>
                  </a:cubicBezTo>
                  <a:lnTo>
                    <a:pt x="7912240" y="2310264"/>
                  </a:lnTo>
                  <a:cubicBezTo>
                    <a:pt x="7980821" y="2310264"/>
                    <a:pt x="8036701" y="2254384"/>
                    <a:pt x="8036701" y="2185804"/>
                  </a:cubicBezTo>
                  <a:lnTo>
                    <a:pt x="8036701" y="124460"/>
                  </a:lnTo>
                  <a:cubicBezTo>
                    <a:pt x="8036701" y="55880"/>
                    <a:pt x="7980821" y="0"/>
                    <a:pt x="7912240" y="0"/>
                  </a:cubicBezTo>
                  <a:close/>
                </a:path>
              </a:pathLst>
            </a:custGeom>
            <a:solidFill>
              <a:srgbClr val="055E6E"/>
            </a:solidFill>
          </p:spPr>
          <p:txBody>
            <a:bodyPr/>
            <a:lstStyle/>
            <a:p>
              <a:endParaRPr lang="en-US"/>
            </a:p>
          </p:txBody>
        </p:sp>
      </p:grpSp>
      <p:sp>
        <p:nvSpPr>
          <p:cNvPr id="117" name="AutoShape 117"/>
          <p:cNvSpPr/>
          <p:nvPr/>
        </p:nvSpPr>
        <p:spPr>
          <a:xfrm flipV="1">
            <a:off x="1519544" y="3705015"/>
            <a:ext cx="0" cy="360611"/>
          </a:xfrm>
          <a:prstGeom prst="line">
            <a:avLst/>
          </a:prstGeom>
          <a:ln w="19050" cap="flat">
            <a:solidFill>
              <a:srgbClr val="003882"/>
            </a:solidFill>
            <a:prstDash val="solid"/>
            <a:headEnd type="none" w="sm" len="sm"/>
            <a:tailEnd type="none" w="sm" len="sm"/>
          </a:ln>
        </p:spPr>
        <p:txBody>
          <a:bodyPr/>
          <a:lstStyle/>
          <a:p>
            <a:endParaRPr lang="en-US"/>
          </a:p>
        </p:txBody>
      </p:sp>
      <p:sp>
        <p:nvSpPr>
          <p:cNvPr id="118" name="AutoShape 118"/>
          <p:cNvSpPr/>
          <p:nvPr/>
        </p:nvSpPr>
        <p:spPr>
          <a:xfrm flipV="1">
            <a:off x="377193" y="6668159"/>
            <a:ext cx="294349" cy="7754"/>
          </a:xfrm>
          <a:prstGeom prst="line">
            <a:avLst/>
          </a:prstGeom>
          <a:ln w="19050" cap="flat">
            <a:solidFill>
              <a:srgbClr val="003882"/>
            </a:solidFill>
            <a:prstDash val="solid"/>
            <a:headEnd type="none" w="sm" len="sm"/>
            <a:tailEnd type="none" w="sm" len="sm"/>
          </a:ln>
        </p:spPr>
        <p:txBody>
          <a:bodyPr/>
          <a:lstStyle/>
          <a:p>
            <a:endParaRPr lang="en-US"/>
          </a:p>
        </p:txBody>
      </p:sp>
      <p:sp>
        <p:nvSpPr>
          <p:cNvPr id="119" name="AutoShape 119"/>
          <p:cNvSpPr/>
          <p:nvPr/>
        </p:nvSpPr>
        <p:spPr>
          <a:xfrm>
            <a:off x="368665" y="6006995"/>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120" name="AutoShape 120"/>
          <p:cNvSpPr/>
          <p:nvPr/>
        </p:nvSpPr>
        <p:spPr>
          <a:xfrm>
            <a:off x="368665" y="5381481"/>
            <a:ext cx="303203" cy="0"/>
          </a:xfrm>
          <a:prstGeom prst="line">
            <a:avLst/>
          </a:prstGeom>
          <a:ln w="19050" cap="flat">
            <a:solidFill>
              <a:srgbClr val="003882"/>
            </a:solidFill>
            <a:prstDash val="solid"/>
            <a:headEnd type="none" w="sm" len="sm"/>
            <a:tailEnd type="none" w="sm" len="sm"/>
          </a:ln>
        </p:spPr>
        <p:txBody>
          <a:bodyPr/>
          <a:lstStyle/>
          <a:p>
            <a:endParaRPr lang="en-US"/>
          </a:p>
        </p:txBody>
      </p:sp>
      <p:grpSp>
        <p:nvGrpSpPr>
          <p:cNvPr id="121" name="Group 121"/>
          <p:cNvGrpSpPr/>
          <p:nvPr/>
        </p:nvGrpSpPr>
        <p:grpSpPr>
          <a:xfrm>
            <a:off x="9825173" y="6492320"/>
            <a:ext cx="2214485" cy="887274"/>
            <a:chOff x="0" y="0"/>
            <a:chExt cx="4300472" cy="1723063"/>
          </a:xfrm>
        </p:grpSpPr>
        <p:sp>
          <p:nvSpPr>
            <p:cNvPr id="122" name="Freeform 122"/>
            <p:cNvSpPr/>
            <p:nvPr/>
          </p:nvSpPr>
          <p:spPr>
            <a:xfrm>
              <a:off x="31750" y="31750"/>
              <a:ext cx="4236972" cy="1659563"/>
            </a:xfrm>
            <a:custGeom>
              <a:avLst/>
              <a:gdLst/>
              <a:ahLst/>
              <a:cxnLst/>
              <a:rect l="l" t="t" r="r" b="b"/>
              <a:pathLst>
                <a:path w="4236972" h="1659563">
                  <a:moveTo>
                    <a:pt x="4144262" y="1659563"/>
                  </a:moveTo>
                  <a:lnTo>
                    <a:pt x="92710" y="1659563"/>
                  </a:lnTo>
                  <a:cubicBezTo>
                    <a:pt x="41910" y="1659563"/>
                    <a:pt x="0" y="1617653"/>
                    <a:pt x="0" y="1566853"/>
                  </a:cubicBezTo>
                  <a:lnTo>
                    <a:pt x="0" y="92710"/>
                  </a:lnTo>
                  <a:cubicBezTo>
                    <a:pt x="0" y="41910"/>
                    <a:pt x="41910" y="0"/>
                    <a:pt x="92710" y="0"/>
                  </a:cubicBezTo>
                  <a:lnTo>
                    <a:pt x="4142992" y="0"/>
                  </a:lnTo>
                  <a:cubicBezTo>
                    <a:pt x="4193792" y="0"/>
                    <a:pt x="4235702" y="41910"/>
                    <a:pt x="4235702" y="92710"/>
                  </a:cubicBezTo>
                  <a:lnTo>
                    <a:pt x="4235702" y="1565583"/>
                  </a:lnTo>
                  <a:cubicBezTo>
                    <a:pt x="4236972" y="1617653"/>
                    <a:pt x="4195062" y="1659563"/>
                    <a:pt x="4144262" y="1659563"/>
                  </a:cubicBezTo>
                  <a:close/>
                </a:path>
              </a:pathLst>
            </a:custGeom>
            <a:solidFill>
              <a:srgbClr val="D9D9D9"/>
            </a:solidFill>
          </p:spPr>
          <p:txBody>
            <a:bodyPr/>
            <a:lstStyle/>
            <a:p>
              <a:endParaRPr lang="en-US"/>
            </a:p>
          </p:txBody>
        </p:sp>
        <p:sp>
          <p:nvSpPr>
            <p:cNvPr id="123" name="Freeform 123"/>
            <p:cNvSpPr/>
            <p:nvPr/>
          </p:nvSpPr>
          <p:spPr>
            <a:xfrm>
              <a:off x="0" y="0"/>
              <a:ext cx="4300472" cy="1723063"/>
            </a:xfrm>
            <a:custGeom>
              <a:avLst/>
              <a:gdLst/>
              <a:ahLst/>
              <a:cxnLst/>
              <a:rect l="l" t="t" r="r" b="b"/>
              <a:pathLst>
                <a:path w="4300472" h="1723063">
                  <a:moveTo>
                    <a:pt x="4176012" y="59690"/>
                  </a:moveTo>
                  <a:cubicBezTo>
                    <a:pt x="4211572" y="59690"/>
                    <a:pt x="4240782" y="88900"/>
                    <a:pt x="4240782" y="124460"/>
                  </a:cubicBezTo>
                  <a:lnTo>
                    <a:pt x="4240782" y="1598603"/>
                  </a:lnTo>
                  <a:cubicBezTo>
                    <a:pt x="4240782" y="1634163"/>
                    <a:pt x="4211572" y="1663373"/>
                    <a:pt x="4176012" y="1663373"/>
                  </a:cubicBezTo>
                  <a:lnTo>
                    <a:pt x="124460" y="1663373"/>
                  </a:lnTo>
                  <a:cubicBezTo>
                    <a:pt x="88900" y="1663373"/>
                    <a:pt x="59690" y="1634163"/>
                    <a:pt x="59690" y="1598603"/>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598603"/>
                  </a:lnTo>
                  <a:cubicBezTo>
                    <a:pt x="0" y="1667183"/>
                    <a:pt x="55880" y="1723063"/>
                    <a:pt x="124460" y="1723063"/>
                  </a:cubicBezTo>
                  <a:lnTo>
                    <a:pt x="4176012" y="1723063"/>
                  </a:lnTo>
                  <a:cubicBezTo>
                    <a:pt x="4244592" y="1723063"/>
                    <a:pt x="4300472" y="1667183"/>
                    <a:pt x="4300472" y="1598603"/>
                  </a:cubicBezTo>
                  <a:lnTo>
                    <a:pt x="4300472" y="124460"/>
                  </a:lnTo>
                  <a:cubicBezTo>
                    <a:pt x="4300472" y="55880"/>
                    <a:pt x="4244592" y="0"/>
                    <a:pt x="4176012" y="0"/>
                  </a:cubicBezTo>
                  <a:close/>
                </a:path>
              </a:pathLst>
            </a:custGeom>
            <a:solidFill>
              <a:srgbClr val="055E6E"/>
            </a:solidFill>
          </p:spPr>
          <p:txBody>
            <a:bodyPr/>
            <a:lstStyle/>
            <a:p>
              <a:endParaRPr lang="en-US"/>
            </a:p>
          </p:txBody>
        </p:sp>
      </p:grpSp>
      <p:sp>
        <p:nvSpPr>
          <p:cNvPr id="124" name="AutoShape 124"/>
          <p:cNvSpPr/>
          <p:nvPr/>
        </p:nvSpPr>
        <p:spPr>
          <a:xfrm>
            <a:off x="9532305" y="6731959"/>
            <a:ext cx="303203" cy="0"/>
          </a:xfrm>
          <a:prstGeom prst="line">
            <a:avLst/>
          </a:prstGeom>
          <a:ln w="19050" cap="flat">
            <a:solidFill>
              <a:srgbClr val="003882"/>
            </a:solidFill>
            <a:prstDash val="solid"/>
            <a:headEnd type="none" w="sm" len="sm"/>
            <a:tailEnd type="none" w="sm" len="sm"/>
          </a:ln>
        </p:spPr>
        <p:txBody>
          <a:bodyPr/>
          <a:lstStyle/>
          <a:p>
            <a:endParaRPr lang="en-US"/>
          </a:p>
        </p:txBody>
      </p:sp>
      <p:grpSp>
        <p:nvGrpSpPr>
          <p:cNvPr id="125" name="Group 125"/>
          <p:cNvGrpSpPr/>
          <p:nvPr/>
        </p:nvGrpSpPr>
        <p:grpSpPr>
          <a:xfrm>
            <a:off x="15975967" y="5804699"/>
            <a:ext cx="2134762" cy="436184"/>
            <a:chOff x="0" y="0"/>
            <a:chExt cx="4300472" cy="878692"/>
          </a:xfrm>
        </p:grpSpPr>
        <p:sp>
          <p:nvSpPr>
            <p:cNvPr id="126" name="Freeform 126"/>
            <p:cNvSpPr/>
            <p:nvPr/>
          </p:nvSpPr>
          <p:spPr>
            <a:xfrm>
              <a:off x="31750" y="31750"/>
              <a:ext cx="4236972" cy="815192"/>
            </a:xfrm>
            <a:custGeom>
              <a:avLst/>
              <a:gdLst/>
              <a:ahLst/>
              <a:cxnLst/>
              <a:rect l="l" t="t" r="r" b="b"/>
              <a:pathLst>
                <a:path w="4236972" h="815192">
                  <a:moveTo>
                    <a:pt x="4144262" y="815192"/>
                  </a:moveTo>
                  <a:lnTo>
                    <a:pt x="92710" y="815192"/>
                  </a:lnTo>
                  <a:cubicBezTo>
                    <a:pt x="41910" y="815192"/>
                    <a:pt x="0" y="773282"/>
                    <a:pt x="0" y="722482"/>
                  </a:cubicBezTo>
                  <a:lnTo>
                    <a:pt x="0" y="92710"/>
                  </a:lnTo>
                  <a:cubicBezTo>
                    <a:pt x="0" y="41910"/>
                    <a:pt x="41910" y="0"/>
                    <a:pt x="92710" y="0"/>
                  </a:cubicBezTo>
                  <a:lnTo>
                    <a:pt x="4142992" y="0"/>
                  </a:lnTo>
                  <a:cubicBezTo>
                    <a:pt x="4193792" y="0"/>
                    <a:pt x="4235702" y="41910"/>
                    <a:pt x="4235702" y="92710"/>
                  </a:cubicBezTo>
                  <a:lnTo>
                    <a:pt x="4235702" y="721212"/>
                  </a:lnTo>
                  <a:cubicBezTo>
                    <a:pt x="4236972" y="773282"/>
                    <a:pt x="4195062" y="815192"/>
                    <a:pt x="4144262" y="815192"/>
                  </a:cubicBezTo>
                  <a:close/>
                </a:path>
              </a:pathLst>
            </a:custGeom>
            <a:solidFill>
              <a:srgbClr val="E4F8F6"/>
            </a:solidFill>
          </p:spPr>
          <p:txBody>
            <a:bodyPr/>
            <a:lstStyle/>
            <a:p>
              <a:endParaRPr lang="en-US"/>
            </a:p>
          </p:txBody>
        </p:sp>
        <p:sp>
          <p:nvSpPr>
            <p:cNvPr id="127" name="Freeform 127"/>
            <p:cNvSpPr/>
            <p:nvPr/>
          </p:nvSpPr>
          <p:spPr>
            <a:xfrm>
              <a:off x="0" y="0"/>
              <a:ext cx="4300472" cy="878692"/>
            </a:xfrm>
            <a:custGeom>
              <a:avLst/>
              <a:gdLst/>
              <a:ahLst/>
              <a:cxnLst/>
              <a:rect l="l" t="t" r="r" b="b"/>
              <a:pathLst>
                <a:path w="4300472" h="878692">
                  <a:moveTo>
                    <a:pt x="4176012" y="59690"/>
                  </a:moveTo>
                  <a:cubicBezTo>
                    <a:pt x="4211572" y="59690"/>
                    <a:pt x="4240782" y="88900"/>
                    <a:pt x="4240782" y="124460"/>
                  </a:cubicBezTo>
                  <a:lnTo>
                    <a:pt x="4240782" y="754232"/>
                  </a:lnTo>
                  <a:cubicBezTo>
                    <a:pt x="4240782" y="789792"/>
                    <a:pt x="4211572" y="819002"/>
                    <a:pt x="4176012" y="819002"/>
                  </a:cubicBezTo>
                  <a:lnTo>
                    <a:pt x="124460" y="819002"/>
                  </a:lnTo>
                  <a:cubicBezTo>
                    <a:pt x="88900" y="819002"/>
                    <a:pt x="59690" y="789792"/>
                    <a:pt x="59690" y="754232"/>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754232"/>
                  </a:lnTo>
                  <a:cubicBezTo>
                    <a:pt x="0" y="822812"/>
                    <a:pt x="55880" y="878692"/>
                    <a:pt x="124460" y="878692"/>
                  </a:cubicBezTo>
                  <a:lnTo>
                    <a:pt x="4176012" y="878692"/>
                  </a:lnTo>
                  <a:cubicBezTo>
                    <a:pt x="4244592" y="878692"/>
                    <a:pt x="4300472" y="822812"/>
                    <a:pt x="4300472" y="754232"/>
                  </a:cubicBezTo>
                  <a:lnTo>
                    <a:pt x="4300472" y="124460"/>
                  </a:lnTo>
                  <a:cubicBezTo>
                    <a:pt x="4300472" y="55880"/>
                    <a:pt x="4244592" y="0"/>
                    <a:pt x="4176012" y="0"/>
                  </a:cubicBezTo>
                  <a:close/>
                </a:path>
              </a:pathLst>
            </a:custGeom>
            <a:solidFill>
              <a:srgbClr val="055E6E"/>
            </a:solidFill>
          </p:spPr>
          <p:txBody>
            <a:bodyPr/>
            <a:lstStyle/>
            <a:p>
              <a:endParaRPr lang="en-US"/>
            </a:p>
          </p:txBody>
        </p:sp>
      </p:grpSp>
      <p:sp>
        <p:nvSpPr>
          <p:cNvPr id="128" name="AutoShape 128"/>
          <p:cNvSpPr/>
          <p:nvPr/>
        </p:nvSpPr>
        <p:spPr>
          <a:xfrm flipV="1">
            <a:off x="15672764" y="4496608"/>
            <a:ext cx="13183" cy="2319321"/>
          </a:xfrm>
          <a:prstGeom prst="line">
            <a:avLst/>
          </a:prstGeom>
          <a:ln w="19050" cap="rnd">
            <a:solidFill>
              <a:srgbClr val="003882"/>
            </a:solidFill>
            <a:prstDash val="solid"/>
            <a:headEnd type="none" w="sm" len="sm"/>
            <a:tailEnd type="none" w="sm" len="sm"/>
          </a:ln>
        </p:spPr>
        <p:txBody>
          <a:bodyPr/>
          <a:lstStyle/>
          <a:p>
            <a:endParaRPr lang="en-US"/>
          </a:p>
        </p:txBody>
      </p:sp>
      <p:sp>
        <p:nvSpPr>
          <p:cNvPr id="129" name="AutoShape 129"/>
          <p:cNvSpPr/>
          <p:nvPr/>
        </p:nvSpPr>
        <p:spPr>
          <a:xfrm flipV="1">
            <a:off x="15672764" y="6809252"/>
            <a:ext cx="531122" cy="0"/>
          </a:xfrm>
          <a:prstGeom prst="line">
            <a:avLst/>
          </a:prstGeom>
          <a:ln w="19050" cap="flat">
            <a:solidFill>
              <a:srgbClr val="003882"/>
            </a:solidFill>
            <a:prstDash val="solid"/>
            <a:headEnd type="none" w="sm" len="sm"/>
            <a:tailEnd type="none" w="sm" len="sm"/>
          </a:ln>
        </p:spPr>
        <p:txBody>
          <a:bodyPr/>
          <a:lstStyle/>
          <a:p>
            <a:endParaRPr lang="en-US"/>
          </a:p>
        </p:txBody>
      </p:sp>
      <p:grpSp>
        <p:nvGrpSpPr>
          <p:cNvPr id="130" name="Group 130"/>
          <p:cNvGrpSpPr/>
          <p:nvPr/>
        </p:nvGrpSpPr>
        <p:grpSpPr>
          <a:xfrm>
            <a:off x="15994462" y="6439368"/>
            <a:ext cx="2134762" cy="667806"/>
            <a:chOff x="0" y="0"/>
            <a:chExt cx="4300472" cy="1345293"/>
          </a:xfrm>
        </p:grpSpPr>
        <p:sp>
          <p:nvSpPr>
            <p:cNvPr id="131" name="Freeform 131"/>
            <p:cNvSpPr/>
            <p:nvPr/>
          </p:nvSpPr>
          <p:spPr>
            <a:xfrm>
              <a:off x="31750" y="31750"/>
              <a:ext cx="4236972" cy="1281793"/>
            </a:xfrm>
            <a:custGeom>
              <a:avLst/>
              <a:gdLst/>
              <a:ahLst/>
              <a:cxnLst/>
              <a:rect l="l" t="t" r="r" b="b"/>
              <a:pathLst>
                <a:path w="4236972" h="1281793">
                  <a:moveTo>
                    <a:pt x="4144262" y="1281793"/>
                  </a:moveTo>
                  <a:lnTo>
                    <a:pt x="92710" y="1281793"/>
                  </a:lnTo>
                  <a:cubicBezTo>
                    <a:pt x="41910" y="1281793"/>
                    <a:pt x="0" y="1239883"/>
                    <a:pt x="0" y="1189083"/>
                  </a:cubicBezTo>
                  <a:lnTo>
                    <a:pt x="0" y="92710"/>
                  </a:lnTo>
                  <a:cubicBezTo>
                    <a:pt x="0" y="41910"/>
                    <a:pt x="41910" y="0"/>
                    <a:pt x="92710" y="0"/>
                  </a:cubicBezTo>
                  <a:lnTo>
                    <a:pt x="4142992" y="0"/>
                  </a:lnTo>
                  <a:cubicBezTo>
                    <a:pt x="4193792" y="0"/>
                    <a:pt x="4235702" y="41910"/>
                    <a:pt x="4235702" y="92710"/>
                  </a:cubicBezTo>
                  <a:lnTo>
                    <a:pt x="4235702" y="1187813"/>
                  </a:lnTo>
                  <a:cubicBezTo>
                    <a:pt x="4236972" y="1239883"/>
                    <a:pt x="4195062" y="1281793"/>
                    <a:pt x="4144262" y="1281793"/>
                  </a:cubicBezTo>
                  <a:close/>
                </a:path>
              </a:pathLst>
            </a:custGeom>
            <a:solidFill>
              <a:srgbClr val="E4F8F6"/>
            </a:solidFill>
          </p:spPr>
          <p:txBody>
            <a:bodyPr/>
            <a:lstStyle/>
            <a:p>
              <a:endParaRPr lang="en-US"/>
            </a:p>
          </p:txBody>
        </p:sp>
        <p:sp>
          <p:nvSpPr>
            <p:cNvPr id="132" name="Freeform 132"/>
            <p:cNvSpPr/>
            <p:nvPr/>
          </p:nvSpPr>
          <p:spPr>
            <a:xfrm>
              <a:off x="0" y="0"/>
              <a:ext cx="4300472" cy="1345294"/>
            </a:xfrm>
            <a:custGeom>
              <a:avLst/>
              <a:gdLst/>
              <a:ahLst/>
              <a:cxnLst/>
              <a:rect l="l" t="t" r="r" b="b"/>
              <a:pathLst>
                <a:path w="4300472" h="1345294">
                  <a:moveTo>
                    <a:pt x="4176012" y="59690"/>
                  </a:moveTo>
                  <a:cubicBezTo>
                    <a:pt x="4211572" y="59690"/>
                    <a:pt x="4240782" y="88900"/>
                    <a:pt x="4240782" y="124460"/>
                  </a:cubicBezTo>
                  <a:lnTo>
                    <a:pt x="4240782" y="1220834"/>
                  </a:lnTo>
                  <a:cubicBezTo>
                    <a:pt x="4240782" y="1256394"/>
                    <a:pt x="4211572" y="1285604"/>
                    <a:pt x="4176012" y="1285604"/>
                  </a:cubicBezTo>
                  <a:lnTo>
                    <a:pt x="124460" y="1285604"/>
                  </a:lnTo>
                  <a:cubicBezTo>
                    <a:pt x="88900" y="1285604"/>
                    <a:pt x="59690" y="1256394"/>
                    <a:pt x="59690" y="1220834"/>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220834"/>
                  </a:lnTo>
                  <a:cubicBezTo>
                    <a:pt x="0" y="1289414"/>
                    <a:pt x="55880" y="1345294"/>
                    <a:pt x="124460" y="1345294"/>
                  </a:cubicBezTo>
                  <a:lnTo>
                    <a:pt x="4176012" y="1345294"/>
                  </a:lnTo>
                  <a:cubicBezTo>
                    <a:pt x="4244592" y="1345294"/>
                    <a:pt x="4300472" y="1289414"/>
                    <a:pt x="4300472" y="1220834"/>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133" name="Group 133"/>
          <p:cNvGrpSpPr/>
          <p:nvPr/>
        </p:nvGrpSpPr>
        <p:grpSpPr>
          <a:xfrm>
            <a:off x="15975967" y="5119679"/>
            <a:ext cx="2134762" cy="490031"/>
            <a:chOff x="0" y="0"/>
            <a:chExt cx="4300472" cy="987167"/>
          </a:xfrm>
        </p:grpSpPr>
        <p:sp>
          <p:nvSpPr>
            <p:cNvPr id="134" name="Freeform 134"/>
            <p:cNvSpPr/>
            <p:nvPr/>
          </p:nvSpPr>
          <p:spPr>
            <a:xfrm>
              <a:off x="31750" y="31750"/>
              <a:ext cx="4236972" cy="923667"/>
            </a:xfrm>
            <a:custGeom>
              <a:avLst/>
              <a:gdLst/>
              <a:ahLst/>
              <a:cxnLst/>
              <a:rect l="l" t="t" r="r" b="b"/>
              <a:pathLst>
                <a:path w="4236972" h="923667">
                  <a:moveTo>
                    <a:pt x="4144262" y="923667"/>
                  </a:moveTo>
                  <a:lnTo>
                    <a:pt x="92710" y="923667"/>
                  </a:lnTo>
                  <a:cubicBezTo>
                    <a:pt x="41910" y="923667"/>
                    <a:pt x="0" y="881757"/>
                    <a:pt x="0" y="830957"/>
                  </a:cubicBezTo>
                  <a:lnTo>
                    <a:pt x="0" y="92710"/>
                  </a:lnTo>
                  <a:cubicBezTo>
                    <a:pt x="0" y="41910"/>
                    <a:pt x="41910" y="0"/>
                    <a:pt x="92710" y="0"/>
                  </a:cubicBezTo>
                  <a:lnTo>
                    <a:pt x="4142992" y="0"/>
                  </a:lnTo>
                  <a:cubicBezTo>
                    <a:pt x="4193792" y="0"/>
                    <a:pt x="4235702" y="41910"/>
                    <a:pt x="4235702" y="92710"/>
                  </a:cubicBezTo>
                  <a:lnTo>
                    <a:pt x="4235702" y="829687"/>
                  </a:lnTo>
                  <a:cubicBezTo>
                    <a:pt x="4236972" y="881757"/>
                    <a:pt x="4195062" y="923667"/>
                    <a:pt x="4144262" y="923667"/>
                  </a:cubicBezTo>
                  <a:close/>
                </a:path>
              </a:pathLst>
            </a:custGeom>
            <a:solidFill>
              <a:srgbClr val="E4F8F6"/>
            </a:solidFill>
          </p:spPr>
          <p:txBody>
            <a:bodyPr/>
            <a:lstStyle/>
            <a:p>
              <a:endParaRPr lang="en-US"/>
            </a:p>
          </p:txBody>
        </p:sp>
        <p:sp>
          <p:nvSpPr>
            <p:cNvPr id="135" name="Freeform 135"/>
            <p:cNvSpPr/>
            <p:nvPr/>
          </p:nvSpPr>
          <p:spPr>
            <a:xfrm>
              <a:off x="0" y="0"/>
              <a:ext cx="4300472" cy="987167"/>
            </a:xfrm>
            <a:custGeom>
              <a:avLst/>
              <a:gdLst/>
              <a:ahLst/>
              <a:cxnLst/>
              <a:rect l="l" t="t" r="r" b="b"/>
              <a:pathLst>
                <a:path w="4300472" h="987167">
                  <a:moveTo>
                    <a:pt x="4176012" y="59690"/>
                  </a:moveTo>
                  <a:cubicBezTo>
                    <a:pt x="4211572" y="59690"/>
                    <a:pt x="4240782" y="88900"/>
                    <a:pt x="4240782" y="124460"/>
                  </a:cubicBezTo>
                  <a:lnTo>
                    <a:pt x="4240782" y="862707"/>
                  </a:lnTo>
                  <a:cubicBezTo>
                    <a:pt x="4240782" y="898267"/>
                    <a:pt x="4211572" y="927477"/>
                    <a:pt x="4176012" y="927477"/>
                  </a:cubicBezTo>
                  <a:lnTo>
                    <a:pt x="124460" y="927477"/>
                  </a:lnTo>
                  <a:cubicBezTo>
                    <a:pt x="88900" y="927477"/>
                    <a:pt x="59690" y="898267"/>
                    <a:pt x="59690" y="862707"/>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862707"/>
                  </a:lnTo>
                  <a:cubicBezTo>
                    <a:pt x="0" y="931287"/>
                    <a:pt x="55880" y="987167"/>
                    <a:pt x="124460" y="987167"/>
                  </a:cubicBezTo>
                  <a:lnTo>
                    <a:pt x="4176012" y="987167"/>
                  </a:lnTo>
                  <a:cubicBezTo>
                    <a:pt x="4244592" y="987167"/>
                    <a:pt x="4300472" y="931287"/>
                    <a:pt x="4300472" y="862707"/>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136" name="Group 136"/>
          <p:cNvGrpSpPr/>
          <p:nvPr/>
        </p:nvGrpSpPr>
        <p:grpSpPr>
          <a:xfrm>
            <a:off x="15392485" y="4065626"/>
            <a:ext cx="2736739" cy="721363"/>
            <a:chOff x="0" y="0"/>
            <a:chExt cx="5513154" cy="1453184"/>
          </a:xfrm>
        </p:grpSpPr>
        <p:sp>
          <p:nvSpPr>
            <p:cNvPr id="137" name="Freeform 137"/>
            <p:cNvSpPr/>
            <p:nvPr/>
          </p:nvSpPr>
          <p:spPr>
            <a:xfrm>
              <a:off x="31750" y="31750"/>
              <a:ext cx="5449653" cy="1389684"/>
            </a:xfrm>
            <a:custGeom>
              <a:avLst/>
              <a:gdLst/>
              <a:ahLst/>
              <a:cxnLst/>
              <a:rect l="l" t="t" r="r" b="b"/>
              <a:pathLst>
                <a:path w="5449653" h="1389684">
                  <a:moveTo>
                    <a:pt x="5356944" y="1389684"/>
                  </a:moveTo>
                  <a:lnTo>
                    <a:pt x="92710" y="1389684"/>
                  </a:lnTo>
                  <a:cubicBezTo>
                    <a:pt x="41910" y="1389684"/>
                    <a:pt x="0" y="1347774"/>
                    <a:pt x="0" y="1296974"/>
                  </a:cubicBezTo>
                  <a:lnTo>
                    <a:pt x="0" y="92710"/>
                  </a:lnTo>
                  <a:cubicBezTo>
                    <a:pt x="0" y="41910"/>
                    <a:pt x="41910" y="0"/>
                    <a:pt x="92710" y="0"/>
                  </a:cubicBezTo>
                  <a:lnTo>
                    <a:pt x="5355673" y="0"/>
                  </a:lnTo>
                  <a:cubicBezTo>
                    <a:pt x="5406473" y="0"/>
                    <a:pt x="5448384" y="41910"/>
                    <a:pt x="5448384" y="92710"/>
                  </a:cubicBezTo>
                  <a:lnTo>
                    <a:pt x="5448384" y="1295704"/>
                  </a:lnTo>
                  <a:cubicBezTo>
                    <a:pt x="5449653" y="1347774"/>
                    <a:pt x="5407744" y="1389684"/>
                    <a:pt x="5356944" y="1389684"/>
                  </a:cubicBezTo>
                  <a:close/>
                </a:path>
              </a:pathLst>
            </a:custGeom>
            <a:solidFill>
              <a:srgbClr val="055E6E"/>
            </a:solidFill>
          </p:spPr>
          <p:txBody>
            <a:bodyPr/>
            <a:lstStyle/>
            <a:p>
              <a:endParaRPr lang="en-US"/>
            </a:p>
          </p:txBody>
        </p:sp>
        <p:sp>
          <p:nvSpPr>
            <p:cNvPr id="138" name="Freeform 138"/>
            <p:cNvSpPr/>
            <p:nvPr/>
          </p:nvSpPr>
          <p:spPr>
            <a:xfrm>
              <a:off x="0" y="0"/>
              <a:ext cx="5513154" cy="1453184"/>
            </a:xfrm>
            <a:custGeom>
              <a:avLst/>
              <a:gdLst/>
              <a:ahLst/>
              <a:cxnLst/>
              <a:rect l="l" t="t" r="r" b="b"/>
              <a:pathLst>
                <a:path w="5513154" h="1453184">
                  <a:moveTo>
                    <a:pt x="5388694" y="59690"/>
                  </a:moveTo>
                  <a:cubicBezTo>
                    <a:pt x="5424253" y="59690"/>
                    <a:pt x="5453464" y="88900"/>
                    <a:pt x="5453464" y="124460"/>
                  </a:cubicBezTo>
                  <a:lnTo>
                    <a:pt x="5453464" y="1328724"/>
                  </a:lnTo>
                  <a:cubicBezTo>
                    <a:pt x="5453464" y="1364284"/>
                    <a:pt x="5424253" y="1393494"/>
                    <a:pt x="5388694" y="1393494"/>
                  </a:cubicBezTo>
                  <a:lnTo>
                    <a:pt x="124460" y="1393494"/>
                  </a:lnTo>
                  <a:cubicBezTo>
                    <a:pt x="88900" y="1393494"/>
                    <a:pt x="59690" y="1364284"/>
                    <a:pt x="59690" y="1328724"/>
                  </a:cubicBezTo>
                  <a:lnTo>
                    <a:pt x="59690" y="124460"/>
                  </a:lnTo>
                  <a:cubicBezTo>
                    <a:pt x="59690" y="88900"/>
                    <a:pt x="88900" y="59690"/>
                    <a:pt x="124460" y="59690"/>
                  </a:cubicBezTo>
                  <a:lnTo>
                    <a:pt x="5388694" y="59690"/>
                  </a:lnTo>
                  <a:moveTo>
                    <a:pt x="5388694" y="0"/>
                  </a:moveTo>
                  <a:lnTo>
                    <a:pt x="124460" y="0"/>
                  </a:lnTo>
                  <a:cubicBezTo>
                    <a:pt x="55880" y="0"/>
                    <a:pt x="0" y="55880"/>
                    <a:pt x="0" y="124460"/>
                  </a:cubicBezTo>
                  <a:lnTo>
                    <a:pt x="0" y="1328724"/>
                  </a:lnTo>
                  <a:cubicBezTo>
                    <a:pt x="0" y="1397304"/>
                    <a:pt x="55880" y="1453184"/>
                    <a:pt x="124460" y="1453184"/>
                  </a:cubicBezTo>
                  <a:lnTo>
                    <a:pt x="5388694" y="1453184"/>
                  </a:lnTo>
                  <a:cubicBezTo>
                    <a:pt x="5457273" y="1453184"/>
                    <a:pt x="5513154" y="1397304"/>
                    <a:pt x="5513154" y="1328724"/>
                  </a:cubicBezTo>
                  <a:lnTo>
                    <a:pt x="5513154" y="124460"/>
                  </a:lnTo>
                  <a:cubicBezTo>
                    <a:pt x="5513154" y="55880"/>
                    <a:pt x="5457273" y="0"/>
                    <a:pt x="5388694" y="0"/>
                  </a:cubicBezTo>
                  <a:close/>
                </a:path>
              </a:pathLst>
            </a:custGeom>
            <a:solidFill>
              <a:srgbClr val="055E6E"/>
            </a:solidFill>
          </p:spPr>
          <p:txBody>
            <a:bodyPr/>
            <a:lstStyle/>
            <a:p>
              <a:endParaRPr lang="en-US"/>
            </a:p>
          </p:txBody>
        </p:sp>
      </p:grpSp>
      <p:sp>
        <p:nvSpPr>
          <p:cNvPr id="139" name="AutoShape 139"/>
          <p:cNvSpPr/>
          <p:nvPr/>
        </p:nvSpPr>
        <p:spPr>
          <a:xfrm flipV="1">
            <a:off x="16760855" y="3693750"/>
            <a:ext cx="0" cy="360611"/>
          </a:xfrm>
          <a:prstGeom prst="line">
            <a:avLst/>
          </a:prstGeom>
          <a:ln w="19050" cap="flat">
            <a:solidFill>
              <a:srgbClr val="003882"/>
            </a:solidFill>
            <a:prstDash val="solid"/>
            <a:headEnd type="none" w="sm" len="sm"/>
            <a:tailEnd type="none" w="sm" len="sm"/>
          </a:ln>
        </p:spPr>
        <p:txBody>
          <a:bodyPr/>
          <a:lstStyle/>
          <a:p>
            <a:endParaRPr lang="en-US"/>
          </a:p>
        </p:txBody>
      </p:sp>
      <p:sp>
        <p:nvSpPr>
          <p:cNvPr id="140" name="AutoShape 140"/>
          <p:cNvSpPr/>
          <p:nvPr/>
        </p:nvSpPr>
        <p:spPr>
          <a:xfrm flipV="1">
            <a:off x="7549587" y="3707817"/>
            <a:ext cx="0" cy="360611"/>
          </a:xfrm>
          <a:prstGeom prst="line">
            <a:avLst/>
          </a:prstGeom>
          <a:ln w="19050" cap="flat">
            <a:solidFill>
              <a:srgbClr val="003882"/>
            </a:solidFill>
            <a:prstDash val="solid"/>
            <a:headEnd type="none" w="sm" len="sm"/>
            <a:tailEnd type="none" w="sm" len="sm"/>
          </a:ln>
        </p:spPr>
        <p:txBody>
          <a:bodyPr/>
          <a:lstStyle/>
          <a:p>
            <a:endParaRPr lang="en-US"/>
          </a:p>
        </p:txBody>
      </p:sp>
      <p:sp>
        <p:nvSpPr>
          <p:cNvPr id="141" name="AutoShape 141"/>
          <p:cNvSpPr/>
          <p:nvPr/>
        </p:nvSpPr>
        <p:spPr>
          <a:xfrm>
            <a:off x="15672764" y="6064752"/>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142" name="AutoShape 142"/>
          <p:cNvSpPr/>
          <p:nvPr/>
        </p:nvSpPr>
        <p:spPr>
          <a:xfrm>
            <a:off x="15672764" y="5391861"/>
            <a:ext cx="303203" cy="0"/>
          </a:xfrm>
          <a:prstGeom prst="line">
            <a:avLst/>
          </a:prstGeom>
          <a:ln w="19050" cap="flat">
            <a:solidFill>
              <a:srgbClr val="003882"/>
            </a:solidFill>
            <a:prstDash val="solid"/>
            <a:headEnd type="none" w="sm" len="sm"/>
            <a:tailEnd type="none" w="sm" len="sm"/>
          </a:ln>
        </p:spPr>
        <p:txBody>
          <a:bodyPr/>
          <a:lstStyle/>
          <a:p>
            <a:endParaRPr lang="en-US"/>
          </a:p>
        </p:txBody>
      </p:sp>
      <p:grpSp>
        <p:nvGrpSpPr>
          <p:cNvPr id="143" name="Group 143"/>
          <p:cNvGrpSpPr/>
          <p:nvPr/>
        </p:nvGrpSpPr>
        <p:grpSpPr>
          <a:xfrm>
            <a:off x="12732802" y="4955538"/>
            <a:ext cx="2134762" cy="602389"/>
            <a:chOff x="0" y="0"/>
            <a:chExt cx="4300472" cy="1213512"/>
          </a:xfrm>
        </p:grpSpPr>
        <p:sp>
          <p:nvSpPr>
            <p:cNvPr id="144" name="Freeform 144"/>
            <p:cNvSpPr/>
            <p:nvPr/>
          </p:nvSpPr>
          <p:spPr>
            <a:xfrm>
              <a:off x="31750" y="31750"/>
              <a:ext cx="4236972" cy="1150011"/>
            </a:xfrm>
            <a:custGeom>
              <a:avLst/>
              <a:gdLst/>
              <a:ahLst/>
              <a:cxnLst/>
              <a:rect l="l" t="t" r="r" b="b"/>
              <a:pathLst>
                <a:path w="4236972" h="1150011">
                  <a:moveTo>
                    <a:pt x="4144262" y="1150011"/>
                  </a:moveTo>
                  <a:lnTo>
                    <a:pt x="92710" y="1150011"/>
                  </a:lnTo>
                  <a:cubicBezTo>
                    <a:pt x="41910" y="1150011"/>
                    <a:pt x="0" y="1108101"/>
                    <a:pt x="0" y="1057301"/>
                  </a:cubicBezTo>
                  <a:lnTo>
                    <a:pt x="0" y="92710"/>
                  </a:lnTo>
                  <a:cubicBezTo>
                    <a:pt x="0" y="41910"/>
                    <a:pt x="41910" y="0"/>
                    <a:pt x="92710" y="0"/>
                  </a:cubicBezTo>
                  <a:lnTo>
                    <a:pt x="4142992" y="0"/>
                  </a:lnTo>
                  <a:cubicBezTo>
                    <a:pt x="4193792" y="0"/>
                    <a:pt x="4235702" y="41910"/>
                    <a:pt x="4235702" y="92710"/>
                  </a:cubicBezTo>
                  <a:lnTo>
                    <a:pt x="4235702" y="1056032"/>
                  </a:lnTo>
                  <a:cubicBezTo>
                    <a:pt x="4236972" y="1108101"/>
                    <a:pt x="4195062" y="1150011"/>
                    <a:pt x="4144262" y="1150011"/>
                  </a:cubicBezTo>
                  <a:close/>
                </a:path>
              </a:pathLst>
            </a:custGeom>
            <a:solidFill>
              <a:srgbClr val="D9D9D9"/>
            </a:solidFill>
          </p:spPr>
          <p:txBody>
            <a:bodyPr/>
            <a:lstStyle/>
            <a:p>
              <a:endParaRPr lang="en-US"/>
            </a:p>
          </p:txBody>
        </p:sp>
        <p:sp>
          <p:nvSpPr>
            <p:cNvPr id="145" name="Freeform 145"/>
            <p:cNvSpPr/>
            <p:nvPr/>
          </p:nvSpPr>
          <p:spPr>
            <a:xfrm>
              <a:off x="0" y="0"/>
              <a:ext cx="4300472" cy="1213512"/>
            </a:xfrm>
            <a:custGeom>
              <a:avLst/>
              <a:gdLst/>
              <a:ahLst/>
              <a:cxnLst/>
              <a:rect l="l" t="t" r="r" b="b"/>
              <a:pathLst>
                <a:path w="4300472" h="1213512">
                  <a:moveTo>
                    <a:pt x="4176012" y="59690"/>
                  </a:moveTo>
                  <a:cubicBezTo>
                    <a:pt x="4211572" y="59690"/>
                    <a:pt x="4240782" y="88900"/>
                    <a:pt x="4240782" y="124460"/>
                  </a:cubicBezTo>
                  <a:lnTo>
                    <a:pt x="4240782" y="1089052"/>
                  </a:lnTo>
                  <a:cubicBezTo>
                    <a:pt x="4240782" y="1124612"/>
                    <a:pt x="4211572" y="1153822"/>
                    <a:pt x="4176012" y="1153822"/>
                  </a:cubicBezTo>
                  <a:lnTo>
                    <a:pt x="124460" y="1153822"/>
                  </a:lnTo>
                  <a:cubicBezTo>
                    <a:pt x="88900" y="1153822"/>
                    <a:pt x="59690" y="1124612"/>
                    <a:pt x="59690" y="1089052"/>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089052"/>
                  </a:lnTo>
                  <a:cubicBezTo>
                    <a:pt x="0" y="1157632"/>
                    <a:pt x="55880" y="1213512"/>
                    <a:pt x="124460" y="1213512"/>
                  </a:cubicBezTo>
                  <a:lnTo>
                    <a:pt x="4176012" y="1213512"/>
                  </a:lnTo>
                  <a:cubicBezTo>
                    <a:pt x="4244592" y="1213512"/>
                    <a:pt x="4300472" y="1157632"/>
                    <a:pt x="4300472" y="1089052"/>
                  </a:cubicBezTo>
                  <a:lnTo>
                    <a:pt x="4300472" y="124460"/>
                  </a:lnTo>
                  <a:cubicBezTo>
                    <a:pt x="4300472" y="55880"/>
                    <a:pt x="4244592" y="0"/>
                    <a:pt x="4176012" y="0"/>
                  </a:cubicBezTo>
                  <a:close/>
                </a:path>
              </a:pathLst>
            </a:custGeom>
            <a:solidFill>
              <a:srgbClr val="055E6E"/>
            </a:solidFill>
          </p:spPr>
          <p:txBody>
            <a:bodyPr/>
            <a:lstStyle/>
            <a:p>
              <a:endParaRPr lang="en-US"/>
            </a:p>
          </p:txBody>
        </p:sp>
      </p:grpSp>
      <p:sp>
        <p:nvSpPr>
          <p:cNvPr id="146" name="AutoShape 146"/>
          <p:cNvSpPr/>
          <p:nvPr/>
        </p:nvSpPr>
        <p:spPr>
          <a:xfrm>
            <a:off x="12436093" y="6836927"/>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147" name="AutoShape 147"/>
          <p:cNvSpPr/>
          <p:nvPr/>
        </p:nvSpPr>
        <p:spPr>
          <a:xfrm>
            <a:off x="12447199" y="6006995"/>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148" name="AutoShape 148"/>
          <p:cNvSpPr/>
          <p:nvPr/>
        </p:nvSpPr>
        <p:spPr>
          <a:xfrm>
            <a:off x="12429598" y="5322289"/>
            <a:ext cx="303203" cy="0"/>
          </a:xfrm>
          <a:prstGeom prst="line">
            <a:avLst/>
          </a:prstGeom>
          <a:ln w="19050" cap="flat">
            <a:solidFill>
              <a:srgbClr val="003882"/>
            </a:solidFill>
            <a:prstDash val="solid"/>
            <a:headEnd type="none" w="sm" len="sm"/>
            <a:tailEnd type="none" w="sm" len="sm"/>
          </a:ln>
        </p:spPr>
        <p:txBody>
          <a:bodyPr/>
          <a:lstStyle/>
          <a:p>
            <a:endParaRPr lang="en-US"/>
          </a:p>
        </p:txBody>
      </p:sp>
      <p:grpSp>
        <p:nvGrpSpPr>
          <p:cNvPr id="149" name="Group 149"/>
          <p:cNvGrpSpPr/>
          <p:nvPr/>
        </p:nvGrpSpPr>
        <p:grpSpPr>
          <a:xfrm>
            <a:off x="12741547" y="7320503"/>
            <a:ext cx="2134762" cy="1218075"/>
            <a:chOff x="0" y="0"/>
            <a:chExt cx="4300472" cy="2453810"/>
          </a:xfrm>
        </p:grpSpPr>
        <p:sp>
          <p:nvSpPr>
            <p:cNvPr id="150" name="Freeform 150"/>
            <p:cNvSpPr/>
            <p:nvPr/>
          </p:nvSpPr>
          <p:spPr>
            <a:xfrm>
              <a:off x="31750" y="31750"/>
              <a:ext cx="4236972" cy="2390310"/>
            </a:xfrm>
            <a:custGeom>
              <a:avLst/>
              <a:gdLst/>
              <a:ahLst/>
              <a:cxnLst/>
              <a:rect l="l" t="t" r="r" b="b"/>
              <a:pathLst>
                <a:path w="4236972" h="2390310">
                  <a:moveTo>
                    <a:pt x="4144262" y="2390310"/>
                  </a:moveTo>
                  <a:lnTo>
                    <a:pt x="92710" y="2390310"/>
                  </a:lnTo>
                  <a:cubicBezTo>
                    <a:pt x="41910" y="2390310"/>
                    <a:pt x="0" y="2348400"/>
                    <a:pt x="0" y="2297600"/>
                  </a:cubicBezTo>
                  <a:lnTo>
                    <a:pt x="0" y="92710"/>
                  </a:lnTo>
                  <a:cubicBezTo>
                    <a:pt x="0" y="41910"/>
                    <a:pt x="41910" y="0"/>
                    <a:pt x="92710" y="0"/>
                  </a:cubicBezTo>
                  <a:lnTo>
                    <a:pt x="4142992" y="0"/>
                  </a:lnTo>
                  <a:cubicBezTo>
                    <a:pt x="4193792" y="0"/>
                    <a:pt x="4235702" y="41910"/>
                    <a:pt x="4235702" y="92710"/>
                  </a:cubicBezTo>
                  <a:lnTo>
                    <a:pt x="4235702" y="2296330"/>
                  </a:lnTo>
                  <a:cubicBezTo>
                    <a:pt x="4236972" y="2348400"/>
                    <a:pt x="4195062" y="2390310"/>
                    <a:pt x="4144262" y="2390310"/>
                  </a:cubicBezTo>
                  <a:close/>
                </a:path>
              </a:pathLst>
            </a:custGeom>
            <a:solidFill>
              <a:srgbClr val="D9D9D9"/>
            </a:solidFill>
          </p:spPr>
          <p:txBody>
            <a:bodyPr/>
            <a:lstStyle/>
            <a:p>
              <a:endParaRPr lang="en-US"/>
            </a:p>
          </p:txBody>
        </p:sp>
        <p:sp>
          <p:nvSpPr>
            <p:cNvPr id="151" name="Freeform 151"/>
            <p:cNvSpPr/>
            <p:nvPr/>
          </p:nvSpPr>
          <p:spPr>
            <a:xfrm>
              <a:off x="0" y="0"/>
              <a:ext cx="4300472" cy="2453810"/>
            </a:xfrm>
            <a:custGeom>
              <a:avLst/>
              <a:gdLst/>
              <a:ahLst/>
              <a:cxnLst/>
              <a:rect l="l" t="t" r="r" b="b"/>
              <a:pathLst>
                <a:path w="4300472" h="2453810">
                  <a:moveTo>
                    <a:pt x="4176012" y="59690"/>
                  </a:moveTo>
                  <a:cubicBezTo>
                    <a:pt x="4211572" y="59690"/>
                    <a:pt x="4240782" y="88900"/>
                    <a:pt x="4240782" y="124460"/>
                  </a:cubicBezTo>
                  <a:lnTo>
                    <a:pt x="4240782" y="2329350"/>
                  </a:lnTo>
                  <a:cubicBezTo>
                    <a:pt x="4240782" y="2364910"/>
                    <a:pt x="4211572" y="2394120"/>
                    <a:pt x="4176012" y="2394120"/>
                  </a:cubicBezTo>
                  <a:lnTo>
                    <a:pt x="124460" y="2394120"/>
                  </a:lnTo>
                  <a:cubicBezTo>
                    <a:pt x="88900" y="2394120"/>
                    <a:pt x="59690" y="2364910"/>
                    <a:pt x="59690" y="2329350"/>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2329350"/>
                  </a:lnTo>
                  <a:cubicBezTo>
                    <a:pt x="0" y="2397930"/>
                    <a:pt x="55880" y="2453810"/>
                    <a:pt x="124460" y="2453810"/>
                  </a:cubicBezTo>
                  <a:lnTo>
                    <a:pt x="4176012" y="2453810"/>
                  </a:lnTo>
                  <a:cubicBezTo>
                    <a:pt x="4244592" y="2453810"/>
                    <a:pt x="4300472" y="2397930"/>
                    <a:pt x="4300472" y="2329350"/>
                  </a:cubicBezTo>
                  <a:lnTo>
                    <a:pt x="4300472" y="124460"/>
                  </a:lnTo>
                  <a:cubicBezTo>
                    <a:pt x="4300472" y="55880"/>
                    <a:pt x="4244592" y="0"/>
                    <a:pt x="4176012" y="0"/>
                  </a:cubicBezTo>
                  <a:close/>
                </a:path>
              </a:pathLst>
            </a:custGeom>
            <a:solidFill>
              <a:srgbClr val="055E6E"/>
            </a:solidFill>
          </p:spPr>
          <p:txBody>
            <a:bodyPr/>
            <a:lstStyle/>
            <a:p>
              <a:endParaRPr lang="en-US"/>
            </a:p>
          </p:txBody>
        </p:sp>
      </p:grpSp>
      <p:sp>
        <p:nvSpPr>
          <p:cNvPr id="152" name="AutoShape 152"/>
          <p:cNvSpPr/>
          <p:nvPr/>
        </p:nvSpPr>
        <p:spPr>
          <a:xfrm>
            <a:off x="12438344" y="8939289"/>
            <a:ext cx="303203" cy="0"/>
          </a:xfrm>
          <a:prstGeom prst="line">
            <a:avLst/>
          </a:prstGeom>
          <a:ln w="19050" cap="flat">
            <a:solidFill>
              <a:srgbClr val="003882"/>
            </a:solidFill>
            <a:prstDash val="solid"/>
            <a:headEnd type="none" w="sm" len="sm"/>
            <a:tailEnd type="none" w="sm" len="sm"/>
          </a:ln>
        </p:spPr>
        <p:txBody>
          <a:bodyPr/>
          <a:lstStyle/>
          <a:p>
            <a:endParaRPr lang="en-US"/>
          </a:p>
        </p:txBody>
      </p:sp>
      <p:grpSp>
        <p:nvGrpSpPr>
          <p:cNvPr id="153" name="Group 153"/>
          <p:cNvGrpSpPr/>
          <p:nvPr/>
        </p:nvGrpSpPr>
        <p:grpSpPr>
          <a:xfrm>
            <a:off x="12739296" y="5754629"/>
            <a:ext cx="2134762" cy="495281"/>
            <a:chOff x="0" y="0"/>
            <a:chExt cx="4300472" cy="997742"/>
          </a:xfrm>
        </p:grpSpPr>
        <p:sp>
          <p:nvSpPr>
            <p:cNvPr id="154" name="Freeform 154"/>
            <p:cNvSpPr/>
            <p:nvPr/>
          </p:nvSpPr>
          <p:spPr>
            <a:xfrm>
              <a:off x="31750" y="31750"/>
              <a:ext cx="4236972" cy="934242"/>
            </a:xfrm>
            <a:custGeom>
              <a:avLst/>
              <a:gdLst/>
              <a:ahLst/>
              <a:cxnLst/>
              <a:rect l="l" t="t" r="r" b="b"/>
              <a:pathLst>
                <a:path w="4236972" h="934242">
                  <a:moveTo>
                    <a:pt x="4144262" y="934242"/>
                  </a:moveTo>
                  <a:lnTo>
                    <a:pt x="92710" y="934242"/>
                  </a:lnTo>
                  <a:cubicBezTo>
                    <a:pt x="41910" y="934242"/>
                    <a:pt x="0" y="892332"/>
                    <a:pt x="0" y="841532"/>
                  </a:cubicBezTo>
                  <a:lnTo>
                    <a:pt x="0" y="92710"/>
                  </a:lnTo>
                  <a:cubicBezTo>
                    <a:pt x="0" y="41910"/>
                    <a:pt x="41910" y="0"/>
                    <a:pt x="92710" y="0"/>
                  </a:cubicBezTo>
                  <a:lnTo>
                    <a:pt x="4142992" y="0"/>
                  </a:lnTo>
                  <a:cubicBezTo>
                    <a:pt x="4193792" y="0"/>
                    <a:pt x="4235702" y="41910"/>
                    <a:pt x="4235702" y="92710"/>
                  </a:cubicBezTo>
                  <a:lnTo>
                    <a:pt x="4235702" y="840262"/>
                  </a:lnTo>
                  <a:cubicBezTo>
                    <a:pt x="4236972" y="892332"/>
                    <a:pt x="4195062" y="934242"/>
                    <a:pt x="4144262" y="934242"/>
                  </a:cubicBezTo>
                  <a:close/>
                </a:path>
              </a:pathLst>
            </a:custGeom>
            <a:solidFill>
              <a:srgbClr val="D9D9D9"/>
            </a:solidFill>
          </p:spPr>
          <p:txBody>
            <a:bodyPr/>
            <a:lstStyle/>
            <a:p>
              <a:endParaRPr lang="en-US"/>
            </a:p>
          </p:txBody>
        </p:sp>
        <p:sp>
          <p:nvSpPr>
            <p:cNvPr id="155" name="Freeform 155"/>
            <p:cNvSpPr/>
            <p:nvPr/>
          </p:nvSpPr>
          <p:spPr>
            <a:xfrm>
              <a:off x="0" y="0"/>
              <a:ext cx="4300472" cy="997743"/>
            </a:xfrm>
            <a:custGeom>
              <a:avLst/>
              <a:gdLst/>
              <a:ahLst/>
              <a:cxnLst/>
              <a:rect l="l" t="t" r="r" b="b"/>
              <a:pathLst>
                <a:path w="4300472" h="997743">
                  <a:moveTo>
                    <a:pt x="4176012" y="59690"/>
                  </a:moveTo>
                  <a:cubicBezTo>
                    <a:pt x="4211572" y="59690"/>
                    <a:pt x="4240782" y="88900"/>
                    <a:pt x="4240782" y="124460"/>
                  </a:cubicBezTo>
                  <a:lnTo>
                    <a:pt x="4240782" y="873283"/>
                  </a:lnTo>
                  <a:cubicBezTo>
                    <a:pt x="4240782" y="908843"/>
                    <a:pt x="4211572" y="938052"/>
                    <a:pt x="4176012" y="938052"/>
                  </a:cubicBezTo>
                  <a:lnTo>
                    <a:pt x="124460" y="938052"/>
                  </a:lnTo>
                  <a:cubicBezTo>
                    <a:pt x="88900" y="938052"/>
                    <a:pt x="59690" y="908843"/>
                    <a:pt x="59690" y="873283"/>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873283"/>
                  </a:lnTo>
                  <a:cubicBezTo>
                    <a:pt x="0" y="941862"/>
                    <a:pt x="55880" y="997743"/>
                    <a:pt x="124460" y="997743"/>
                  </a:cubicBezTo>
                  <a:lnTo>
                    <a:pt x="4176012" y="997743"/>
                  </a:lnTo>
                  <a:cubicBezTo>
                    <a:pt x="4244592" y="997743"/>
                    <a:pt x="4300472" y="941862"/>
                    <a:pt x="4300472" y="873283"/>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156" name="Group 156"/>
          <p:cNvGrpSpPr/>
          <p:nvPr/>
        </p:nvGrpSpPr>
        <p:grpSpPr>
          <a:xfrm>
            <a:off x="12713485" y="6439104"/>
            <a:ext cx="2134762" cy="712850"/>
            <a:chOff x="0" y="0"/>
            <a:chExt cx="4300472" cy="1436034"/>
          </a:xfrm>
        </p:grpSpPr>
        <p:sp>
          <p:nvSpPr>
            <p:cNvPr id="157" name="Freeform 157"/>
            <p:cNvSpPr/>
            <p:nvPr/>
          </p:nvSpPr>
          <p:spPr>
            <a:xfrm>
              <a:off x="31750" y="31750"/>
              <a:ext cx="4236972" cy="1372534"/>
            </a:xfrm>
            <a:custGeom>
              <a:avLst/>
              <a:gdLst/>
              <a:ahLst/>
              <a:cxnLst/>
              <a:rect l="l" t="t" r="r" b="b"/>
              <a:pathLst>
                <a:path w="4236972" h="1372534">
                  <a:moveTo>
                    <a:pt x="4144262" y="1372534"/>
                  </a:moveTo>
                  <a:lnTo>
                    <a:pt x="92710" y="1372534"/>
                  </a:lnTo>
                  <a:cubicBezTo>
                    <a:pt x="41910" y="1372534"/>
                    <a:pt x="0" y="1330624"/>
                    <a:pt x="0" y="1279824"/>
                  </a:cubicBezTo>
                  <a:lnTo>
                    <a:pt x="0" y="92710"/>
                  </a:lnTo>
                  <a:cubicBezTo>
                    <a:pt x="0" y="41910"/>
                    <a:pt x="41910" y="0"/>
                    <a:pt x="92710" y="0"/>
                  </a:cubicBezTo>
                  <a:lnTo>
                    <a:pt x="4142992" y="0"/>
                  </a:lnTo>
                  <a:cubicBezTo>
                    <a:pt x="4193792" y="0"/>
                    <a:pt x="4235702" y="41910"/>
                    <a:pt x="4235702" y="92710"/>
                  </a:cubicBezTo>
                  <a:lnTo>
                    <a:pt x="4235702" y="1278554"/>
                  </a:lnTo>
                  <a:cubicBezTo>
                    <a:pt x="4236972" y="1330624"/>
                    <a:pt x="4195062" y="1372534"/>
                    <a:pt x="4144262" y="1372534"/>
                  </a:cubicBezTo>
                  <a:close/>
                </a:path>
              </a:pathLst>
            </a:custGeom>
            <a:solidFill>
              <a:srgbClr val="D9D9D9"/>
            </a:solidFill>
          </p:spPr>
          <p:txBody>
            <a:bodyPr/>
            <a:lstStyle/>
            <a:p>
              <a:endParaRPr lang="en-US"/>
            </a:p>
          </p:txBody>
        </p:sp>
        <p:sp>
          <p:nvSpPr>
            <p:cNvPr id="158" name="Freeform 158"/>
            <p:cNvSpPr/>
            <p:nvPr/>
          </p:nvSpPr>
          <p:spPr>
            <a:xfrm>
              <a:off x="0" y="0"/>
              <a:ext cx="4300472" cy="1436034"/>
            </a:xfrm>
            <a:custGeom>
              <a:avLst/>
              <a:gdLst/>
              <a:ahLst/>
              <a:cxnLst/>
              <a:rect l="l" t="t" r="r" b="b"/>
              <a:pathLst>
                <a:path w="4300472" h="1436034">
                  <a:moveTo>
                    <a:pt x="4176012" y="59690"/>
                  </a:moveTo>
                  <a:cubicBezTo>
                    <a:pt x="4211572" y="59690"/>
                    <a:pt x="4240782" y="88900"/>
                    <a:pt x="4240782" y="124460"/>
                  </a:cubicBezTo>
                  <a:lnTo>
                    <a:pt x="4240782" y="1311574"/>
                  </a:lnTo>
                  <a:cubicBezTo>
                    <a:pt x="4240782" y="1347134"/>
                    <a:pt x="4211572" y="1376344"/>
                    <a:pt x="4176012" y="1376344"/>
                  </a:cubicBezTo>
                  <a:lnTo>
                    <a:pt x="124460" y="1376344"/>
                  </a:lnTo>
                  <a:cubicBezTo>
                    <a:pt x="88900" y="1376344"/>
                    <a:pt x="59690" y="1347134"/>
                    <a:pt x="59690" y="1311574"/>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311574"/>
                  </a:lnTo>
                  <a:cubicBezTo>
                    <a:pt x="0" y="1380154"/>
                    <a:pt x="55880" y="1436034"/>
                    <a:pt x="124460" y="1436034"/>
                  </a:cubicBezTo>
                  <a:lnTo>
                    <a:pt x="4176012" y="1436034"/>
                  </a:lnTo>
                  <a:cubicBezTo>
                    <a:pt x="4244592" y="1436034"/>
                    <a:pt x="4300472" y="1380154"/>
                    <a:pt x="4300472" y="1311574"/>
                  </a:cubicBezTo>
                  <a:lnTo>
                    <a:pt x="4300472" y="124460"/>
                  </a:lnTo>
                  <a:cubicBezTo>
                    <a:pt x="4300472" y="55880"/>
                    <a:pt x="4244592" y="0"/>
                    <a:pt x="4176012" y="0"/>
                  </a:cubicBezTo>
                  <a:close/>
                </a:path>
              </a:pathLst>
            </a:custGeom>
            <a:solidFill>
              <a:srgbClr val="055E6E"/>
            </a:solidFill>
          </p:spPr>
          <p:txBody>
            <a:bodyPr/>
            <a:lstStyle/>
            <a:p>
              <a:endParaRPr lang="en-US"/>
            </a:p>
          </p:txBody>
        </p:sp>
      </p:grpSp>
      <p:grpSp>
        <p:nvGrpSpPr>
          <p:cNvPr id="159" name="Group 159"/>
          <p:cNvGrpSpPr/>
          <p:nvPr/>
        </p:nvGrpSpPr>
        <p:grpSpPr>
          <a:xfrm>
            <a:off x="12741547" y="8668112"/>
            <a:ext cx="2134762" cy="590188"/>
            <a:chOff x="0" y="0"/>
            <a:chExt cx="4300472" cy="1188932"/>
          </a:xfrm>
        </p:grpSpPr>
        <p:sp>
          <p:nvSpPr>
            <p:cNvPr id="160" name="Freeform 160"/>
            <p:cNvSpPr/>
            <p:nvPr/>
          </p:nvSpPr>
          <p:spPr>
            <a:xfrm>
              <a:off x="31750" y="31750"/>
              <a:ext cx="4236972" cy="1125432"/>
            </a:xfrm>
            <a:custGeom>
              <a:avLst/>
              <a:gdLst/>
              <a:ahLst/>
              <a:cxnLst/>
              <a:rect l="l" t="t" r="r" b="b"/>
              <a:pathLst>
                <a:path w="4236972" h="1125432">
                  <a:moveTo>
                    <a:pt x="4144262" y="1125432"/>
                  </a:moveTo>
                  <a:lnTo>
                    <a:pt x="92710" y="1125432"/>
                  </a:lnTo>
                  <a:cubicBezTo>
                    <a:pt x="41910" y="1125432"/>
                    <a:pt x="0" y="1083522"/>
                    <a:pt x="0" y="1032722"/>
                  </a:cubicBezTo>
                  <a:lnTo>
                    <a:pt x="0" y="92710"/>
                  </a:lnTo>
                  <a:cubicBezTo>
                    <a:pt x="0" y="41910"/>
                    <a:pt x="41910" y="0"/>
                    <a:pt x="92710" y="0"/>
                  </a:cubicBezTo>
                  <a:lnTo>
                    <a:pt x="4142992" y="0"/>
                  </a:lnTo>
                  <a:cubicBezTo>
                    <a:pt x="4193792" y="0"/>
                    <a:pt x="4235702" y="41910"/>
                    <a:pt x="4235702" y="92710"/>
                  </a:cubicBezTo>
                  <a:lnTo>
                    <a:pt x="4235702" y="1031452"/>
                  </a:lnTo>
                  <a:cubicBezTo>
                    <a:pt x="4236972" y="1083522"/>
                    <a:pt x="4195062" y="1125432"/>
                    <a:pt x="4144262" y="1125432"/>
                  </a:cubicBezTo>
                  <a:close/>
                </a:path>
              </a:pathLst>
            </a:custGeom>
            <a:solidFill>
              <a:srgbClr val="D9D9D9"/>
            </a:solidFill>
          </p:spPr>
          <p:txBody>
            <a:bodyPr/>
            <a:lstStyle/>
            <a:p>
              <a:endParaRPr lang="en-US"/>
            </a:p>
          </p:txBody>
        </p:sp>
        <p:sp>
          <p:nvSpPr>
            <p:cNvPr id="161" name="Freeform 161"/>
            <p:cNvSpPr/>
            <p:nvPr/>
          </p:nvSpPr>
          <p:spPr>
            <a:xfrm>
              <a:off x="0" y="0"/>
              <a:ext cx="4300472" cy="1188932"/>
            </a:xfrm>
            <a:custGeom>
              <a:avLst/>
              <a:gdLst/>
              <a:ahLst/>
              <a:cxnLst/>
              <a:rect l="l" t="t" r="r" b="b"/>
              <a:pathLst>
                <a:path w="4300472" h="1188932">
                  <a:moveTo>
                    <a:pt x="4176012" y="59690"/>
                  </a:moveTo>
                  <a:cubicBezTo>
                    <a:pt x="4211572" y="59690"/>
                    <a:pt x="4240782" y="88900"/>
                    <a:pt x="4240782" y="124460"/>
                  </a:cubicBezTo>
                  <a:lnTo>
                    <a:pt x="4240782" y="1064472"/>
                  </a:lnTo>
                  <a:cubicBezTo>
                    <a:pt x="4240782" y="1100032"/>
                    <a:pt x="4211572" y="1129242"/>
                    <a:pt x="4176012" y="1129242"/>
                  </a:cubicBezTo>
                  <a:lnTo>
                    <a:pt x="124460" y="1129242"/>
                  </a:lnTo>
                  <a:cubicBezTo>
                    <a:pt x="88900" y="1129242"/>
                    <a:pt x="59690" y="1100032"/>
                    <a:pt x="59690" y="1064472"/>
                  </a:cubicBezTo>
                  <a:lnTo>
                    <a:pt x="59690" y="124460"/>
                  </a:lnTo>
                  <a:cubicBezTo>
                    <a:pt x="59690" y="88900"/>
                    <a:pt x="88900" y="59690"/>
                    <a:pt x="124460" y="59690"/>
                  </a:cubicBezTo>
                  <a:lnTo>
                    <a:pt x="4176012" y="59690"/>
                  </a:lnTo>
                  <a:moveTo>
                    <a:pt x="4176012" y="0"/>
                  </a:moveTo>
                  <a:lnTo>
                    <a:pt x="124460" y="0"/>
                  </a:lnTo>
                  <a:cubicBezTo>
                    <a:pt x="55880" y="0"/>
                    <a:pt x="0" y="55880"/>
                    <a:pt x="0" y="124460"/>
                  </a:cubicBezTo>
                  <a:lnTo>
                    <a:pt x="0" y="1064472"/>
                  </a:lnTo>
                  <a:cubicBezTo>
                    <a:pt x="0" y="1133052"/>
                    <a:pt x="55880" y="1188932"/>
                    <a:pt x="124460" y="1188932"/>
                  </a:cubicBezTo>
                  <a:lnTo>
                    <a:pt x="4176012" y="1188932"/>
                  </a:lnTo>
                  <a:cubicBezTo>
                    <a:pt x="4244592" y="1188932"/>
                    <a:pt x="4300472" y="1133052"/>
                    <a:pt x="4300472" y="1064472"/>
                  </a:cubicBezTo>
                  <a:lnTo>
                    <a:pt x="4300472" y="124460"/>
                  </a:lnTo>
                  <a:cubicBezTo>
                    <a:pt x="4300472" y="55880"/>
                    <a:pt x="4244592" y="0"/>
                    <a:pt x="4176012" y="0"/>
                  </a:cubicBezTo>
                  <a:close/>
                </a:path>
              </a:pathLst>
            </a:custGeom>
            <a:solidFill>
              <a:srgbClr val="055E6E"/>
            </a:solidFill>
          </p:spPr>
          <p:txBody>
            <a:bodyPr/>
            <a:lstStyle/>
            <a:p>
              <a:endParaRPr lang="en-US"/>
            </a:p>
          </p:txBody>
        </p:sp>
      </p:grpSp>
      <p:sp>
        <p:nvSpPr>
          <p:cNvPr id="162" name="AutoShape 162"/>
          <p:cNvSpPr/>
          <p:nvPr/>
        </p:nvSpPr>
        <p:spPr>
          <a:xfrm>
            <a:off x="12438344" y="7905494"/>
            <a:ext cx="303203" cy="0"/>
          </a:xfrm>
          <a:prstGeom prst="line">
            <a:avLst/>
          </a:prstGeom>
          <a:ln w="19050" cap="flat">
            <a:solidFill>
              <a:srgbClr val="003882"/>
            </a:solidFill>
            <a:prstDash val="solid"/>
            <a:headEnd type="none" w="sm" len="sm"/>
            <a:tailEnd type="none" w="sm" len="sm"/>
          </a:ln>
        </p:spPr>
        <p:txBody>
          <a:bodyPr/>
          <a:lstStyle/>
          <a:p>
            <a:endParaRPr lang="en-US"/>
          </a:p>
        </p:txBody>
      </p:sp>
      <p:sp>
        <p:nvSpPr>
          <p:cNvPr id="163" name="TextBox 163"/>
          <p:cNvSpPr txBox="1"/>
          <p:nvPr/>
        </p:nvSpPr>
        <p:spPr>
          <a:xfrm>
            <a:off x="872437" y="5888338"/>
            <a:ext cx="1715915" cy="246797"/>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Feasibility Study</a:t>
            </a:r>
          </a:p>
        </p:txBody>
      </p:sp>
      <p:sp>
        <p:nvSpPr>
          <p:cNvPr id="164" name="TextBox 164"/>
          <p:cNvSpPr txBox="1"/>
          <p:nvPr/>
        </p:nvSpPr>
        <p:spPr>
          <a:xfrm>
            <a:off x="847897" y="6525706"/>
            <a:ext cx="1715915" cy="246797"/>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Literature Survey</a:t>
            </a:r>
          </a:p>
        </p:txBody>
      </p:sp>
      <p:sp>
        <p:nvSpPr>
          <p:cNvPr id="165" name="TextBox 165"/>
          <p:cNvSpPr txBox="1"/>
          <p:nvPr/>
        </p:nvSpPr>
        <p:spPr>
          <a:xfrm>
            <a:off x="872437" y="5250269"/>
            <a:ext cx="1715915" cy="246797"/>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Topic Selection</a:t>
            </a:r>
          </a:p>
        </p:txBody>
      </p:sp>
      <p:sp>
        <p:nvSpPr>
          <p:cNvPr id="166" name="TextBox 166"/>
          <p:cNvSpPr txBox="1"/>
          <p:nvPr/>
        </p:nvSpPr>
        <p:spPr>
          <a:xfrm>
            <a:off x="356867" y="4202807"/>
            <a:ext cx="2355091" cy="316845"/>
          </a:xfrm>
          <a:prstGeom prst="rect">
            <a:avLst/>
          </a:prstGeom>
        </p:spPr>
        <p:txBody>
          <a:bodyPr lIns="0" tIns="0" rIns="0" bIns="0" rtlCol="0" anchor="t">
            <a:spAutoFit/>
          </a:bodyPr>
          <a:lstStyle/>
          <a:p>
            <a:pPr algn="ctr">
              <a:lnSpc>
                <a:spcPts val="2691"/>
              </a:lnSpc>
              <a:spcBef>
                <a:spcPct val="0"/>
              </a:spcBef>
            </a:pPr>
            <a:r>
              <a:rPr lang="en-US" sz="1922">
                <a:solidFill>
                  <a:srgbClr val="FFFFFF"/>
                </a:solidFill>
                <a:latin typeface="Arial Unicode"/>
                <a:ea typeface="Arial Unicode"/>
                <a:cs typeface="Arial Unicode"/>
                <a:sym typeface="Arial Unicode"/>
              </a:rPr>
              <a:t>Background Study</a:t>
            </a:r>
          </a:p>
        </p:txBody>
      </p:sp>
      <p:sp>
        <p:nvSpPr>
          <p:cNvPr id="167" name="TextBox 167"/>
          <p:cNvSpPr txBox="1"/>
          <p:nvPr/>
        </p:nvSpPr>
        <p:spPr>
          <a:xfrm>
            <a:off x="3909654" y="6023923"/>
            <a:ext cx="1715915" cy="495682"/>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Requirements Analysis</a:t>
            </a:r>
          </a:p>
        </p:txBody>
      </p:sp>
      <p:sp>
        <p:nvSpPr>
          <p:cNvPr id="168" name="TextBox 168"/>
          <p:cNvSpPr txBox="1"/>
          <p:nvPr/>
        </p:nvSpPr>
        <p:spPr>
          <a:xfrm>
            <a:off x="3921445" y="6919746"/>
            <a:ext cx="1715915" cy="495682"/>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Requirements Specification</a:t>
            </a:r>
          </a:p>
        </p:txBody>
      </p:sp>
      <p:sp>
        <p:nvSpPr>
          <p:cNvPr id="169" name="TextBox 169"/>
          <p:cNvSpPr txBox="1"/>
          <p:nvPr/>
        </p:nvSpPr>
        <p:spPr>
          <a:xfrm>
            <a:off x="3909654" y="5171823"/>
            <a:ext cx="1715915" cy="495682"/>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Requirements Gathering</a:t>
            </a:r>
          </a:p>
        </p:txBody>
      </p:sp>
      <p:sp>
        <p:nvSpPr>
          <p:cNvPr id="170" name="TextBox 170"/>
          <p:cNvSpPr txBox="1"/>
          <p:nvPr/>
        </p:nvSpPr>
        <p:spPr>
          <a:xfrm>
            <a:off x="3389321" y="4247979"/>
            <a:ext cx="2317892" cy="316845"/>
          </a:xfrm>
          <a:prstGeom prst="rect">
            <a:avLst/>
          </a:prstGeom>
        </p:spPr>
        <p:txBody>
          <a:bodyPr lIns="0" tIns="0" rIns="0" bIns="0" rtlCol="0" anchor="t">
            <a:spAutoFit/>
          </a:bodyPr>
          <a:lstStyle/>
          <a:p>
            <a:pPr algn="ctr">
              <a:lnSpc>
                <a:spcPts val="2691"/>
              </a:lnSpc>
              <a:spcBef>
                <a:spcPct val="0"/>
              </a:spcBef>
            </a:pPr>
            <a:r>
              <a:rPr lang="en-US" sz="1922">
                <a:solidFill>
                  <a:srgbClr val="FFFFFF"/>
                </a:solidFill>
                <a:latin typeface="Arial Unicode"/>
                <a:ea typeface="Arial Unicode"/>
                <a:cs typeface="Arial Unicode"/>
                <a:sym typeface="Arial Unicode"/>
              </a:rPr>
              <a:t>Requirements</a:t>
            </a:r>
          </a:p>
        </p:txBody>
      </p:sp>
      <p:sp>
        <p:nvSpPr>
          <p:cNvPr id="171" name="TextBox 171"/>
          <p:cNvSpPr txBox="1"/>
          <p:nvPr/>
        </p:nvSpPr>
        <p:spPr>
          <a:xfrm>
            <a:off x="7018335" y="7606579"/>
            <a:ext cx="1715915" cy="248477"/>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Progress Report</a:t>
            </a:r>
          </a:p>
        </p:txBody>
      </p:sp>
      <p:sp>
        <p:nvSpPr>
          <p:cNvPr id="172" name="TextBox 172"/>
          <p:cNvSpPr txBox="1"/>
          <p:nvPr/>
        </p:nvSpPr>
        <p:spPr>
          <a:xfrm>
            <a:off x="7000735" y="8274385"/>
            <a:ext cx="1715915" cy="248477"/>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Final Report</a:t>
            </a:r>
          </a:p>
        </p:txBody>
      </p:sp>
      <p:sp>
        <p:nvSpPr>
          <p:cNvPr id="173" name="TextBox 173"/>
          <p:cNvSpPr txBox="1"/>
          <p:nvPr/>
        </p:nvSpPr>
        <p:spPr>
          <a:xfrm>
            <a:off x="7003680" y="5950069"/>
            <a:ext cx="1715915" cy="495682"/>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Proposal Presenatation</a:t>
            </a:r>
          </a:p>
        </p:txBody>
      </p:sp>
      <p:sp>
        <p:nvSpPr>
          <p:cNvPr id="174" name="TextBox 174"/>
          <p:cNvSpPr txBox="1"/>
          <p:nvPr/>
        </p:nvSpPr>
        <p:spPr>
          <a:xfrm>
            <a:off x="7002208" y="6836608"/>
            <a:ext cx="1715915" cy="248477"/>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Proposal Report</a:t>
            </a:r>
          </a:p>
        </p:txBody>
      </p:sp>
      <p:sp>
        <p:nvSpPr>
          <p:cNvPr id="175" name="TextBox 175"/>
          <p:cNvSpPr txBox="1"/>
          <p:nvPr/>
        </p:nvSpPr>
        <p:spPr>
          <a:xfrm>
            <a:off x="7003680" y="5170263"/>
            <a:ext cx="1715915" cy="495682"/>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TAF Documentation</a:t>
            </a:r>
          </a:p>
        </p:txBody>
      </p:sp>
      <p:sp>
        <p:nvSpPr>
          <p:cNvPr id="176" name="TextBox 176"/>
          <p:cNvSpPr txBox="1"/>
          <p:nvPr/>
        </p:nvSpPr>
        <p:spPr>
          <a:xfrm>
            <a:off x="6602845" y="4246656"/>
            <a:ext cx="1724719" cy="316845"/>
          </a:xfrm>
          <a:prstGeom prst="rect">
            <a:avLst/>
          </a:prstGeom>
        </p:spPr>
        <p:txBody>
          <a:bodyPr lIns="0" tIns="0" rIns="0" bIns="0" rtlCol="0" anchor="t">
            <a:spAutoFit/>
          </a:bodyPr>
          <a:lstStyle/>
          <a:p>
            <a:pPr algn="ctr">
              <a:lnSpc>
                <a:spcPts val="2691"/>
              </a:lnSpc>
              <a:spcBef>
                <a:spcPct val="0"/>
              </a:spcBef>
            </a:pPr>
            <a:r>
              <a:rPr lang="en-US" sz="1922">
                <a:solidFill>
                  <a:srgbClr val="FFFFFF"/>
                </a:solidFill>
                <a:latin typeface="Arial Unicode"/>
                <a:ea typeface="Arial Unicode"/>
                <a:cs typeface="Arial Unicode"/>
                <a:sym typeface="Arial Unicode"/>
              </a:rPr>
              <a:t>Documentation</a:t>
            </a:r>
          </a:p>
        </p:txBody>
      </p:sp>
      <p:sp>
        <p:nvSpPr>
          <p:cNvPr id="177" name="TextBox 177"/>
          <p:cNvSpPr txBox="1"/>
          <p:nvPr/>
        </p:nvSpPr>
        <p:spPr>
          <a:xfrm>
            <a:off x="10046394" y="5803672"/>
            <a:ext cx="1715915" cy="461011"/>
          </a:xfrm>
          <a:prstGeom prst="rect">
            <a:avLst/>
          </a:prstGeom>
        </p:spPr>
        <p:txBody>
          <a:bodyPr lIns="0" tIns="0" rIns="0" bIns="0" rtlCol="0" anchor="t">
            <a:spAutoFit/>
          </a:bodyPr>
          <a:lstStyle/>
          <a:p>
            <a:pPr algn="ctr">
              <a:lnSpc>
                <a:spcPts val="1889"/>
              </a:lnSpc>
              <a:spcBef>
                <a:spcPct val="0"/>
              </a:spcBef>
            </a:pPr>
            <a:r>
              <a:rPr lang="en-US" sz="1349">
                <a:solidFill>
                  <a:srgbClr val="055E6E"/>
                </a:solidFill>
                <a:latin typeface="Libre Franklin Bold"/>
                <a:ea typeface="Libre Franklin Bold"/>
                <a:cs typeface="Libre Franklin Bold"/>
                <a:sym typeface="Libre Franklin Bold"/>
              </a:rPr>
              <a:t>JWT Web Token System Design</a:t>
            </a:r>
          </a:p>
        </p:txBody>
      </p:sp>
      <p:sp>
        <p:nvSpPr>
          <p:cNvPr id="178" name="TextBox 178"/>
          <p:cNvSpPr txBox="1"/>
          <p:nvPr/>
        </p:nvSpPr>
        <p:spPr>
          <a:xfrm>
            <a:off x="10034489" y="5206772"/>
            <a:ext cx="1715915" cy="258446"/>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Bold"/>
                <a:ea typeface="Libre Franklin Bold"/>
                <a:cs typeface="Libre Franklin Bold"/>
                <a:sym typeface="Libre Franklin Bold"/>
              </a:rPr>
              <a:t>2FA Design</a:t>
            </a:r>
          </a:p>
        </p:txBody>
      </p:sp>
      <p:sp>
        <p:nvSpPr>
          <p:cNvPr id="179" name="TextBox 179"/>
          <p:cNvSpPr txBox="1"/>
          <p:nvPr/>
        </p:nvSpPr>
        <p:spPr>
          <a:xfrm>
            <a:off x="9432512" y="4212546"/>
            <a:ext cx="2317892" cy="316845"/>
          </a:xfrm>
          <a:prstGeom prst="rect">
            <a:avLst/>
          </a:prstGeom>
        </p:spPr>
        <p:txBody>
          <a:bodyPr lIns="0" tIns="0" rIns="0" bIns="0" rtlCol="0" anchor="t">
            <a:spAutoFit/>
          </a:bodyPr>
          <a:lstStyle/>
          <a:p>
            <a:pPr algn="ctr">
              <a:lnSpc>
                <a:spcPts val="2691"/>
              </a:lnSpc>
              <a:spcBef>
                <a:spcPct val="0"/>
              </a:spcBef>
            </a:pPr>
            <a:r>
              <a:rPr lang="en-US" sz="1922">
                <a:solidFill>
                  <a:srgbClr val="FFFFFF"/>
                </a:solidFill>
                <a:latin typeface="Arial Unicode"/>
                <a:ea typeface="Arial Unicode"/>
                <a:cs typeface="Arial Unicode"/>
                <a:sym typeface="Arial Unicode"/>
              </a:rPr>
              <a:t>Design</a:t>
            </a:r>
          </a:p>
        </p:txBody>
      </p:sp>
      <p:sp>
        <p:nvSpPr>
          <p:cNvPr id="180" name="TextBox 180"/>
          <p:cNvSpPr txBox="1"/>
          <p:nvPr/>
        </p:nvSpPr>
        <p:spPr>
          <a:xfrm>
            <a:off x="12488257" y="4183544"/>
            <a:ext cx="2317892" cy="345847"/>
          </a:xfrm>
          <a:prstGeom prst="rect">
            <a:avLst/>
          </a:prstGeom>
        </p:spPr>
        <p:txBody>
          <a:bodyPr lIns="0" tIns="0" rIns="0" bIns="0" rtlCol="0" anchor="t">
            <a:spAutoFit/>
          </a:bodyPr>
          <a:lstStyle/>
          <a:p>
            <a:pPr algn="ctr">
              <a:lnSpc>
                <a:spcPts val="2856"/>
              </a:lnSpc>
              <a:spcBef>
                <a:spcPct val="0"/>
              </a:spcBef>
            </a:pPr>
            <a:r>
              <a:rPr lang="en-US" sz="2040">
                <a:solidFill>
                  <a:srgbClr val="FFFFFF"/>
                </a:solidFill>
                <a:latin typeface="Arial Unicode"/>
                <a:ea typeface="Arial Unicode"/>
                <a:cs typeface="Arial Unicode"/>
                <a:sym typeface="Arial Unicode"/>
              </a:rPr>
              <a:t>Implement</a:t>
            </a:r>
          </a:p>
        </p:txBody>
      </p:sp>
      <p:sp>
        <p:nvSpPr>
          <p:cNvPr id="181" name="TextBox 181"/>
          <p:cNvSpPr txBox="1"/>
          <p:nvPr/>
        </p:nvSpPr>
        <p:spPr>
          <a:xfrm>
            <a:off x="6905017" y="2316455"/>
            <a:ext cx="3762022" cy="676122"/>
          </a:xfrm>
          <a:prstGeom prst="rect">
            <a:avLst/>
          </a:prstGeom>
        </p:spPr>
        <p:txBody>
          <a:bodyPr lIns="0" tIns="0" rIns="0" bIns="0" rtlCol="0" anchor="t">
            <a:spAutoFit/>
          </a:bodyPr>
          <a:lstStyle/>
          <a:p>
            <a:pPr algn="ctr">
              <a:lnSpc>
                <a:spcPts val="2666"/>
              </a:lnSpc>
            </a:pPr>
            <a:r>
              <a:rPr lang="en-US" sz="2359">
                <a:solidFill>
                  <a:srgbClr val="FFFFFF"/>
                </a:solidFill>
                <a:latin typeface="Arial Unicode Bold"/>
                <a:ea typeface="Arial Unicode Bold"/>
                <a:cs typeface="Arial Unicode Bold"/>
                <a:sym typeface="Arial Unicode Bold"/>
              </a:rPr>
              <a:t>Blockchain-Based Wallet using Metamask</a:t>
            </a:r>
          </a:p>
        </p:txBody>
      </p:sp>
      <p:sp>
        <p:nvSpPr>
          <p:cNvPr id="182" name="TextBox 182"/>
          <p:cNvSpPr txBox="1"/>
          <p:nvPr/>
        </p:nvSpPr>
        <p:spPr>
          <a:xfrm>
            <a:off x="16185390" y="5920985"/>
            <a:ext cx="1715915" cy="246797"/>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System Testing</a:t>
            </a:r>
          </a:p>
        </p:txBody>
      </p:sp>
      <p:sp>
        <p:nvSpPr>
          <p:cNvPr id="183" name="TextBox 183"/>
          <p:cNvSpPr txBox="1"/>
          <p:nvPr/>
        </p:nvSpPr>
        <p:spPr>
          <a:xfrm>
            <a:off x="16203886" y="6666803"/>
            <a:ext cx="1715915" cy="246797"/>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Integration Testing</a:t>
            </a:r>
          </a:p>
        </p:txBody>
      </p:sp>
      <p:sp>
        <p:nvSpPr>
          <p:cNvPr id="184" name="TextBox 184"/>
          <p:cNvSpPr txBox="1"/>
          <p:nvPr/>
        </p:nvSpPr>
        <p:spPr>
          <a:xfrm>
            <a:off x="16185390" y="5235538"/>
            <a:ext cx="1715915" cy="246797"/>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Medium"/>
                <a:ea typeface="Libre Franklin Medium"/>
                <a:cs typeface="Libre Franklin Medium"/>
                <a:sym typeface="Libre Franklin Medium"/>
              </a:rPr>
              <a:t>Unit Testing</a:t>
            </a:r>
          </a:p>
        </p:txBody>
      </p:sp>
      <p:sp>
        <p:nvSpPr>
          <p:cNvPr id="185" name="TextBox 185"/>
          <p:cNvSpPr txBox="1"/>
          <p:nvPr/>
        </p:nvSpPr>
        <p:spPr>
          <a:xfrm>
            <a:off x="15539793" y="4238454"/>
            <a:ext cx="2317892" cy="345847"/>
          </a:xfrm>
          <a:prstGeom prst="rect">
            <a:avLst/>
          </a:prstGeom>
        </p:spPr>
        <p:txBody>
          <a:bodyPr lIns="0" tIns="0" rIns="0" bIns="0" rtlCol="0" anchor="t">
            <a:spAutoFit/>
          </a:bodyPr>
          <a:lstStyle/>
          <a:p>
            <a:pPr algn="ctr">
              <a:lnSpc>
                <a:spcPts val="2856"/>
              </a:lnSpc>
              <a:spcBef>
                <a:spcPct val="0"/>
              </a:spcBef>
            </a:pPr>
            <a:r>
              <a:rPr lang="en-US" sz="2040">
                <a:solidFill>
                  <a:srgbClr val="FFFFFF"/>
                </a:solidFill>
                <a:latin typeface="Arial Unicode"/>
                <a:ea typeface="Arial Unicode"/>
                <a:cs typeface="Arial Unicode"/>
                <a:sym typeface="Arial Unicode"/>
              </a:rPr>
              <a:t>Testing</a:t>
            </a:r>
          </a:p>
        </p:txBody>
      </p:sp>
      <p:sp>
        <p:nvSpPr>
          <p:cNvPr id="186" name="TextBox 186"/>
          <p:cNvSpPr txBox="1"/>
          <p:nvPr/>
        </p:nvSpPr>
        <p:spPr>
          <a:xfrm>
            <a:off x="12922908" y="5021658"/>
            <a:ext cx="1715915" cy="497027"/>
          </a:xfrm>
          <a:prstGeom prst="rect">
            <a:avLst/>
          </a:prstGeom>
        </p:spPr>
        <p:txBody>
          <a:bodyPr lIns="0" tIns="0" rIns="0" bIns="0" rtlCol="0" anchor="t">
            <a:spAutoFit/>
          </a:bodyPr>
          <a:lstStyle/>
          <a:p>
            <a:pPr algn="ctr">
              <a:lnSpc>
                <a:spcPts val="2004"/>
              </a:lnSpc>
              <a:spcBef>
                <a:spcPct val="0"/>
              </a:spcBef>
            </a:pPr>
            <a:r>
              <a:rPr lang="en-US" sz="1431">
                <a:solidFill>
                  <a:srgbClr val="055E6E"/>
                </a:solidFill>
                <a:latin typeface="Libre Franklin Bold"/>
                <a:ea typeface="Libre Franklin Bold"/>
                <a:cs typeface="Libre Franklin Bold"/>
                <a:sym typeface="Libre Franklin Bold"/>
              </a:rPr>
              <a:t>Develop 2FA System</a:t>
            </a:r>
          </a:p>
        </p:txBody>
      </p:sp>
      <p:sp>
        <p:nvSpPr>
          <p:cNvPr id="187" name="TextBox 187"/>
          <p:cNvSpPr txBox="1"/>
          <p:nvPr/>
        </p:nvSpPr>
        <p:spPr>
          <a:xfrm>
            <a:off x="12950971" y="5782532"/>
            <a:ext cx="1715915" cy="451942"/>
          </a:xfrm>
          <a:prstGeom prst="rect">
            <a:avLst/>
          </a:prstGeom>
        </p:spPr>
        <p:txBody>
          <a:bodyPr lIns="0" tIns="0" rIns="0" bIns="0" rtlCol="0" anchor="t">
            <a:spAutoFit/>
          </a:bodyPr>
          <a:lstStyle/>
          <a:p>
            <a:pPr algn="ctr">
              <a:lnSpc>
                <a:spcPts val="1864"/>
              </a:lnSpc>
              <a:spcBef>
                <a:spcPct val="0"/>
              </a:spcBef>
            </a:pPr>
            <a:r>
              <a:rPr lang="en-US" sz="1331">
                <a:solidFill>
                  <a:srgbClr val="055E6E"/>
                </a:solidFill>
                <a:latin typeface="Libre Franklin Bold"/>
                <a:ea typeface="Libre Franklin Bold"/>
                <a:cs typeface="Libre Franklin Bold"/>
                <a:sym typeface="Libre Franklin Bold"/>
              </a:rPr>
              <a:t>Develop Wallet System</a:t>
            </a:r>
          </a:p>
        </p:txBody>
      </p:sp>
      <p:sp>
        <p:nvSpPr>
          <p:cNvPr id="188" name="TextBox 188"/>
          <p:cNvSpPr txBox="1"/>
          <p:nvPr/>
        </p:nvSpPr>
        <p:spPr>
          <a:xfrm>
            <a:off x="12731085" y="6565803"/>
            <a:ext cx="2086952" cy="451942"/>
          </a:xfrm>
          <a:prstGeom prst="rect">
            <a:avLst/>
          </a:prstGeom>
        </p:spPr>
        <p:txBody>
          <a:bodyPr lIns="0" tIns="0" rIns="0" bIns="0" rtlCol="0" anchor="t">
            <a:spAutoFit/>
          </a:bodyPr>
          <a:lstStyle/>
          <a:p>
            <a:pPr algn="ctr">
              <a:lnSpc>
                <a:spcPts val="1864"/>
              </a:lnSpc>
              <a:spcBef>
                <a:spcPct val="0"/>
              </a:spcBef>
            </a:pPr>
            <a:r>
              <a:rPr lang="en-US" sz="1331">
                <a:solidFill>
                  <a:srgbClr val="055E6E"/>
                </a:solidFill>
                <a:latin typeface="Libre Franklin Bold"/>
                <a:ea typeface="Libre Franklin Bold"/>
                <a:cs typeface="Libre Franklin Bold"/>
                <a:sym typeface="Libre Franklin Bold"/>
              </a:rPr>
              <a:t>Develop  JWT Token System </a:t>
            </a:r>
          </a:p>
        </p:txBody>
      </p:sp>
      <p:sp>
        <p:nvSpPr>
          <p:cNvPr id="189" name="TextBox 189"/>
          <p:cNvSpPr txBox="1"/>
          <p:nvPr/>
        </p:nvSpPr>
        <p:spPr>
          <a:xfrm>
            <a:off x="12753346" y="7403908"/>
            <a:ext cx="1913540" cy="983675"/>
          </a:xfrm>
          <a:prstGeom prst="rect">
            <a:avLst/>
          </a:prstGeom>
        </p:spPr>
        <p:txBody>
          <a:bodyPr lIns="0" tIns="0" rIns="0" bIns="0" rtlCol="0" anchor="t">
            <a:spAutoFit/>
          </a:bodyPr>
          <a:lstStyle/>
          <a:p>
            <a:pPr algn="ctr">
              <a:lnSpc>
                <a:spcPts val="1956"/>
              </a:lnSpc>
              <a:spcBef>
                <a:spcPct val="0"/>
              </a:spcBef>
            </a:pPr>
            <a:r>
              <a:rPr lang="en-US" sz="1397">
                <a:solidFill>
                  <a:srgbClr val="055E6E"/>
                </a:solidFill>
                <a:latin typeface="Libre Franklin"/>
                <a:ea typeface="Libre Franklin"/>
                <a:cs typeface="Libre Franklin"/>
                <a:sym typeface="Libre Franklin"/>
              </a:rPr>
              <a:t>I</a:t>
            </a:r>
            <a:r>
              <a:rPr lang="en-US" sz="1397">
                <a:solidFill>
                  <a:srgbClr val="055E6E"/>
                </a:solidFill>
                <a:latin typeface="Libre Franklin Bold"/>
                <a:ea typeface="Libre Franklin Bold"/>
                <a:cs typeface="Libre Franklin Bold"/>
                <a:sym typeface="Libre Franklin Bold"/>
              </a:rPr>
              <a:t>ntegration wallet with the biometrics and 2FA and JWT token system</a:t>
            </a:r>
          </a:p>
        </p:txBody>
      </p:sp>
      <p:sp>
        <p:nvSpPr>
          <p:cNvPr id="190" name="TextBox 190"/>
          <p:cNvSpPr txBox="1"/>
          <p:nvPr/>
        </p:nvSpPr>
        <p:spPr>
          <a:xfrm>
            <a:off x="12957560" y="8727061"/>
            <a:ext cx="1685246" cy="452814"/>
          </a:xfrm>
          <a:prstGeom prst="rect">
            <a:avLst/>
          </a:prstGeom>
        </p:spPr>
        <p:txBody>
          <a:bodyPr lIns="0" tIns="0" rIns="0" bIns="0" rtlCol="0" anchor="t">
            <a:spAutoFit/>
          </a:bodyPr>
          <a:lstStyle/>
          <a:p>
            <a:pPr algn="ctr">
              <a:lnSpc>
                <a:spcPts val="1816"/>
              </a:lnSpc>
              <a:spcBef>
                <a:spcPct val="0"/>
              </a:spcBef>
            </a:pPr>
            <a:r>
              <a:rPr lang="en-US" sz="1297">
                <a:solidFill>
                  <a:srgbClr val="055E6E"/>
                </a:solidFill>
                <a:latin typeface="Libre Franklin Bold"/>
                <a:ea typeface="Libre Franklin Bold"/>
                <a:cs typeface="Libre Franklin Bold"/>
                <a:sym typeface="Libre Franklin Bold"/>
              </a:rPr>
              <a:t>Implement Security Measures</a:t>
            </a:r>
          </a:p>
        </p:txBody>
      </p:sp>
      <p:sp>
        <p:nvSpPr>
          <p:cNvPr id="191" name="TextBox 191"/>
          <p:cNvSpPr txBox="1"/>
          <p:nvPr/>
        </p:nvSpPr>
        <p:spPr>
          <a:xfrm>
            <a:off x="10036077" y="6541161"/>
            <a:ext cx="1715915" cy="772796"/>
          </a:xfrm>
          <a:prstGeom prst="rect">
            <a:avLst/>
          </a:prstGeom>
        </p:spPr>
        <p:txBody>
          <a:bodyPr lIns="0" tIns="0" rIns="0" bIns="0" rtlCol="0" anchor="t">
            <a:spAutoFit/>
          </a:bodyPr>
          <a:lstStyle/>
          <a:p>
            <a:pPr algn="ctr">
              <a:lnSpc>
                <a:spcPts val="2029"/>
              </a:lnSpc>
              <a:spcBef>
                <a:spcPct val="0"/>
              </a:spcBef>
            </a:pPr>
            <a:r>
              <a:rPr lang="en-US" sz="1449">
                <a:solidFill>
                  <a:srgbClr val="055E6E"/>
                </a:solidFill>
                <a:latin typeface="Libre Franklin Bold"/>
                <a:ea typeface="Libre Franklin Bold"/>
                <a:cs typeface="Libre Franklin Bold"/>
                <a:sym typeface="Libre Franklin Bold"/>
              </a:rPr>
              <a:t>Secure wallet system using metamask</a:t>
            </a:r>
          </a:p>
        </p:txBody>
      </p:sp>
      <p:sp>
        <p:nvSpPr>
          <p:cNvPr id="192" name="AutoShape 192"/>
          <p:cNvSpPr/>
          <p:nvPr/>
        </p:nvSpPr>
        <p:spPr>
          <a:xfrm flipV="1">
            <a:off x="12424295" y="8063200"/>
            <a:ext cx="0" cy="882082"/>
          </a:xfrm>
          <a:prstGeom prst="line">
            <a:avLst/>
          </a:prstGeom>
          <a:ln w="19050" cap="rnd">
            <a:solidFill>
              <a:srgbClr val="003882"/>
            </a:solidFill>
            <a:prstDash val="solid"/>
            <a:headEnd type="none" w="sm" len="sm"/>
            <a:tailEnd type="none" w="sm" len="sm"/>
          </a:ln>
        </p:spPr>
        <p:txBody>
          <a:bodyPr/>
          <a:lstStyle/>
          <a:p>
            <a:endParaRPr lang="en-US"/>
          </a:p>
        </p:txBody>
      </p:sp>
      <p:grpSp>
        <p:nvGrpSpPr>
          <p:cNvPr id="193" name="Group 193"/>
          <p:cNvGrpSpPr/>
          <p:nvPr/>
        </p:nvGrpSpPr>
        <p:grpSpPr>
          <a:xfrm>
            <a:off x="16870429" y="203368"/>
            <a:ext cx="1318567" cy="1318567"/>
            <a:chOff x="0" y="0"/>
            <a:chExt cx="812800" cy="812800"/>
          </a:xfrm>
        </p:grpSpPr>
        <p:sp>
          <p:nvSpPr>
            <p:cNvPr id="194" name="Freeform 1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877584" y="173695"/>
            <a:ext cx="16532831" cy="9471525"/>
          </a:xfrm>
          <a:custGeom>
            <a:avLst/>
            <a:gdLst/>
            <a:ahLst/>
            <a:cxnLst/>
            <a:rect l="l" t="t" r="r" b="b"/>
            <a:pathLst>
              <a:path w="16532831" h="9471525">
                <a:moveTo>
                  <a:pt x="0" y="0"/>
                </a:moveTo>
                <a:lnTo>
                  <a:pt x="16532832" y="0"/>
                </a:lnTo>
                <a:lnTo>
                  <a:pt x="16532832" y="9471525"/>
                </a:lnTo>
                <a:lnTo>
                  <a:pt x="0" y="9471525"/>
                </a:lnTo>
                <a:lnTo>
                  <a:pt x="0" y="0"/>
                </a:lnTo>
                <a:close/>
              </a:path>
            </a:pathLst>
          </a:custGeom>
          <a:blipFill>
            <a:blip r:embed="rId3"/>
            <a:stretch>
              <a:fillRect t="-15457" b="-15457"/>
            </a:stretch>
          </a:blipFill>
        </p:spPr>
        <p:txBody>
          <a:bodyPr/>
          <a:lstStyle/>
          <a:p>
            <a:endParaRPr lang="en-US"/>
          </a:p>
        </p:txBody>
      </p:sp>
      <p:grpSp>
        <p:nvGrpSpPr>
          <p:cNvPr id="4" name="Group 4"/>
          <p:cNvGrpSpPr/>
          <p:nvPr/>
        </p:nvGrpSpPr>
        <p:grpSpPr>
          <a:xfrm>
            <a:off x="0" y="9376835"/>
            <a:ext cx="18587604" cy="1470019"/>
            <a:chOff x="0" y="0"/>
            <a:chExt cx="24783471" cy="1960025"/>
          </a:xfrm>
        </p:grpSpPr>
        <p:grpSp>
          <p:nvGrpSpPr>
            <p:cNvPr id="5" name="Group 5"/>
            <p:cNvGrpSpPr/>
            <p:nvPr/>
          </p:nvGrpSpPr>
          <p:grpSpPr>
            <a:xfrm>
              <a:off x="0" y="0"/>
              <a:ext cx="24783471" cy="1453710"/>
              <a:chOff x="0" y="0"/>
              <a:chExt cx="4918995" cy="288531"/>
            </a:xfrm>
          </p:grpSpPr>
          <p:sp>
            <p:nvSpPr>
              <p:cNvPr id="6" name="Freeform 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 name="TextBox 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 name="Freeform 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9" name="TextBox 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0" name="AutoShape 1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2" name="TextBox 1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3" name="AutoShape 1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5" name="TextBox 1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6" name="Group 16"/>
            <p:cNvGrpSpPr/>
            <p:nvPr/>
          </p:nvGrpSpPr>
          <p:grpSpPr>
            <a:xfrm>
              <a:off x="0" y="0"/>
              <a:ext cx="24783471" cy="1960025"/>
              <a:chOff x="0" y="0"/>
              <a:chExt cx="4918995" cy="389024"/>
            </a:xfrm>
          </p:grpSpPr>
          <p:sp>
            <p:nvSpPr>
              <p:cNvPr id="17" name="Freeform 1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8" name="TextBox 1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9" name="Freeform 1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20" name="TextBox 2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21" name="AutoShape 2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2" name="TextBox 2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3" name="TextBox 2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24" name="AutoShape 2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5" name="TextBox 2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26" name="TextBox 2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27" name="Group 27"/>
          <p:cNvGrpSpPr/>
          <p:nvPr/>
        </p:nvGrpSpPr>
        <p:grpSpPr>
          <a:xfrm>
            <a:off x="16600017" y="173695"/>
            <a:ext cx="1318567" cy="131856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a:off x="14931488" y="5901788"/>
            <a:ext cx="3356512" cy="3356512"/>
          </a:xfrm>
          <a:custGeom>
            <a:avLst/>
            <a:gdLst/>
            <a:ahLst/>
            <a:cxnLst/>
            <a:rect l="l" t="t" r="r" b="b"/>
            <a:pathLst>
              <a:path w="3356512" h="3356512">
                <a:moveTo>
                  <a:pt x="0" y="0"/>
                </a:moveTo>
                <a:lnTo>
                  <a:pt x="3356512" y="0"/>
                </a:lnTo>
                <a:lnTo>
                  <a:pt x="3356512" y="3356512"/>
                </a:lnTo>
                <a:lnTo>
                  <a:pt x="0" y="3356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701805"/>
            <a:ext cx="78678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REFERENCES</a:t>
            </a:r>
          </a:p>
        </p:txBody>
      </p:sp>
      <p:sp>
        <p:nvSpPr>
          <p:cNvPr id="6" name="TextBox 6"/>
          <p:cNvSpPr txBox="1"/>
          <p:nvPr/>
        </p:nvSpPr>
        <p:spPr>
          <a:xfrm>
            <a:off x="882589" y="2368680"/>
            <a:ext cx="14443492" cy="6858050"/>
          </a:xfrm>
          <a:prstGeom prst="rect">
            <a:avLst/>
          </a:prstGeom>
        </p:spPr>
        <p:txBody>
          <a:bodyPr lIns="0" tIns="0" rIns="0" bIns="0" rtlCol="0" anchor="t">
            <a:spAutoFit/>
          </a:bodyPr>
          <a:lstStyle/>
          <a:p>
            <a:pPr algn="l">
              <a:lnSpc>
                <a:spcPts val="2997"/>
              </a:lnSpc>
            </a:pPr>
            <a:r>
              <a:rPr lang="en-US" sz="2156">
                <a:solidFill>
                  <a:srgbClr val="000000"/>
                </a:solidFill>
                <a:latin typeface="Poppins"/>
                <a:ea typeface="Poppins"/>
                <a:cs typeface="Poppins"/>
                <a:sym typeface="Poppins"/>
              </a:rPr>
              <a:t>[1] MOSTAFA, AYMAN &amp; EZZ, MOHAMED &amp; ELBASHIR, MURTADA &amp; ALRUILY, MESHRIF &amp; HAMOUDA, ESLAM &amp; ALSARHANI, MOHAMED &amp; SAID, WAEL. (2023). STRENGTHENING CLOUD SECURITY: AN INNOVATIVE MULTI-FACTOR MULTI-LAYER AUTHENTICATION FRAMEWORK FOR CLOUD USER AUTHENTICATION. APPLIED SCIENCES. 13. 10871. 10.3390/APP131910871. </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r>
              <a:rPr lang="en-US" sz="2156">
                <a:solidFill>
                  <a:srgbClr val="000000"/>
                </a:solidFill>
                <a:latin typeface="Poppins"/>
                <a:ea typeface="Poppins"/>
                <a:cs typeface="Poppins"/>
                <a:sym typeface="Poppins"/>
              </a:rPr>
              <a:t>[2] METTLER, MATTHIAS. (2016). BLOCKCHAIN TECHNOLOGY IN HEALTHCARE: THE REVOLUTION STARTS HERE. 1-3. 10.1109/HEALTHCOM.2016.7749510.  </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r>
              <a:rPr lang="en-US" sz="2156">
                <a:solidFill>
                  <a:srgbClr val="000000"/>
                </a:solidFill>
                <a:latin typeface="Poppins"/>
                <a:ea typeface="Poppins"/>
                <a:cs typeface="Poppins"/>
                <a:sym typeface="Poppins"/>
              </a:rPr>
              <a:t>[3]ANYANWU, ANTHONY &amp; OLORUNSOGO, TEMIDAYO &amp; ABRAHAMS, TEMITAYO &amp; AKINDOTE, ODUNAYO &amp; REIS, OLUWATOSIN. (2024). DATA CONFIDENTIALITY AND INTEGRITY: A REVIEW OF ACCOUNTING AND CYBERSECURITY CONTROLS IN SUPERANNUATION ORGANIZATIONS. COMPUTER SCIENCE &amp; IT RESEARCH JOURNAL. 5. 237-253. 10.51594/CSITRJ.V5I1.735. </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p:txBody>
      </p:sp>
      <p:grpSp>
        <p:nvGrpSpPr>
          <p:cNvPr id="7" name="Group 7"/>
          <p:cNvGrpSpPr/>
          <p:nvPr/>
        </p:nvGrpSpPr>
        <p:grpSpPr>
          <a:xfrm>
            <a:off x="0" y="9376835"/>
            <a:ext cx="18587604" cy="1090283"/>
            <a:chOff x="0" y="0"/>
            <a:chExt cx="24783471" cy="1453710"/>
          </a:xfrm>
        </p:grpSpPr>
        <p:grpSp>
          <p:nvGrpSpPr>
            <p:cNvPr id="8" name="Group 8"/>
            <p:cNvGrpSpPr/>
            <p:nvPr/>
          </p:nvGrpSpPr>
          <p:grpSpPr>
            <a:xfrm>
              <a:off x="0" y="0"/>
              <a:ext cx="24783471" cy="1453710"/>
              <a:chOff x="0" y="0"/>
              <a:chExt cx="4918995" cy="288531"/>
            </a:xfrm>
          </p:grpSpPr>
          <p:sp>
            <p:nvSpPr>
              <p:cNvPr id="9" name="Freeform 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0" name="TextBox 1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1" name="Freeform 1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2" name="TextBox 1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3" name="AutoShape 1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5" name="TextBox 15"/>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6" name="AutoShape 1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17" name="Group 17"/>
          <p:cNvGrpSpPr/>
          <p:nvPr/>
        </p:nvGrpSpPr>
        <p:grpSpPr>
          <a:xfrm>
            <a:off x="14078114" y="9633721"/>
            <a:ext cx="3827994" cy="358491"/>
            <a:chOff x="0" y="0"/>
            <a:chExt cx="5103992" cy="477989"/>
          </a:xfrm>
        </p:grpSpPr>
        <p:sp>
          <p:nvSpPr>
            <p:cNvPr id="18" name="TextBox 18"/>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18</a:t>
              </a:r>
            </a:p>
          </p:txBody>
        </p:sp>
        <p:sp>
          <p:nvSpPr>
            <p:cNvPr id="19" name="TextBox 19"/>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0" name="Group 20"/>
          <p:cNvGrpSpPr/>
          <p:nvPr/>
        </p:nvGrpSpPr>
        <p:grpSpPr>
          <a:xfrm>
            <a:off x="0" y="9376835"/>
            <a:ext cx="18587604" cy="1470019"/>
            <a:chOff x="0" y="0"/>
            <a:chExt cx="24783471" cy="1960025"/>
          </a:xfrm>
        </p:grpSpPr>
        <p:grpSp>
          <p:nvGrpSpPr>
            <p:cNvPr id="21" name="Group 21"/>
            <p:cNvGrpSpPr/>
            <p:nvPr/>
          </p:nvGrpSpPr>
          <p:grpSpPr>
            <a:xfrm>
              <a:off x="0" y="0"/>
              <a:ext cx="24783471" cy="1453710"/>
              <a:chOff x="0" y="0"/>
              <a:chExt cx="4918995" cy="288531"/>
            </a:xfrm>
          </p:grpSpPr>
          <p:sp>
            <p:nvSpPr>
              <p:cNvPr id="22" name="Freeform 2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3" name="TextBox 2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4" name="Freeform 2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5" name="TextBox 2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6" name="AutoShape 2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7" name="TextBox 2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8" name="TextBox 2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9" name="AutoShape 2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0" name="TextBox 3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1" name="TextBox 3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2" name="Group 32"/>
            <p:cNvGrpSpPr/>
            <p:nvPr/>
          </p:nvGrpSpPr>
          <p:grpSpPr>
            <a:xfrm>
              <a:off x="0" y="0"/>
              <a:ext cx="24783471" cy="1960025"/>
              <a:chOff x="0" y="0"/>
              <a:chExt cx="4918995" cy="389024"/>
            </a:xfrm>
          </p:grpSpPr>
          <p:sp>
            <p:nvSpPr>
              <p:cNvPr id="33" name="Freeform 33"/>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4" name="TextBox 34"/>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5" name="Freeform 3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36" name="TextBox 3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7" name="AutoShape 3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8" name="TextBox 38"/>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9" name="TextBox 39"/>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0" name="AutoShape 4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1" name="TextBox 4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18</a:t>
              </a:r>
            </a:p>
          </p:txBody>
        </p:sp>
        <p:sp>
          <p:nvSpPr>
            <p:cNvPr id="42" name="TextBox 4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3" name="Group 43"/>
          <p:cNvGrpSpPr/>
          <p:nvPr/>
        </p:nvGrpSpPr>
        <p:grpSpPr>
          <a:xfrm>
            <a:off x="16870429" y="203368"/>
            <a:ext cx="1318567" cy="1318567"/>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a:grpSpLocks noChangeAspect="1"/>
          </p:cNvGrpSpPr>
          <p:nvPr/>
        </p:nvGrpSpPr>
        <p:grpSpPr>
          <a:xfrm>
            <a:off x="6621086" y="1770881"/>
            <a:ext cx="2426661" cy="2426651"/>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269" b="-1269"/>
              </a:stretch>
            </a:blipFill>
          </p:spPr>
          <p:txBody>
            <a:bodyPr/>
            <a:lstStyle/>
            <a:p>
              <a:endParaRPr lang="en-US"/>
            </a:p>
          </p:txBody>
        </p:sp>
      </p:grpSp>
      <p:sp>
        <p:nvSpPr>
          <p:cNvPr id="5" name="Freeform 5"/>
          <p:cNvSpPr/>
          <p:nvPr/>
        </p:nvSpPr>
        <p:spPr>
          <a:xfrm>
            <a:off x="6437818" y="1770881"/>
            <a:ext cx="677132" cy="581487"/>
          </a:xfrm>
          <a:custGeom>
            <a:avLst/>
            <a:gdLst/>
            <a:ahLst/>
            <a:cxnLst/>
            <a:rect l="l" t="t" r="r" b="b"/>
            <a:pathLst>
              <a:path w="677132" h="581487">
                <a:moveTo>
                  <a:pt x="0" y="0"/>
                </a:moveTo>
                <a:lnTo>
                  <a:pt x="677132" y="0"/>
                </a:lnTo>
                <a:lnTo>
                  <a:pt x="677132" y="581488"/>
                </a:lnTo>
                <a:lnTo>
                  <a:pt x="0" y="581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a:grpSpLocks noChangeAspect="1"/>
          </p:cNvGrpSpPr>
          <p:nvPr/>
        </p:nvGrpSpPr>
        <p:grpSpPr>
          <a:xfrm>
            <a:off x="10126286" y="1770881"/>
            <a:ext cx="2426661" cy="242665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4894" t="-29789" r="-14894"/>
              </a:stretch>
            </a:blipFill>
          </p:spPr>
          <p:txBody>
            <a:bodyPr/>
            <a:lstStyle/>
            <a:p>
              <a:endParaRPr lang="en-US"/>
            </a:p>
          </p:txBody>
        </p:sp>
      </p:grpSp>
      <p:sp>
        <p:nvSpPr>
          <p:cNvPr id="8" name="Freeform 8"/>
          <p:cNvSpPr/>
          <p:nvPr/>
        </p:nvSpPr>
        <p:spPr>
          <a:xfrm>
            <a:off x="9943018" y="1770881"/>
            <a:ext cx="677132" cy="581487"/>
          </a:xfrm>
          <a:custGeom>
            <a:avLst/>
            <a:gdLst/>
            <a:ahLst/>
            <a:cxnLst/>
            <a:rect l="l" t="t" r="r" b="b"/>
            <a:pathLst>
              <a:path w="677132" h="581487">
                <a:moveTo>
                  <a:pt x="0" y="0"/>
                </a:moveTo>
                <a:lnTo>
                  <a:pt x="677132" y="0"/>
                </a:lnTo>
                <a:lnTo>
                  <a:pt x="677132" y="581488"/>
                </a:lnTo>
                <a:lnTo>
                  <a:pt x="0" y="5814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9" name="Group 9"/>
          <p:cNvGrpSpPr>
            <a:grpSpLocks noChangeAspect="1"/>
          </p:cNvGrpSpPr>
          <p:nvPr/>
        </p:nvGrpSpPr>
        <p:grpSpPr>
          <a:xfrm>
            <a:off x="3658768" y="5755249"/>
            <a:ext cx="2031670" cy="2031662"/>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n-US"/>
            </a:p>
          </p:txBody>
        </p:sp>
      </p:grpSp>
      <p:grpSp>
        <p:nvGrpSpPr>
          <p:cNvPr id="11" name="Group 11"/>
          <p:cNvGrpSpPr>
            <a:grpSpLocks noChangeAspect="1"/>
          </p:cNvGrpSpPr>
          <p:nvPr/>
        </p:nvGrpSpPr>
        <p:grpSpPr>
          <a:xfrm>
            <a:off x="6593422" y="5755249"/>
            <a:ext cx="2031670" cy="2031662"/>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845" r="-1845"/>
              </a:stretch>
            </a:blipFill>
          </p:spPr>
          <p:txBody>
            <a:bodyPr/>
            <a:lstStyle/>
            <a:p>
              <a:endParaRPr lang="en-US"/>
            </a:p>
          </p:txBody>
        </p:sp>
      </p:grpSp>
      <p:sp>
        <p:nvSpPr>
          <p:cNvPr id="13" name="Freeform 13"/>
          <p:cNvSpPr/>
          <p:nvPr/>
        </p:nvSpPr>
        <p:spPr>
          <a:xfrm>
            <a:off x="6439984" y="5755249"/>
            <a:ext cx="566914" cy="486838"/>
          </a:xfrm>
          <a:custGeom>
            <a:avLst/>
            <a:gdLst/>
            <a:ahLst/>
            <a:cxnLst/>
            <a:rect l="l" t="t" r="r" b="b"/>
            <a:pathLst>
              <a:path w="566914" h="486838">
                <a:moveTo>
                  <a:pt x="0" y="0"/>
                </a:moveTo>
                <a:lnTo>
                  <a:pt x="566915" y="0"/>
                </a:lnTo>
                <a:lnTo>
                  <a:pt x="566915" y="486838"/>
                </a:lnTo>
                <a:lnTo>
                  <a:pt x="0" y="486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a:grpSpLocks noChangeAspect="1"/>
          </p:cNvGrpSpPr>
          <p:nvPr/>
        </p:nvGrpSpPr>
        <p:grpSpPr>
          <a:xfrm>
            <a:off x="9599111" y="5818160"/>
            <a:ext cx="2031670" cy="2031662"/>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16666" b="-16666"/>
              </a:stretch>
            </a:blipFill>
          </p:spPr>
          <p:txBody>
            <a:bodyPr/>
            <a:lstStyle/>
            <a:p>
              <a:endParaRPr lang="en-US"/>
            </a:p>
          </p:txBody>
        </p:sp>
      </p:grpSp>
      <p:sp>
        <p:nvSpPr>
          <p:cNvPr id="16" name="Freeform 16"/>
          <p:cNvSpPr/>
          <p:nvPr/>
        </p:nvSpPr>
        <p:spPr>
          <a:xfrm>
            <a:off x="9445674" y="5818160"/>
            <a:ext cx="566914" cy="486838"/>
          </a:xfrm>
          <a:custGeom>
            <a:avLst/>
            <a:gdLst/>
            <a:ahLst/>
            <a:cxnLst/>
            <a:rect l="l" t="t" r="r" b="b"/>
            <a:pathLst>
              <a:path w="566914" h="486838">
                <a:moveTo>
                  <a:pt x="0" y="0"/>
                </a:moveTo>
                <a:lnTo>
                  <a:pt x="566914" y="0"/>
                </a:lnTo>
                <a:lnTo>
                  <a:pt x="566914" y="486838"/>
                </a:lnTo>
                <a:lnTo>
                  <a:pt x="0" y="486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7" name="Group 17"/>
          <p:cNvGrpSpPr>
            <a:grpSpLocks noChangeAspect="1"/>
          </p:cNvGrpSpPr>
          <p:nvPr/>
        </p:nvGrpSpPr>
        <p:grpSpPr>
          <a:xfrm>
            <a:off x="12533765" y="5818160"/>
            <a:ext cx="2031670" cy="2031662"/>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n-US"/>
            </a:p>
          </p:txBody>
        </p:sp>
      </p:grpSp>
      <p:sp>
        <p:nvSpPr>
          <p:cNvPr id="19" name="Freeform 19"/>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9"/>
            <a:stretch>
              <a:fillRect l="-19657" t="-14884" r="-14655" b="-33649"/>
            </a:stretch>
          </a:blipFill>
        </p:spPr>
        <p:txBody>
          <a:bodyPr/>
          <a:lstStyle/>
          <a:p>
            <a:endParaRPr lang="en-US"/>
          </a:p>
        </p:txBody>
      </p:sp>
      <p:grpSp>
        <p:nvGrpSpPr>
          <p:cNvPr id="20" name="Group 20"/>
          <p:cNvGrpSpPr/>
          <p:nvPr/>
        </p:nvGrpSpPr>
        <p:grpSpPr>
          <a:xfrm>
            <a:off x="2598" y="9258300"/>
            <a:ext cx="18587604" cy="1508879"/>
            <a:chOff x="0" y="0"/>
            <a:chExt cx="4918995" cy="399307"/>
          </a:xfrm>
        </p:grpSpPr>
        <p:sp>
          <p:nvSpPr>
            <p:cNvPr id="21" name="Freeform 21"/>
            <p:cNvSpPr/>
            <p:nvPr/>
          </p:nvSpPr>
          <p:spPr>
            <a:xfrm>
              <a:off x="0" y="0"/>
              <a:ext cx="4918995" cy="399307"/>
            </a:xfrm>
            <a:custGeom>
              <a:avLst/>
              <a:gdLst/>
              <a:ahLst/>
              <a:cxnLst/>
              <a:rect l="l" t="t" r="r" b="b"/>
              <a:pathLst>
                <a:path w="4918995" h="399307">
                  <a:moveTo>
                    <a:pt x="0" y="0"/>
                  </a:moveTo>
                  <a:lnTo>
                    <a:pt x="4918995" y="0"/>
                  </a:lnTo>
                  <a:lnTo>
                    <a:pt x="4918995" y="399307"/>
                  </a:lnTo>
                  <a:lnTo>
                    <a:pt x="0" y="399307"/>
                  </a:lnTo>
                  <a:close/>
                </a:path>
              </a:pathLst>
            </a:custGeom>
            <a:solidFill>
              <a:srgbClr val="FFFFFF"/>
            </a:solidFill>
          </p:spPr>
          <p:txBody>
            <a:bodyPr/>
            <a:lstStyle/>
            <a:p>
              <a:endParaRPr lang="en-US"/>
            </a:p>
          </p:txBody>
        </p:sp>
        <p:sp>
          <p:nvSpPr>
            <p:cNvPr id="22" name="TextBox 22"/>
            <p:cNvSpPr txBox="1"/>
            <p:nvPr/>
          </p:nvSpPr>
          <p:spPr>
            <a:xfrm>
              <a:off x="0" y="-38100"/>
              <a:ext cx="4918995" cy="437407"/>
            </a:xfrm>
            <a:prstGeom prst="rect">
              <a:avLst/>
            </a:prstGeom>
          </p:spPr>
          <p:txBody>
            <a:bodyPr lIns="50557" tIns="50557" rIns="50557" bIns="50557" rtlCol="0" anchor="ctr"/>
            <a:lstStyle/>
            <a:p>
              <a:pPr algn="ctr">
                <a:lnSpc>
                  <a:spcPts val="2659"/>
                </a:lnSpc>
                <a:spcBef>
                  <a:spcPct val="0"/>
                </a:spcBef>
              </a:pPr>
              <a:endParaRPr/>
            </a:p>
          </p:txBody>
        </p:sp>
      </p:grpSp>
      <p:sp>
        <p:nvSpPr>
          <p:cNvPr id="23" name="Freeform 23"/>
          <p:cNvSpPr/>
          <p:nvPr/>
        </p:nvSpPr>
        <p:spPr>
          <a:xfrm>
            <a:off x="239200"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grpSp>
        <p:nvGrpSpPr>
          <p:cNvPr id="24" name="Group 24"/>
          <p:cNvGrpSpPr>
            <a:grpSpLocks noChangeAspect="1"/>
          </p:cNvGrpSpPr>
          <p:nvPr/>
        </p:nvGrpSpPr>
        <p:grpSpPr>
          <a:xfrm>
            <a:off x="12533765" y="5816570"/>
            <a:ext cx="2031670" cy="2031662"/>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a:stretch>
            </a:blipFill>
          </p:spPr>
          <p:txBody>
            <a:bodyPr/>
            <a:lstStyle/>
            <a:p>
              <a:endParaRPr lang="en-US"/>
            </a:p>
          </p:txBody>
        </p:sp>
      </p:grpSp>
      <p:sp>
        <p:nvSpPr>
          <p:cNvPr id="26" name="Freeform 26"/>
          <p:cNvSpPr/>
          <p:nvPr/>
        </p:nvSpPr>
        <p:spPr>
          <a:xfrm>
            <a:off x="12380327" y="5818160"/>
            <a:ext cx="566914" cy="486838"/>
          </a:xfrm>
          <a:custGeom>
            <a:avLst/>
            <a:gdLst/>
            <a:ahLst/>
            <a:cxnLst/>
            <a:rect l="l" t="t" r="r" b="b"/>
            <a:pathLst>
              <a:path w="566914" h="486838">
                <a:moveTo>
                  <a:pt x="0" y="0"/>
                </a:moveTo>
                <a:lnTo>
                  <a:pt x="566914" y="0"/>
                </a:lnTo>
                <a:lnTo>
                  <a:pt x="566914" y="486838"/>
                </a:lnTo>
                <a:lnTo>
                  <a:pt x="0" y="486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7" name="Group 27"/>
          <p:cNvGrpSpPr>
            <a:grpSpLocks noChangeAspect="1"/>
          </p:cNvGrpSpPr>
          <p:nvPr/>
        </p:nvGrpSpPr>
        <p:grpSpPr>
          <a:xfrm>
            <a:off x="3658768" y="5755249"/>
            <a:ext cx="2031670" cy="2031662"/>
            <a:chOff x="0" y="0"/>
            <a:chExt cx="6350000" cy="6349975"/>
          </a:xfrm>
        </p:grpSpPr>
        <p:sp>
          <p:nvSpPr>
            <p:cNvPr id="28" name="Freeform 2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a:stretch>
            </a:blipFill>
          </p:spPr>
          <p:txBody>
            <a:bodyPr/>
            <a:lstStyle/>
            <a:p>
              <a:endParaRPr lang="en-US"/>
            </a:p>
          </p:txBody>
        </p:sp>
      </p:grpSp>
      <p:sp>
        <p:nvSpPr>
          <p:cNvPr id="29" name="Freeform 29"/>
          <p:cNvSpPr/>
          <p:nvPr/>
        </p:nvSpPr>
        <p:spPr>
          <a:xfrm>
            <a:off x="3505331" y="5755249"/>
            <a:ext cx="566914" cy="486838"/>
          </a:xfrm>
          <a:custGeom>
            <a:avLst/>
            <a:gdLst/>
            <a:ahLst/>
            <a:cxnLst/>
            <a:rect l="l" t="t" r="r" b="b"/>
            <a:pathLst>
              <a:path w="566914" h="486838">
                <a:moveTo>
                  <a:pt x="0" y="0"/>
                </a:moveTo>
                <a:lnTo>
                  <a:pt x="566914" y="0"/>
                </a:lnTo>
                <a:lnTo>
                  <a:pt x="566914" y="486838"/>
                </a:lnTo>
                <a:lnTo>
                  <a:pt x="0" y="4868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0" name="Freeform 30"/>
          <p:cNvSpPr/>
          <p:nvPr/>
        </p:nvSpPr>
        <p:spPr>
          <a:xfrm>
            <a:off x="16763985" y="203368"/>
            <a:ext cx="1375142" cy="1375142"/>
          </a:xfrm>
          <a:custGeom>
            <a:avLst/>
            <a:gdLst/>
            <a:ahLst/>
            <a:cxnLst/>
            <a:rect l="l" t="t" r="r" b="b"/>
            <a:pathLst>
              <a:path w="1375142" h="1375142">
                <a:moveTo>
                  <a:pt x="0" y="0"/>
                </a:moveTo>
                <a:lnTo>
                  <a:pt x="1375142" y="0"/>
                </a:lnTo>
                <a:lnTo>
                  <a:pt x="1375142" y="1375143"/>
                </a:lnTo>
                <a:lnTo>
                  <a:pt x="0" y="1375143"/>
                </a:lnTo>
                <a:lnTo>
                  <a:pt x="0" y="0"/>
                </a:lnTo>
                <a:close/>
              </a:path>
            </a:pathLst>
          </a:custGeom>
          <a:blipFill>
            <a:blip r:embed="rId13"/>
            <a:stretch>
              <a:fillRect/>
            </a:stretch>
          </a:blipFill>
        </p:spPr>
        <p:txBody>
          <a:bodyPr/>
          <a:lstStyle/>
          <a:p>
            <a:endParaRPr lang="en-US"/>
          </a:p>
        </p:txBody>
      </p:sp>
      <p:sp>
        <p:nvSpPr>
          <p:cNvPr id="31" name="TextBox 31"/>
          <p:cNvSpPr txBox="1"/>
          <p:nvPr/>
        </p:nvSpPr>
        <p:spPr>
          <a:xfrm>
            <a:off x="438841" y="182563"/>
            <a:ext cx="5224225" cy="1454149"/>
          </a:xfrm>
          <a:prstGeom prst="rect">
            <a:avLst/>
          </a:prstGeom>
        </p:spPr>
        <p:txBody>
          <a:bodyPr lIns="0" tIns="0" rIns="0" bIns="0" rtlCol="0" anchor="t">
            <a:spAutoFit/>
          </a:bodyPr>
          <a:lstStyle/>
          <a:p>
            <a:pPr algn="l">
              <a:lnSpc>
                <a:spcPts val="11200"/>
              </a:lnSpc>
            </a:pPr>
            <a:r>
              <a:rPr lang="en-US" sz="8000">
                <a:solidFill>
                  <a:srgbClr val="000000"/>
                </a:solidFill>
                <a:latin typeface="Poppins Bold"/>
                <a:ea typeface="Poppins Bold"/>
                <a:cs typeface="Poppins Bold"/>
                <a:sym typeface="Poppins Bold"/>
              </a:rPr>
              <a:t>OUR TEAM</a:t>
            </a:r>
          </a:p>
        </p:txBody>
      </p:sp>
      <p:sp>
        <p:nvSpPr>
          <p:cNvPr id="32" name="TextBox 32"/>
          <p:cNvSpPr txBox="1"/>
          <p:nvPr/>
        </p:nvSpPr>
        <p:spPr>
          <a:xfrm>
            <a:off x="6372433" y="4562654"/>
            <a:ext cx="2923967" cy="314709"/>
          </a:xfrm>
          <a:prstGeom prst="rect">
            <a:avLst/>
          </a:prstGeom>
        </p:spPr>
        <p:txBody>
          <a:bodyPr lIns="0" tIns="0" rIns="0" bIns="0" rtlCol="0" anchor="t">
            <a:spAutoFit/>
          </a:bodyPr>
          <a:lstStyle/>
          <a:p>
            <a:pPr algn="ctr">
              <a:lnSpc>
                <a:spcPts val="2603"/>
              </a:lnSpc>
            </a:pPr>
            <a:r>
              <a:rPr lang="en-US" sz="1859">
                <a:solidFill>
                  <a:srgbClr val="365B6D"/>
                </a:solidFill>
                <a:latin typeface="Arial Unicode Bold"/>
                <a:ea typeface="Arial Unicode Bold"/>
                <a:cs typeface="Arial Unicode Bold"/>
                <a:sym typeface="Arial Unicode Bold"/>
              </a:rPr>
              <a:t>Mr. Kanishka Yapa</a:t>
            </a:r>
          </a:p>
        </p:txBody>
      </p:sp>
      <p:sp>
        <p:nvSpPr>
          <p:cNvPr id="33" name="TextBox 33"/>
          <p:cNvSpPr txBox="1"/>
          <p:nvPr/>
        </p:nvSpPr>
        <p:spPr>
          <a:xfrm>
            <a:off x="6524833" y="4888022"/>
            <a:ext cx="2619167" cy="201513"/>
          </a:xfrm>
          <a:prstGeom prst="rect">
            <a:avLst/>
          </a:prstGeom>
        </p:spPr>
        <p:txBody>
          <a:bodyPr lIns="0" tIns="0" rIns="0" bIns="0" rtlCol="0" anchor="t">
            <a:spAutoFit/>
          </a:bodyPr>
          <a:lstStyle/>
          <a:p>
            <a:pPr algn="ctr">
              <a:lnSpc>
                <a:spcPts val="1774"/>
              </a:lnSpc>
            </a:pPr>
            <a:r>
              <a:rPr lang="en-US" sz="1267">
                <a:solidFill>
                  <a:srgbClr val="289DD2"/>
                </a:solidFill>
                <a:latin typeface="Oswald Bold"/>
                <a:ea typeface="Oswald Bold"/>
                <a:cs typeface="Oswald Bold"/>
                <a:sym typeface="Oswald Bold"/>
              </a:rPr>
              <a:t>Lecturer</a:t>
            </a:r>
          </a:p>
        </p:txBody>
      </p:sp>
      <p:sp>
        <p:nvSpPr>
          <p:cNvPr id="34" name="TextBox 34"/>
          <p:cNvSpPr txBox="1"/>
          <p:nvPr/>
        </p:nvSpPr>
        <p:spPr>
          <a:xfrm>
            <a:off x="6621086" y="5100141"/>
            <a:ext cx="2426661" cy="173504"/>
          </a:xfrm>
          <a:prstGeom prst="rect">
            <a:avLst/>
          </a:prstGeom>
        </p:spPr>
        <p:txBody>
          <a:bodyPr lIns="0" tIns="0" rIns="0" bIns="0" rtlCol="0" anchor="t">
            <a:spAutoFit/>
          </a:bodyPr>
          <a:lstStyle/>
          <a:p>
            <a:pPr algn="ctr">
              <a:lnSpc>
                <a:spcPts val="1461"/>
              </a:lnSpc>
            </a:pPr>
            <a:r>
              <a:rPr lang="en-US" sz="1044">
                <a:solidFill>
                  <a:srgbClr val="365B6D"/>
                </a:solidFill>
                <a:latin typeface="Arial Unicode"/>
                <a:ea typeface="Arial Unicode"/>
                <a:cs typeface="Arial Unicode"/>
                <a:sym typeface="Arial Unicode"/>
              </a:rPr>
              <a:t>Faculty of Computing</a:t>
            </a:r>
          </a:p>
        </p:txBody>
      </p:sp>
      <p:sp>
        <p:nvSpPr>
          <p:cNvPr id="35" name="TextBox 35"/>
          <p:cNvSpPr txBox="1"/>
          <p:nvPr/>
        </p:nvSpPr>
        <p:spPr>
          <a:xfrm>
            <a:off x="9801433" y="4562654"/>
            <a:ext cx="3076367" cy="314709"/>
          </a:xfrm>
          <a:prstGeom prst="rect">
            <a:avLst/>
          </a:prstGeom>
        </p:spPr>
        <p:txBody>
          <a:bodyPr lIns="0" tIns="0" rIns="0" bIns="0" rtlCol="0" anchor="t">
            <a:spAutoFit/>
          </a:bodyPr>
          <a:lstStyle/>
          <a:p>
            <a:pPr algn="ctr">
              <a:lnSpc>
                <a:spcPts val="2603"/>
              </a:lnSpc>
            </a:pPr>
            <a:r>
              <a:rPr lang="en-US" sz="1859">
                <a:solidFill>
                  <a:srgbClr val="365B6D"/>
                </a:solidFill>
                <a:latin typeface="Arial Unicode Bold"/>
                <a:ea typeface="Arial Unicode Bold"/>
                <a:cs typeface="Arial Unicode Bold"/>
                <a:sym typeface="Arial Unicode Bold"/>
              </a:rPr>
              <a:t>Mr. Tharaniyawarma</a:t>
            </a:r>
          </a:p>
        </p:txBody>
      </p:sp>
      <p:sp>
        <p:nvSpPr>
          <p:cNvPr id="36" name="TextBox 36"/>
          <p:cNvSpPr txBox="1"/>
          <p:nvPr/>
        </p:nvSpPr>
        <p:spPr>
          <a:xfrm>
            <a:off x="10030033" y="4888022"/>
            <a:ext cx="2619167" cy="201513"/>
          </a:xfrm>
          <a:prstGeom prst="rect">
            <a:avLst/>
          </a:prstGeom>
        </p:spPr>
        <p:txBody>
          <a:bodyPr lIns="0" tIns="0" rIns="0" bIns="0" rtlCol="0" anchor="t">
            <a:spAutoFit/>
          </a:bodyPr>
          <a:lstStyle/>
          <a:p>
            <a:pPr algn="ctr">
              <a:lnSpc>
                <a:spcPts val="1774"/>
              </a:lnSpc>
            </a:pPr>
            <a:r>
              <a:rPr lang="en-US" sz="1267">
                <a:solidFill>
                  <a:srgbClr val="289DD2"/>
                </a:solidFill>
                <a:latin typeface="Oswald Bold"/>
                <a:ea typeface="Oswald Bold"/>
                <a:cs typeface="Oswald Bold"/>
                <a:sym typeface="Oswald Bold"/>
              </a:rPr>
              <a:t>Assistant Lecturer</a:t>
            </a:r>
          </a:p>
        </p:txBody>
      </p:sp>
      <p:sp>
        <p:nvSpPr>
          <p:cNvPr id="37" name="TextBox 37"/>
          <p:cNvSpPr txBox="1"/>
          <p:nvPr/>
        </p:nvSpPr>
        <p:spPr>
          <a:xfrm>
            <a:off x="10126286" y="5100141"/>
            <a:ext cx="2426661" cy="173504"/>
          </a:xfrm>
          <a:prstGeom prst="rect">
            <a:avLst/>
          </a:prstGeom>
        </p:spPr>
        <p:txBody>
          <a:bodyPr lIns="0" tIns="0" rIns="0" bIns="0" rtlCol="0" anchor="t">
            <a:spAutoFit/>
          </a:bodyPr>
          <a:lstStyle/>
          <a:p>
            <a:pPr algn="ctr">
              <a:lnSpc>
                <a:spcPts val="1461"/>
              </a:lnSpc>
            </a:pPr>
            <a:r>
              <a:rPr lang="en-US" sz="1044">
                <a:solidFill>
                  <a:srgbClr val="365B6D"/>
                </a:solidFill>
                <a:latin typeface="Arial Unicode"/>
                <a:ea typeface="Arial Unicode"/>
                <a:cs typeface="Arial Unicode"/>
                <a:sym typeface="Arial Unicode"/>
              </a:rPr>
              <a:t>Faculty of Computing</a:t>
            </a:r>
          </a:p>
        </p:txBody>
      </p:sp>
      <p:sp>
        <p:nvSpPr>
          <p:cNvPr id="38" name="TextBox 38"/>
          <p:cNvSpPr txBox="1"/>
          <p:nvPr/>
        </p:nvSpPr>
        <p:spPr>
          <a:xfrm>
            <a:off x="3450589" y="7912509"/>
            <a:ext cx="2448029" cy="260160"/>
          </a:xfrm>
          <a:prstGeom prst="rect">
            <a:avLst/>
          </a:prstGeom>
        </p:spPr>
        <p:txBody>
          <a:bodyPr lIns="0" tIns="0" rIns="0" bIns="0" rtlCol="0" anchor="t">
            <a:spAutoFit/>
          </a:bodyPr>
          <a:lstStyle/>
          <a:p>
            <a:pPr algn="ctr">
              <a:lnSpc>
                <a:spcPts val="2179"/>
              </a:lnSpc>
            </a:pPr>
            <a:r>
              <a:rPr lang="en-US" sz="1557">
                <a:solidFill>
                  <a:srgbClr val="365B6D"/>
                </a:solidFill>
                <a:latin typeface="Arial Unicode Bold"/>
                <a:ea typeface="Arial Unicode Bold"/>
                <a:cs typeface="Arial Unicode Bold"/>
                <a:sym typeface="Arial Unicode Bold"/>
              </a:rPr>
              <a:t>Arachchi R.P.N</a:t>
            </a:r>
          </a:p>
        </p:txBody>
      </p:sp>
      <p:sp>
        <p:nvSpPr>
          <p:cNvPr id="39" name="TextBox 39"/>
          <p:cNvSpPr txBox="1"/>
          <p:nvPr/>
        </p:nvSpPr>
        <p:spPr>
          <a:xfrm>
            <a:off x="3578183" y="8178492"/>
            <a:ext cx="2192842" cy="173067"/>
          </a:xfrm>
          <a:prstGeom prst="rect">
            <a:avLst/>
          </a:prstGeom>
        </p:spPr>
        <p:txBody>
          <a:bodyPr lIns="0" tIns="0" rIns="0" bIns="0" rtlCol="0" anchor="t">
            <a:spAutoFit/>
          </a:bodyPr>
          <a:lstStyle/>
          <a:p>
            <a:pPr algn="ctr">
              <a:lnSpc>
                <a:spcPts val="1485"/>
              </a:lnSpc>
            </a:pPr>
            <a:r>
              <a:rPr lang="en-US" sz="1061">
                <a:solidFill>
                  <a:srgbClr val="000000"/>
                </a:solidFill>
                <a:latin typeface="Arial Unicode Bold"/>
                <a:ea typeface="Arial Unicode Bold"/>
                <a:cs typeface="Arial Unicode Bold"/>
                <a:sym typeface="Arial Unicode Bold"/>
              </a:rPr>
              <a:t>IT21182464</a:t>
            </a:r>
          </a:p>
        </p:txBody>
      </p:sp>
      <p:sp>
        <p:nvSpPr>
          <p:cNvPr id="40" name="TextBox 40"/>
          <p:cNvSpPr txBox="1"/>
          <p:nvPr/>
        </p:nvSpPr>
        <p:spPr>
          <a:xfrm>
            <a:off x="3658768" y="8356084"/>
            <a:ext cx="2031670" cy="165756"/>
          </a:xfrm>
          <a:prstGeom prst="rect">
            <a:avLst/>
          </a:prstGeom>
        </p:spPr>
        <p:txBody>
          <a:bodyPr lIns="0" tIns="0" rIns="0" bIns="0" rtlCol="0" anchor="t">
            <a:spAutoFit/>
          </a:bodyPr>
          <a:lstStyle/>
          <a:p>
            <a:pPr algn="ctr">
              <a:lnSpc>
                <a:spcPts val="1363"/>
              </a:lnSpc>
            </a:pPr>
            <a:r>
              <a:rPr lang="en-US" sz="974">
                <a:solidFill>
                  <a:srgbClr val="365B6D"/>
                </a:solidFill>
                <a:latin typeface="Arial Unicode"/>
                <a:ea typeface="Arial Unicode"/>
                <a:cs typeface="Arial Unicode"/>
                <a:sym typeface="Arial Unicode"/>
              </a:rPr>
              <a:t>CYBER SECURITY</a:t>
            </a:r>
          </a:p>
        </p:txBody>
      </p:sp>
      <p:sp>
        <p:nvSpPr>
          <p:cNvPr id="41" name="TextBox 41"/>
          <p:cNvSpPr txBox="1"/>
          <p:nvPr/>
        </p:nvSpPr>
        <p:spPr>
          <a:xfrm>
            <a:off x="6321446" y="7912509"/>
            <a:ext cx="2575622" cy="260160"/>
          </a:xfrm>
          <a:prstGeom prst="rect">
            <a:avLst/>
          </a:prstGeom>
        </p:spPr>
        <p:txBody>
          <a:bodyPr lIns="0" tIns="0" rIns="0" bIns="0" rtlCol="0" anchor="t">
            <a:spAutoFit/>
          </a:bodyPr>
          <a:lstStyle/>
          <a:p>
            <a:pPr algn="ctr">
              <a:lnSpc>
                <a:spcPts val="2179"/>
              </a:lnSpc>
            </a:pPr>
            <a:r>
              <a:rPr lang="en-US" sz="1557">
                <a:solidFill>
                  <a:srgbClr val="365B6D"/>
                </a:solidFill>
                <a:latin typeface="Arial Unicode Bold"/>
                <a:ea typeface="Arial Unicode Bold"/>
                <a:cs typeface="Arial Unicode Bold"/>
                <a:sym typeface="Arial Unicode Bold"/>
              </a:rPr>
              <a:t>Pathiraja P.M.C.H.</a:t>
            </a:r>
          </a:p>
        </p:txBody>
      </p:sp>
      <p:sp>
        <p:nvSpPr>
          <p:cNvPr id="42" name="TextBox 42"/>
          <p:cNvSpPr txBox="1"/>
          <p:nvPr/>
        </p:nvSpPr>
        <p:spPr>
          <a:xfrm>
            <a:off x="6512836" y="8178492"/>
            <a:ext cx="2192842" cy="173067"/>
          </a:xfrm>
          <a:prstGeom prst="rect">
            <a:avLst/>
          </a:prstGeom>
        </p:spPr>
        <p:txBody>
          <a:bodyPr lIns="0" tIns="0" rIns="0" bIns="0" rtlCol="0" anchor="t">
            <a:spAutoFit/>
          </a:bodyPr>
          <a:lstStyle/>
          <a:p>
            <a:pPr algn="ctr">
              <a:lnSpc>
                <a:spcPts val="1485"/>
              </a:lnSpc>
            </a:pPr>
            <a:r>
              <a:rPr lang="en-US" sz="1061">
                <a:solidFill>
                  <a:srgbClr val="000000"/>
                </a:solidFill>
                <a:latin typeface="Arial Unicode Bold"/>
                <a:ea typeface="Arial Unicode Bold"/>
                <a:cs typeface="Arial Unicode Bold"/>
                <a:sym typeface="Arial Unicode Bold"/>
              </a:rPr>
              <a:t>IT21352812</a:t>
            </a:r>
          </a:p>
        </p:txBody>
      </p:sp>
      <p:sp>
        <p:nvSpPr>
          <p:cNvPr id="43" name="TextBox 43"/>
          <p:cNvSpPr txBox="1"/>
          <p:nvPr/>
        </p:nvSpPr>
        <p:spPr>
          <a:xfrm>
            <a:off x="6593422" y="8356084"/>
            <a:ext cx="2031670" cy="165756"/>
          </a:xfrm>
          <a:prstGeom prst="rect">
            <a:avLst/>
          </a:prstGeom>
        </p:spPr>
        <p:txBody>
          <a:bodyPr lIns="0" tIns="0" rIns="0" bIns="0" rtlCol="0" anchor="t">
            <a:spAutoFit/>
          </a:bodyPr>
          <a:lstStyle/>
          <a:p>
            <a:pPr algn="ctr">
              <a:lnSpc>
                <a:spcPts val="1363"/>
              </a:lnSpc>
            </a:pPr>
            <a:r>
              <a:rPr lang="en-US" sz="974">
                <a:solidFill>
                  <a:srgbClr val="365B6D"/>
                </a:solidFill>
                <a:latin typeface="Arial Unicode"/>
                <a:ea typeface="Arial Unicode"/>
                <a:cs typeface="Arial Unicode"/>
                <a:sym typeface="Arial Unicode"/>
              </a:rPr>
              <a:t>CYBER SECURITY</a:t>
            </a:r>
          </a:p>
        </p:txBody>
      </p:sp>
      <p:sp>
        <p:nvSpPr>
          <p:cNvPr id="44" name="TextBox 44"/>
          <p:cNvSpPr txBox="1"/>
          <p:nvPr/>
        </p:nvSpPr>
        <p:spPr>
          <a:xfrm>
            <a:off x="9390932" y="7975419"/>
            <a:ext cx="2448029" cy="260160"/>
          </a:xfrm>
          <a:prstGeom prst="rect">
            <a:avLst/>
          </a:prstGeom>
        </p:spPr>
        <p:txBody>
          <a:bodyPr lIns="0" tIns="0" rIns="0" bIns="0" rtlCol="0" anchor="t">
            <a:spAutoFit/>
          </a:bodyPr>
          <a:lstStyle/>
          <a:p>
            <a:pPr algn="ctr">
              <a:lnSpc>
                <a:spcPts val="2179"/>
              </a:lnSpc>
            </a:pPr>
            <a:r>
              <a:rPr lang="en-US" sz="1557">
                <a:solidFill>
                  <a:srgbClr val="365B6D"/>
                </a:solidFill>
                <a:latin typeface="Arial Unicode Bold"/>
                <a:ea typeface="Arial Unicode Bold"/>
                <a:cs typeface="Arial Unicode Bold"/>
                <a:sym typeface="Arial Unicode Bold"/>
              </a:rPr>
              <a:t>Lansakara L.H.M.J.C.</a:t>
            </a:r>
          </a:p>
        </p:txBody>
      </p:sp>
      <p:sp>
        <p:nvSpPr>
          <p:cNvPr id="45" name="TextBox 45"/>
          <p:cNvSpPr txBox="1"/>
          <p:nvPr/>
        </p:nvSpPr>
        <p:spPr>
          <a:xfrm>
            <a:off x="9518525" y="8241403"/>
            <a:ext cx="2192842" cy="173067"/>
          </a:xfrm>
          <a:prstGeom prst="rect">
            <a:avLst/>
          </a:prstGeom>
        </p:spPr>
        <p:txBody>
          <a:bodyPr lIns="0" tIns="0" rIns="0" bIns="0" rtlCol="0" anchor="t">
            <a:spAutoFit/>
          </a:bodyPr>
          <a:lstStyle/>
          <a:p>
            <a:pPr algn="ctr">
              <a:lnSpc>
                <a:spcPts val="1485"/>
              </a:lnSpc>
            </a:pPr>
            <a:r>
              <a:rPr lang="en-US" sz="1061">
                <a:solidFill>
                  <a:srgbClr val="000000"/>
                </a:solidFill>
                <a:latin typeface="Arial Unicode Bold"/>
                <a:ea typeface="Arial Unicode Bold"/>
                <a:cs typeface="Arial Unicode Bold"/>
                <a:sym typeface="Arial Unicode Bold"/>
              </a:rPr>
              <a:t>IT21171260</a:t>
            </a:r>
          </a:p>
        </p:txBody>
      </p:sp>
      <p:sp>
        <p:nvSpPr>
          <p:cNvPr id="46" name="TextBox 46"/>
          <p:cNvSpPr txBox="1"/>
          <p:nvPr/>
        </p:nvSpPr>
        <p:spPr>
          <a:xfrm>
            <a:off x="9599111" y="8418994"/>
            <a:ext cx="2031670" cy="165756"/>
          </a:xfrm>
          <a:prstGeom prst="rect">
            <a:avLst/>
          </a:prstGeom>
        </p:spPr>
        <p:txBody>
          <a:bodyPr lIns="0" tIns="0" rIns="0" bIns="0" rtlCol="0" anchor="t">
            <a:spAutoFit/>
          </a:bodyPr>
          <a:lstStyle/>
          <a:p>
            <a:pPr algn="ctr">
              <a:lnSpc>
                <a:spcPts val="1363"/>
              </a:lnSpc>
            </a:pPr>
            <a:r>
              <a:rPr lang="en-US" sz="974">
                <a:solidFill>
                  <a:srgbClr val="365B6D"/>
                </a:solidFill>
                <a:latin typeface="Arial Unicode"/>
                <a:ea typeface="Arial Unicode"/>
                <a:cs typeface="Arial Unicode"/>
                <a:sym typeface="Arial Unicode"/>
              </a:rPr>
              <a:t>CYBER SECURIRTY</a:t>
            </a:r>
          </a:p>
        </p:txBody>
      </p:sp>
      <p:sp>
        <p:nvSpPr>
          <p:cNvPr id="47" name="TextBox 47"/>
          <p:cNvSpPr txBox="1"/>
          <p:nvPr/>
        </p:nvSpPr>
        <p:spPr>
          <a:xfrm>
            <a:off x="12261789" y="7975419"/>
            <a:ext cx="2575622" cy="260160"/>
          </a:xfrm>
          <a:prstGeom prst="rect">
            <a:avLst/>
          </a:prstGeom>
        </p:spPr>
        <p:txBody>
          <a:bodyPr lIns="0" tIns="0" rIns="0" bIns="0" rtlCol="0" anchor="t">
            <a:spAutoFit/>
          </a:bodyPr>
          <a:lstStyle/>
          <a:p>
            <a:pPr algn="ctr">
              <a:lnSpc>
                <a:spcPts val="2179"/>
              </a:lnSpc>
            </a:pPr>
            <a:r>
              <a:rPr lang="en-US" sz="1557">
                <a:solidFill>
                  <a:srgbClr val="365B6D"/>
                </a:solidFill>
                <a:latin typeface="Arial Unicode Bold"/>
                <a:ea typeface="Arial Unicode Bold"/>
                <a:cs typeface="Arial Unicode Bold"/>
                <a:sym typeface="Arial Unicode Bold"/>
              </a:rPr>
              <a:t>Sandaruwan W.U.P</a:t>
            </a:r>
          </a:p>
        </p:txBody>
      </p:sp>
      <p:sp>
        <p:nvSpPr>
          <p:cNvPr id="48" name="TextBox 48"/>
          <p:cNvSpPr txBox="1"/>
          <p:nvPr/>
        </p:nvSpPr>
        <p:spPr>
          <a:xfrm>
            <a:off x="12453179" y="8241403"/>
            <a:ext cx="2192842" cy="173067"/>
          </a:xfrm>
          <a:prstGeom prst="rect">
            <a:avLst/>
          </a:prstGeom>
        </p:spPr>
        <p:txBody>
          <a:bodyPr lIns="0" tIns="0" rIns="0" bIns="0" rtlCol="0" anchor="t">
            <a:spAutoFit/>
          </a:bodyPr>
          <a:lstStyle/>
          <a:p>
            <a:pPr algn="ctr">
              <a:lnSpc>
                <a:spcPts val="1485"/>
              </a:lnSpc>
            </a:pPr>
            <a:r>
              <a:rPr lang="en-US" sz="1061">
                <a:solidFill>
                  <a:srgbClr val="000000"/>
                </a:solidFill>
                <a:latin typeface="Arial Unicode Bold"/>
                <a:ea typeface="Arial Unicode Bold"/>
                <a:cs typeface="Arial Unicode Bold"/>
                <a:sym typeface="Arial Unicode Bold"/>
              </a:rPr>
              <a:t>IT21157646</a:t>
            </a:r>
          </a:p>
        </p:txBody>
      </p:sp>
      <p:sp>
        <p:nvSpPr>
          <p:cNvPr id="49" name="TextBox 49"/>
          <p:cNvSpPr txBox="1"/>
          <p:nvPr/>
        </p:nvSpPr>
        <p:spPr>
          <a:xfrm>
            <a:off x="12533765" y="8418994"/>
            <a:ext cx="2031670" cy="165756"/>
          </a:xfrm>
          <a:prstGeom prst="rect">
            <a:avLst/>
          </a:prstGeom>
        </p:spPr>
        <p:txBody>
          <a:bodyPr lIns="0" tIns="0" rIns="0" bIns="0" rtlCol="0" anchor="t">
            <a:spAutoFit/>
          </a:bodyPr>
          <a:lstStyle/>
          <a:p>
            <a:pPr algn="ctr">
              <a:lnSpc>
                <a:spcPts val="1363"/>
              </a:lnSpc>
            </a:pPr>
            <a:r>
              <a:rPr lang="en-US" sz="974">
                <a:solidFill>
                  <a:srgbClr val="365B6D"/>
                </a:solidFill>
                <a:latin typeface="Arial Unicode"/>
                <a:ea typeface="Arial Unicode"/>
                <a:cs typeface="Arial Unicode"/>
                <a:sym typeface="Arial Unicode"/>
              </a:rPr>
              <a:t>CYBER SECURITY</a:t>
            </a:r>
          </a:p>
        </p:txBody>
      </p:sp>
      <p:sp>
        <p:nvSpPr>
          <p:cNvPr id="50" name="TextBox 50"/>
          <p:cNvSpPr txBox="1"/>
          <p:nvPr/>
        </p:nvSpPr>
        <p:spPr>
          <a:xfrm>
            <a:off x="6524833" y="4370666"/>
            <a:ext cx="2619167" cy="231961"/>
          </a:xfrm>
          <a:prstGeom prst="rect">
            <a:avLst/>
          </a:prstGeom>
        </p:spPr>
        <p:txBody>
          <a:bodyPr lIns="0" tIns="0" rIns="0" bIns="0" rtlCol="0" anchor="t">
            <a:spAutoFit/>
          </a:bodyPr>
          <a:lstStyle/>
          <a:p>
            <a:pPr algn="ctr">
              <a:lnSpc>
                <a:spcPts val="1914"/>
              </a:lnSpc>
            </a:pPr>
            <a:r>
              <a:rPr lang="en-US" sz="1367">
                <a:solidFill>
                  <a:srgbClr val="289DD2"/>
                </a:solidFill>
                <a:latin typeface="Arial Unicode Bold"/>
                <a:ea typeface="Arial Unicode Bold"/>
                <a:cs typeface="Arial Unicode Bold"/>
                <a:sym typeface="Arial Unicode Bold"/>
              </a:rPr>
              <a:t>SUPERVISOR</a:t>
            </a:r>
          </a:p>
        </p:txBody>
      </p:sp>
      <p:sp>
        <p:nvSpPr>
          <p:cNvPr id="51" name="TextBox 51"/>
          <p:cNvSpPr txBox="1"/>
          <p:nvPr/>
        </p:nvSpPr>
        <p:spPr>
          <a:xfrm>
            <a:off x="10044617" y="4340218"/>
            <a:ext cx="2619167" cy="231961"/>
          </a:xfrm>
          <a:prstGeom prst="rect">
            <a:avLst/>
          </a:prstGeom>
        </p:spPr>
        <p:txBody>
          <a:bodyPr lIns="0" tIns="0" rIns="0" bIns="0" rtlCol="0" anchor="t">
            <a:spAutoFit/>
          </a:bodyPr>
          <a:lstStyle/>
          <a:p>
            <a:pPr algn="ctr">
              <a:lnSpc>
                <a:spcPts val="1914"/>
              </a:lnSpc>
            </a:pPr>
            <a:r>
              <a:rPr lang="en-US" sz="1367">
                <a:solidFill>
                  <a:srgbClr val="289DD2"/>
                </a:solidFill>
                <a:latin typeface="Arial Unicode Bold"/>
                <a:ea typeface="Arial Unicode Bold"/>
                <a:cs typeface="Arial Unicode Bold"/>
                <a:sym typeface="Arial Unicode Bold"/>
              </a:rPr>
              <a:t>CO-SUPERVISOR</a:t>
            </a:r>
          </a:p>
        </p:txBody>
      </p:sp>
      <p:sp>
        <p:nvSpPr>
          <p:cNvPr id="52" name="TextBox 52"/>
          <p:cNvSpPr txBox="1"/>
          <p:nvPr/>
        </p:nvSpPr>
        <p:spPr>
          <a:xfrm>
            <a:off x="7834417" y="9450799"/>
            <a:ext cx="2334626"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sp>
        <p:nvSpPr>
          <p:cNvPr id="53" name="TextBox 53"/>
          <p:cNvSpPr txBox="1"/>
          <p:nvPr/>
        </p:nvSpPr>
        <p:spPr>
          <a:xfrm>
            <a:off x="17451556" y="95003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a:t>
            </a:r>
          </a:p>
        </p:txBody>
      </p:sp>
      <p:sp>
        <p:nvSpPr>
          <p:cNvPr id="54" name="TextBox 54"/>
          <p:cNvSpPr txBox="1"/>
          <p:nvPr/>
        </p:nvSpPr>
        <p:spPr>
          <a:xfrm>
            <a:off x="14080712" y="95003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3470773"/>
            <a:ext cx="18587604" cy="7376082"/>
            <a:chOff x="0" y="0"/>
            <a:chExt cx="24783471" cy="9834776"/>
          </a:xfrm>
        </p:grpSpPr>
        <p:grpSp>
          <p:nvGrpSpPr>
            <p:cNvPr id="4" name="Group 4"/>
            <p:cNvGrpSpPr/>
            <p:nvPr/>
          </p:nvGrpSpPr>
          <p:grpSpPr>
            <a:xfrm>
              <a:off x="19828455" y="0"/>
              <a:ext cx="3059834" cy="8268654"/>
              <a:chOff x="0" y="0"/>
              <a:chExt cx="604412" cy="1633314"/>
            </a:xfrm>
          </p:grpSpPr>
          <p:sp>
            <p:nvSpPr>
              <p:cNvPr id="5" name="Freeform 5"/>
              <p:cNvSpPr/>
              <p:nvPr/>
            </p:nvSpPr>
            <p:spPr>
              <a:xfrm>
                <a:off x="0" y="0"/>
                <a:ext cx="604412" cy="1633314"/>
              </a:xfrm>
              <a:custGeom>
                <a:avLst/>
                <a:gdLst/>
                <a:ahLst/>
                <a:cxnLst/>
                <a:rect l="l" t="t" r="r" b="b"/>
                <a:pathLst>
                  <a:path w="604412" h="1633314">
                    <a:moveTo>
                      <a:pt x="0" y="0"/>
                    </a:moveTo>
                    <a:lnTo>
                      <a:pt x="604412" y="0"/>
                    </a:lnTo>
                    <a:lnTo>
                      <a:pt x="604412" y="1633314"/>
                    </a:lnTo>
                    <a:lnTo>
                      <a:pt x="0" y="1633314"/>
                    </a:lnTo>
                    <a:close/>
                  </a:path>
                </a:pathLst>
              </a:custGeom>
              <a:solidFill>
                <a:srgbClr val="055E6E"/>
              </a:solidFill>
            </p:spPr>
            <p:txBody>
              <a:bodyPr/>
              <a:lstStyle/>
              <a:p>
                <a:endParaRPr lang="en-US"/>
              </a:p>
            </p:txBody>
          </p:sp>
          <p:sp>
            <p:nvSpPr>
              <p:cNvPr id="6" name="TextBox 6"/>
              <p:cNvSpPr txBox="1"/>
              <p:nvPr/>
            </p:nvSpPr>
            <p:spPr>
              <a:xfrm>
                <a:off x="0" y="-38100"/>
                <a:ext cx="604412" cy="167141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874750"/>
              <a:ext cx="24783471" cy="1960025"/>
              <a:chOff x="0" y="0"/>
              <a:chExt cx="4918995" cy="389024"/>
            </a:xfrm>
          </p:grpSpPr>
          <p:sp>
            <p:nvSpPr>
              <p:cNvPr id="8" name="Freeform 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9" name="TextBox 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0" name="Freeform 10"/>
            <p:cNvSpPr/>
            <p:nvPr/>
          </p:nvSpPr>
          <p:spPr>
            <a:xfrm>
              <a:off x="315469" y="7937872"/>
              <a:ext cx="5079824" cy="833572"/>
            </a:xfrm>
            <a:custGeom>
              <a:avLst/>
              <a:gdLst/>
              <a:ahLst/>
              <a:cxnLst/>
              <a:rect l="l" t="t" r="r" b="b"/>
              <a:pathLst>
                <a:path w="5079824" h="833572">
                  <a:moveTo>
                    <a:pt x="0" y="0"/>
                  </a:moveTo>
                  <a:lnTo>
                    <a:pt x="5079824" y="0"/>
                  </a:lnTo>
                  <a:lnTo>
                    <a:pt x="5079824" y="833573"/>
                  </a:lnTo>
                  <a:lnTo>
                    <a:pt x="0" y="833573"/>
                  </a:lnTo>
                  <a:lnTo>
                    <a:pt x="0" y="0"/>
                  </a:lnTo>
                  <a:close/>
                </a:path>
              </a:pathLst>
            </a:custGeom>
            <a:blipFill>
              <a:blip r:embed="rId3"/>
              <a:stretch>
                <a:fillRect t="-239" b="-239"/>
              </a:stretch>
            </a:blipFill>
          </p:spPr>
          <p:txBody>
            <a:bodyPr/>
            <a:lstStyle/>
            <a:p>
              <a:endParaRPr lang="en-US"/>
            </a:p>
          </p:txBody>
        </p:sp>
        <p:sp>
          <p:nvSpPr>
            <p:cNvPr id="11" name="TextBox 11"/>
            <p:cNvSpPr txBox="1"/>
            <p:nvPr/>
          </p:nvSpPr>
          <p:spPr>
            <a:xfrm>
              <a:off x="12391736" y="8131836"/>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12" name="AutoShape 12"/>
            <p:cNvSpPr/>
            <p:nvPr/>
          </p:nvSpPr>
          <p:spPr>
            <a:xfrm>
              <a:off x="11919305" y="8207151"/>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15597071" y="8146063"/>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4" name="TextBox 14"/>
            <p:cNvSpPr txBox="1"/>
            <p:nvPr/>
          </p:nvSpPr>
          <p:spPr>
            <a:xfrm>
              <a:off x="6653279" y="814593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15" name="AutoShape 15"/>
            <p:cNvSpPr/>
            <p:nvPr/>
          </p:nvSpPr>
          <p:spPr>
            <a:xfrm>
              <a:off x="15125052" y="8179461"/>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6" name="TextBox 16"/>
            <p:cNvSpPr txBox="1"/>
            <p:nvPr/>
          </p:nvSpPr>
          <p:spPr>
            <a:xfrm>
              <a:off x="23265277" y="816011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30</a:t>
              </a:r>
            </a:p>
          </p:txBody>
        </p:sp>
        <p:sp>
          <p:nvSpPr>
            <p:cNvPr id="17" name="TextBox 17"/>
            <p:cNvSpPr txBox="1"/>
            <p:nvPr/>
          </p:nvSpPr>
          <p:spPr>
            <a:xfrm>
              <a:off x="18770819" y="816011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grpSp>
        <p:nvGrpSpPr>
          <p:cNvPr id="18" name="Group 18"/>
          <p:cNvGrpSpPr/>
          <p:nvPr/>
        </p:nvGrpSpPr>
        <p:grpSpPr>
          <a:xfrm>
            <a:off x="14164993" y="1352564"/>
            <a:ext cx="3707571" cy="3707571"/>
            <a:chOff x="0" y="0"/>
            <a:chExt cx="4943429" cy="4943429"/>
          </a:xfrm>
        </p:grpSpPr>
        <p:grpSp>
          <p:nvGrpSpPr>
            <p:cNvPr id="19" name="Group 19"/>
            <p:cNvGrpSpPr/>
            <p:nvPr/>
          </p:nvGrpSpPr>
          <p:grpSpPr>
            <a:xfrm>
              <a:off x="0" y="0"/>
              <a:ext cx="4943429" cy="494342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5E6E"/>
              </a:solidFill>
            </p:spPr>
            <p:txBody>
              <a:bodyPr/>
              <a:lstStyle/>
              <a:p>
                <a:endParaRPr lang="en-US"/>
              </a:p>
            </p:txBody>
          </p:sp>
          <p:sp>
            <p:nvSpPr>
              <p:cNvPr id="21" name="TextBox 21"/>
              <p:cNvSpPr txBox="1"/>
              <p:nvPr/>
            </p:nvSpPr>
            <p:spPr>
              <a:xfrm>
                <a:off x="76200" y="0"/>
                <a:ext cx="660400" cy="736600"/>
              </a:xfrm>
              <a:prstGeom prst="rect">
                <a:avLst/>
              </a:prstGeom>
            </p:spPr>
            <p:txBody>
              <a:bodyPr lIns="50800" tIns="50800" rIns="50800" bIns="50800" rtlCol="0" anchor="ctr"/>
              <a:lstStyle/>
              <a:p>
                <a:pPr algn="ctr">
                  <a:lnSpc>
                    <a:spcPts val="3240"/>
                  </a:lnSpc>
                </a:pPr>
                <a:endParaRPr/>
              </a:p>
            </p:txBody>
          </p:sp>
        </p:grpSp>
        <p:grpSp>
          <p:nvGrpSpPr>
            <p:cNvPr id="22" name="Group 22"/>
            <p:cNvGrpSpPr>
              <a:grpSpLocks noChangeAspect="1"/>
            </p:cNvGrpSpPr>
            <p:nvPr/>
          </p:nvGrpSpPr>
          <p:grpSpPr>
            <a:xfrm>
              <a:off x="256461" y="256470"/>
              <a:ext cx="4430507" cy="443048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grpSp>
      <p:sp>
        <p:nvSpPr>
          <p:cNvPr id="24" name="Freeform 24"/>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5"/>
            <a:stretch>
              <a:fillRect l="-19657" t="-14884" r="-14655" b="-33649"/>
            </a:stretch>
          </a:blipFill>
        </p:spPr>
        <p:txBody>
          <a:bodyPr/>
          <a:lstStyle/>
          <a:p>
            <a:endParaRPr lang="en-US"/>
          </a:p>
        </p:txBody>
      </p:sp>
      <p:sp>
        <p:nvSpPr>
          <p:cNvPr id="25" name="TextBox 25"/>
          <p:cNvSpPr txBox="1"/>
          <p:nvPr/>
        </p:nvSpPr>
        <p:spPr>
          <a:xfrm>
            <a:off x="1641452" y="1526482"/>
            <a:ext cx="12523541" cy="1323975"/>
          </a:xfrm>
          <a:prstGeom prst="rect">
            <a:avLst/>
          </a:prstGeom>
        </p:spPr>
        <p:txBody>
          <a:bodyPr lIns="0" tIns="0" rIns="0" bIns="0" rtlCol="0" anchor="t">
            <a:spAutoFit/>
          </a:bodyPr>
          <a:lstStyle/>
          <a:p>
            <a:pPr algn="l">
              <a:lnSpc>
                <a:spcPts val="9959"/>
              </a:lnSpc>
            </a:pPr>
            <a:r>
              <a:rPr lang="en-US" sz="8299">
                <a:solidFill>
                  <a:srgbClr val="000000"/>
                </a:solidFill>
                <a:latin typeface="Poppins Bold"/>
                <a:ea typeface="Poppins Bold"/>
                <a:cs typeface="Poppins Bold"/>
                <a:sym typeface="Poppins Bold"/>
              </a:rPr>
              <a:t>RAVINDU PAHASARA</a:t>
            </a:r>
          </a:p>
        </p:txBody>
      </p:sp>
      <p:sp>
        <p:nvSpPr>
          <p:cNvPr id="26" name="TextBox 26"/>
          <p:cNvSpPr txBox="1"/>
          <p:nvPr/>
        </p:nvSpPr>
        <p:spPr>
          <a:xfrm>
            <a:off x="1689784" y="2917132"/>
            <a:ext cx="5102194" cy="820685"/>
          </a:xfrm>
          <a:prstGeom prst="rect">
            <a:avLst/>
          </a:prstGeom>
        </p:spPr>
        <p:txBody>
          <a:bodyPr lIns="0" tIns="0" rIns="0" bIns="0" rtlCol="0" anchor="t">
            <a:spAutoFit/>
          </a:bodyPr>
          <a:lstStyle/>
          <a:p>
            <a:pPr algn="l">
              <a:lnSpc>
                <a:spcPts val="5733"/>
              </a:lnSpc>
            </a:pPr>
            <a:r>
              <a:rPr lang="en-US" sz="5850" spc="427">
                <a:solidFill>
                  <a:srgbClr val="365B6D"/>
                </a:solidFill>
                <a:latin typeface="Poppins Bold"/>
                <a:ea typeface="Poppins Bold"/>
                <a:cs typeface="Poppins Bold"/>
                <a:sym typeface="Poppins Bold"/>
              </a:rPr>
              <a:t>IT21182464</a:t>
            </a:r>
          </a:p>
        </p:txBody>
      </p:sp>
      <p:sp>
        <p:nvSpPr>
          <p:cNvPr id="27" name="TextBox 27"/>
          <p:cNvSpPr txBox="1"/>
          <p:nvPr/>
        </p:nvSpPr>
        <p:spPr>
          <a:xfrm>
            <a:off x="2937629" y="4642935"/>
            <a:ext cx="5641406" cy="523888"/>
          </a:xfrm>
          <a:prstGeom prst="rect">
            <a:avLst/>
          </a:prstGeom>
        </p:spPr>
        <p:txBody>
          <a:bodyPr lIns="0" tIns="0" rIns="0" bIns="0" rtlCol="0" anchor="t">
            <a:spAutoFit/>
          </a:bodyPr>
          <a:lstStyle/>
          <a:p>
            <a:pPr algn="l">
              <a:lnSpc>
                <a:spcPts val="3675"/>
              </a:lnSpc>
            </a:pPr>
            <a:r>
              <a:rPr lang="en-US" sz="3750" spc="97">
                <a:solidFill>
                  <a:srgbClr val="000000"/>
                </a:solidFill>
                <a:latin typeface="Poppins Bold"/>
                <a:ea typeface="Poppins Bold"/>
                <a:cs typeface="Poppins Bold"/>
                <a:sym typeface="Poppins Bold"/>
              </a:rPr>
              <a:t>ARACHCHI R.P.N</a:t>
            </a:r>
          </a:p>
        </p:txBody>
      </p:sp>
      <p:sp>
        <p:nvSpPr>
          <p:cNvPr id="28" name="TextBox 28"/>
          <p:cNvSpPr txBox="1"/>
          <p:nvPr/>
        </p:nvSpPr>
        <p:spPr>
          <a:xfrm>
            <a:off x="2937629" y="5100147"/>
            <a:ext cx="5056967" cy="424815"/>
          </a:xfrm>
          <a:prstGeom prst="rect">
            <a:avLst/>
          </a:prstGeom>
        </p:spPr>
        <p:txBody>
          <a:bodyPr lIns="0" tIns="0" rIns="0" bIns="0" rtlCol="0" anchor="t">
            <a:spAutoFit/>
          </a:bodyPr>
          <a:lstStyle/>
          <a:p>
            <a:pPr algn="just">
              <a:lnSpc>
                <a:spcPts val="3359"/>
              </a:lnSpc>
            </a:pPr>
            <a:r>
              <a:rPr lang="en-US" sz="2399">
                <a:solidFill>
                  <a:srgbClr val="000000"/>
                </a:solidFill>
                <a:latin typeface="Poppins"/>
                <a:ea typeface="Poppins"/>
                <a:cs typeface="Poppins"/>
                <a:sym typeface="Poppins"/>
              </a:rPr>
              <a:t> SPECIALIZATION : CYBER SECURITY</a:t>
            </a:r>
          </a:p>
        </p:txBody>
      </p:sp>
      <p:sp>
        <p:nvSpPr>
          <p:cNvPr id="29" name="TextBox 29"/>
          <p:cNvSpPr txBox="1"/>
          <p:nvPr/>
        </p:nvSpPr>
        <p:spPr>
          <a:xfrm>
            <a:off x="1294959" y="6396531"/>
            <a:ext cx="13399274" cy="1401493"/>
          </a:xfrm>
          <a:prstGeom prst="rect">
            <a:avLst/>
          </a:prstGeom>
        </p:spPr>
        <p:txBody>
          <a:bodyPr lIns="0" tIns="0" rIns="0" bIns="0" rtlCol="0" anchor="t">
            <a:spAutoFit/>
          </a:bodyPr>
          <a:lstStyle/>
          <a:p>
            <a:pPr algn="l">
              <a:lnSpc>
                <a:spcPts val="5660"/>
              </a:lnSpc>
            </a:pPr>
            <a:r>
              <a:rPr lang="en-US" sz="3850" spc="-96">
                <a:solidFill>
                  <a:srgbClr val="000000"/>
                </a:solidFill>
                <a:latin typeface="Helvetica Now Bold"/>
                <a:ea typeface="Helvetica Now Bold"/>
                <a:cs typeface="Helvetica Now Bold"/>
                <a:sym typeface="Helvetica Now Bold"/>
              </a:rPr>
              <a:t>DEVELOP DDOS DETECTION SYSTEM FOR SAFEGUARDING AVAILABILITY AND INTEGRITY OF HEALTH DATA SERVICES</a:t>
            </a:r>
          </a:p>
        </p:txBody>
      </p:sp>
      <p:grpSp>
        <p:nvGrpSpPr>
          <p:cNvPr id="30" name="Group 30"/>
          <p:cNvGrpSpPr/>
          <p:nvPr/>
        </p:nvGrpSpPr>
        <p:grpSpPr>
          <a:xfrm>
            <a:off x="16870429" y="203368"/>
            <a:ext cx="1318567" cy="131856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TextBox 3"/>
          <p:cNvSpPr txBox="1"/>
          <p:nvPr/>
        </p:nvSpPr>
        <p:spPr>
          <a:xfrm>
            <a:off x="1028700" y="971550"/>
            <a:ext cx="1324526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BACKGROUND</a:t>
            </a:r>
          </a:p>
        </p:txBody>
      </p:sp>
      <p:sp>
        <p:nvSpPr>
          <p:cNvPr id="4" name="TextBox 4"/>
          <p:cNvSpPr txBox="1"/>
          <p:nvPr/>
        </p:nvSpPr>
        <p:spPr>
          <a:xfrm>
            <a:off x="1028700" y="2587655"/>
            <a:ext cx="8115300" cy="790080"/>
          </a:xfrm>
          <a:prstGeom prst="rect">
            <a:avLst/>
          </a:prstGeom>
        </p:spPr>
        <p:txBody>
          <a:bodyPr lIns="0" tIns="0" rIns="0" bIns="0" rtlCol="0" anchor="t">
            <a:spAutoFit/>
          </a:bodyPr>
          <a:lstStyle/>
          <a:p>
            <a:pPr algn="l">
              <a:lnSpc>
                <a:spcPts val="2989"/>
              </a:lnSpc>
            </a:pPr>
            <a:r>
              <a:rPr lang="en-US" sz="3050">
                <a:solidFill>
                  <a:srgbClr val="000000"/>
                </a:solidFill>
                <a:latin typeface="Poppins Bold"/>
                <a:ea typeface="Poppins Bold"/>
                <a:cs typeface="Poppins Bold"/>
                <a:sym typeface="Poppins Bold"/>
              </a:rPr>
              <a:t>WHAT IS A DDOS IDENTIFICATION MACHINE LEARNING MODEL?</a:t>
            </a:r>
          </a:p>
        </p:txBody>
      </p:sp>
      <p:sp>
        <p:nvSpPr>
          <p:cNvPr id="5" name="TextBox 5"/>
          <p:cNvSpPr txBox="1"/>
          <p:nvPr/>
        </p:nvSpPr>
        <p:spPr>
          <a:xfrm>
            <a:off x="1028700" y="3453935"/>
            <a:ext cx="7867835" cy="1975779"/>
          </a:xfrm>
          <a:prstGeom prst="rect">
            <a:avLst/>
          </a:prstGeom>
        </p:spPr>
        <p:txBody>
          <a:bodyPr lIns="0" tIns="0" rIns="0" bIns="0" rtlCol="0" anchor="t">
            <a:spAutoFit/>
          </a:bodyPr>
          <a:lstStyle/>
          <a:p>
            <a:pPr marL="492029" lvl="1" indent="-246014" algn="just">
              <a:lnSpc>
                <a:spcPts val="2552"/>
              </a:lnSpc>
              <a:buFont typeface="Arial"/>
              <a:buChar char="•"/>
            </a:pPr>
            <a:r>
              <a:rPr lang="en-US" sz="2278">
                <a:solidFill>
                  <a:srgbClr val="000000"/>
                </a:solidFill>
                <a:latin typeface="Poppins"/>
                <a:ea typeface="Poppins"/>
                <a:cs typeface="Poppins"/>
                <a:sym typeface="Poppins"/>
              </a:rPr>
              <a:t>A DDoS (Distributed Denial of Service) identification machine learning model is an AI-based system designed to detect DDoS attacks. These attacks aim to overwhelm a network or service with traffic, rendering it unavailable to legitimate users</a:t>
            </a:r>
          </a:p>
        </p:txBody>
      </p:sp>
      <p:sp>
        <p:nvSpPr>
          <p:cNvPr id="6" name="TextBox 6"/>
          <p:cNvSpPr txBox="1"/>
          <p:nvPr/>
        </p:nvSpPr>
        <p:spPr>
          <a:xfrm>
            <a:off x="1028700" y="5693472"/>
            <a:ext cx="8115300" cy="1161555"/>
          </a:xfrm>
          <a:prstGeom prst="rect">
            <a:avLst/>
          </a:prstGeom>
        </p:spPr>
        <p:txBody>
          <a:bodyPr lIns="0" tIns="0" rIns="0" bIns="0" rtlCol="0" anchor="t">
            <a:spAutoFit/>
          </a:bodyPr>
          <a:lstStyle/>
          <a:p>
            <a:pPr algn="l">
              <a:lnSpc>
                <a:spcPts val="2989"/>
              </a:lnSpc>
            </a:pPr>
            <a:r>
              <a:rPr lang="en-US" sz="3050">
                <a:solidFill>
                  <a:srgbClr val="000000"/>
                </a:solidFill>
                <a:latin typeface="Poppins Bold"/>
                <a:ea typeface="Poppins Bold"/>
                <a:cs typeface="Poppins Bold"/>
                <a:sym typeface="Poppins Bold"/>
              </a:rPr>
              <a:t>IMPORTANCE OF IDENTIFYING DDOS ATTACKS IN HEALTH DATA MANAGEMENT SYSTEMS</a:t>
            </a:r>
          </a:p>
        </p:txBody>
      </p:sp>
      <p:sp>
        <p:nvSpPr>
          <p:cNvPr id="7" name="TextBox 7"/>
          <p:cNvSpPr txBox="1"/>
          <p:nvPr/>
        </p:nvSpPr>
        <p:spPr>
          <a:xfrm>
            <a:off x="1028700" y="6931227"/>
            <a:ext cx="8581622" cy="1975779"/>
          </a:xfrm>
          <a:prstGeom prst="rect">
            <a:avLst/>
          </a:prstGeom>
        </p:spPr>
        <p:txBody>
          <a:bodyPr lIns="0" tIns="0" rIns="0" bIns="0" rtlCol="0" anchor="t">
            <a:spAutoFit/>
          </a:bodyPr>
          <a:lstStyle/>
          <a:p>
            <a:pPr marL="492029" lvl="1" indent="-246014" algn="just">
              <a:lnSpc>
                <a:spcPts val="2552"/>
              </a:lnSpc>
              <a:buFont typeface="Arial"/>
              <a:buChar char="•"/>
            </a:pPr>
            <a:r>
              <a:rPr lang="en-US" sz="2278">
                <a:solidFill>
                  <a:srgbClr val="000000"/>
                </a:solidFill>
                <a:latin typeface="Poppins"/>
                <a:ea typeface="Poppins"/>
                <a:cs typeface="Poppins"/>
                <a:sym typeface="Poppins"/>
              </a:rPr>
              <a:t>Availability</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Data Integrity</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Patient Safety</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Regulatory Compliance</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Operational Efficiency</a:t>
            </a:r>
          </a:p>
          <a:p>
            <a:pPr algn="just">
              <a:lnSpc>
                <a:spcPts val="2552"/>
              </a:lnSpc>
            </a:pPr>
            <a:endParaRPr lang="en-US" sz="2278">
              <a:solidFill>
                <a:srgbClr val="000000"/>
              </a:solidFill>
              <a:latin typeface="Poppins"/>
              <a:ea typeface="Poppins"/>
              <a:cs typeface="Poppins"/>
              <a:sym typeface="Poppins"/>
            </a:endParaRPr>
          </a:p>
        </p:txBody>
      </p:sp>
      <p:grpSp>
        <p:nvGrpSpPr>
          <p:cNvPr id="8" name="Group 8"/>
          <p:cNvGrpSpPr/>
          <p:nvPr/>
        </p:nvGrpSpPr>
        <p:grpSpPr>
          <a:xfrm>
            <a:off x="16110364" y="0"/>
            <a:ext cx="1709019" cy="3444410"/>
            <a:chOff x="0" y="0"/>
            <a:chExt cx="450112" cy="907170"/>
          </a:xfrm>
        </p:grpSpPr>
        <p:sp>
          <p:nvSpPr>
            <p:cNvPr id="9" name="Freeform 9"/>
            <p:cNvSpPr/>
            <p:nvPr/>
          </p:nvSpPr>
          <p:spPr>
            <a:xfrm>
              <a:off x="0" y="0"/>
              <a:ext cx="450112" cy="907170"/>
            </a:xfrm>
            <a:custGeom>
              <a:avLst/>
              <a:gdLst/>
              <a:ahLst/>
              <a:cxnLst/>
              <a:rect l="l" t="t" r="r" b="b"/>
              <a:pathLst>
                <a:path w="450112" h="907170">
                  <a:moveTo>
                    <a:pt x="0" y="0"/>
                  </a:moveTo>
                  <a:lnTo>
                    <a:pt x="450112" y="0"/>
                  </a:lnTo>
                  <a:lnTo>
                    <a:pt x="450112" y="907170"/>
                  </a:lnTo>
                  <a:lnTo>
                    <a:pt x="0" y="907170"/>
                  </a:lnTo>
                  <a:close/>
                </a:path>
              </a:pathLst>
            </a:custGeom>
            <a:solidFill>
              <a:srgbClr val="BFE7F5"/>
            </a:solidFill>
          </p:spPr>
          <p:txBody>
            <a:bodyPr/>
            <a:lstStyle/>
            <a:p>
              <a:endParaRPr lang="en-US"/>
            </a:p>
          </p:txBody>
        </p:sp>
        <p:sp>
          <p:nvSpPr>
            <p:cNvPr id="10" name="TextBox 10"/>
            <p:cNvSpPr txBox="1"/>
            <p:nvPr/>
          </p:nvSpPr>
          <p:spPr>
            <a:xfrm>
              <a:off x="0" y="-47625"/>
              <a:ext cx="450112" cy="954795"/>
            </a:xfrm>
            <a:prstGeom prst="rect">
              <a:avLst/>
            </a:prstGeom>
          </p:spPr>
          <p:txBody>
            <a:bodyPr lIns="50800" tIns="50800" rIns="50800" bIns="50800" rtlCol="0" anchor="ctr"/>
            <a:lstStyle/>
            <a:p>
              <a:pPr algn="ctr">
                <a:lnSpc>
                  <a:spcPts val="3079"/>
                </a:lnSpc>
              </a:pPr>
              <a:endParaRPr/>
            </a:p>
          </p:txBody>
        </p:sp>
      </p:grpSp>
      <p:grpSp>
        <p:nvGrpSpPr>
          <p:cNvPr id="11" name="Group 11"/>
          <p:cNvGrpSpPr>
            <a:grpSpLocks noChangeAspect="1"/>
          </p:cNvGrpSpPr>
          <p:nvPr/>
        </p:nvGrpSpPr>
        <p:grpSpPr>
          <a:xfrm>
            <a:off x="9806758" y="816378"/>
            <a:ext cx="8441922" cy="8441922"/>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2F37F"/>
            </a:solidFill>
          </p:spPr>
          <p:txBody>
            <a:bodyPr/>
            <a:lstStyle/>
            <a:p>
              <a:endParaRPr lang="en-US"/>
            </a:p>
          </p:txBody>
        </p:sp>
      </p:grpSp>
      <p:sp>
        <p:nvSpPr>
          <p:cNvPr id="13" name="Freeform 13"/>
          <p:cNvSpPr/>
          <p:nvPr/>
        </p:nvSpPr>
        <p:spPr>
          <a:xfrm>
            <a:off x="12185725" y="2057400"/>
            <a:ext cx="4320540" cy="8229600"/>
          </a:xfrm>
          <a:custGeom>
            <a:avLst/>
            <a:gdLst/>
            <a:ahLst/>
            <a:cxnLst/>
            <a:rect l="l" t="t" r="r" b="b"/>
            <a:pathLst>
              <a:path w="4320540" h="8229600">
                <a:moveTo>
                  <a:pt x="0" y="0"/>
                </a:moveTo>
                <a:lnTo>
                  <a:pt x="4320540" y="0"/>
                </a:lnTo>
                <a:lnTo>
                  <a:pt x="4320540" y="8229600"/>
                </a:lnTo>
                <a:lnTo>
                  <a:pt x="0" y="8229600"/>
                </a:lnTo>
                <a:lnTo>
                  <a:pt x="0" y="0"/>
                </a:lnTo>
                <a:close/>
              </a:path>
            </a:pathLst>
          </a:custGeom>
          <a:blipFill>
            <a:blip r:embed="rId3"/>
            <a:stretch>
              <a:fillRect/>
            </a:stretch>
          </a:blipFill>
        </p:spPr>
        <p:txBody>
          <a:bodyPr/>
          <a:lstStyle/>
          <a:p>
            <a:endParaRPr lang="en-US"/>
          </a:p>
        </p:txBody>
      </p:sp>
      <p:sp>
        <p:nvSpPr>
          <p:cNvPr id="14" name="Freeform 14"/>
          <p:cNvSpPr/>
          <p:nvPr/>
        </p:nvSpPr>
        <p:spPr>
          <a:xfrm>
            <a:off x="8312708" y="170117"/>
            <a:ext cx="5551158" cy="5447155"/>
          </a:xfrm>
          <a:custGeom>
            <a:avLst/>
            <a:gdLst/>
            <a:ahLst/>
            <a:cxnLst/>
            <a:rect l="l" t="t" r="r" b="b"/>
            <a:pathLst>
              <a:path w="5551158" h="5447155">
                <a:moveTo>
                  <a:pt x="0" y="0"/>
                </a:moveTo>
                <a:lnTo>
                  <a:pt x="5551158" y="0"/>
                </a:lnTo>
                <a:lnTo>
                  <a:pt x="5551158" y="5447155"/>
                </a:lnTo>
                <a:lnTo>
                  <a:pt x="0" y="5447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3055496" y="2507618"/>
            <a:ext cx="5551158" cy="5447155"/>
          </a:xfrm>
          <a:custGeom>
            <a:avLst/>
            <a:gdLst/>
            <a:ahLst/>
            <a:cxnLst/>
            <a:rect l="l" t="t" r="r" b="b"/>
            <a:pathLst>
              <a:path w="5551158" h="5447155">
                <a:moveTo>
                  <a:pt x="0" y="0"/>
                </a:moveTo>
                <a:lnTo>
                  <a:pt x="5551158" y="0"/>
                </a:lnTo>
                <a:lnTo>
                  <a:pt x="5551158" y="5447155"/>
                </a:lnTo>
                <a:lnTo>
                  <a:pt x="0" y="5447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rot="797573">
            <a:off x="15213710" y="1657702"/>
            <a:ext cx="532597" cy="799395"/>
          </a:xfrm>
          <a:custGeom>
            <a:avLst/>
            <a:gdLst/>
            <a:ahLst/>
            <a:cxnLst/>
            <a:rect l="l" t="t" r="r" b="b"/>
            <a:pathLst>
              <a:path w="532597" h="799395">
                <a:moveTo>
                  <a:pt x="0" y="0"/>
                </a:moveTo>
                <a:lnTo>
                  <a:pt x="532598" y="0"/>
                </a:lnTo>
                <a:lnTo>
                  <a:pt x="532598" y="799396"/>
                </a:lnTo>
                <a:lnTo>
                  <a:pt x="0" y="7993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12185725" y="273247"/>
            <a:ext cx="361861" cy="543132"/>
          </a:xfrm>
          <a:custGeom>
            <a:avLst/>
            <a:gdLst/>
            <a:ahLst/>
            <a:cxnLst/>
            <a:rect l="l" t="t" r="r" b="b"/>
            <a:pathLst>
              <a:path w="361861" h="543132">
                <a:moveTo>
                  <a:pt x="0" y="0"/>
                </a:moveTo>
                <a:lnTo>
                  <a:pt x="361862" y="0"/>
                </a:lnTo>
                <a:lnTo>
                  <a:pt x="361862" y="543131"/>
                </a:lnTo>
                <a:lnTo>
                  <a:pt x="0" y="543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8"/>
            <a:stretch>
              <a:fillRect l="-19657" t="-14884" r="-14655" b="-33649"/>
            </a:stretch>
          </a:blipFill>
        </p:spPr>
        <p:txBody>
          <a:bodyPr/>
          <a:lstStyle/>
          <a:p>
            <a:endParaRPr lang="en-US"/>
          </a:p>
        </p:txBody>
      </p:sp>
      <p:grpSp>
        <p:nvGrpSpPr>
          <p:cNvPr id="19" name="Group 19"/>
          <p:cNvGrpSpPr/>
          <p:nvPr/>
        </p:nvGrpSpPr>
        <p:grpSpPr>
          <a:xfrm>
            <a:off x="0" y="9376835"/>
            <a:ext cx="18587604" cy="1090283"/>
            <a:chOff x="0" y="0"/>
            <a:chExt cx="24783471" cy="1453710"/>
          </a:xfrm>
        </p:grpSpPr>
        <p:grpSp>
          <p:nvGrpSpPr>
            <p:cNvPr id="20" name="Group 20"/>
            <p:cNvGrpSpPr/>
            <p:nvPr/>
          </p:nvGrpSpPr>
          <p:grpSpPr>
            <a:xfrm>
              <a:off x="0" y="0"/>
              <a:ext cx="24783471" cy="1453710"/>
              <a:chOff x="0" y="0"/>
              <a:chExt cx="4918995" cy="288531"/>
            </a:xfrm>
          </p:grpSpPr>
          <p:sp>
            <p:nvSpPr>
              <p:cNvPr id="21" name="Freeform 21"/>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2" name="TextBox 22"/>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3" name="Freeform 2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9"/>
              <a:stretch>
                <a:fillRect t="-239" b="-239"/>
              </a:stretch>
            </a:blipFill>
          </p:spPr>
          <p:txBody>
            <a:bodyPr/>
            <a:lstStyle/>
            <a:p>
              <a:endParaRPr lang="en-US"/>
            </a:p>
          </p:txBody>
        </p:sp>
        <p:sp>
          <p:nvSpPr>
            <p:cNvPr id="24" name="TextBox 2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5" name="AutoShape 2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7" name="TextBox 27"/>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8" name="AutoShape 2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29" name="Group 29"/>
          <p:cNvGrpSpPr/>
          <p:nvPr/>
        </p:nvGrpSpPr>
        <p:grpSpPr>
          <a:xfrm>
            <a:off x="14078114" y="9633721"/>
            <a:ext cx="3827994" cy="358491"/>
            <a:chOff x="0" y="0"/>
            <a:chExt cx="5103992" cy="477989"/>
          </a:xfrm>
        </p:grpSpPr>
        <p:sp>
          <p:nvSpPr>
            <p:cNvPr id="30" name="TextBox 30"/>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31" name="TextBox 31"/>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32" name="Group 32"/>
          <p:cNvGrpSpPr/>
          <p:nvPr/>
        </p:nvGrpSpPr>
        <p:grpSpPr>
          <a:xfrm>
            <a:off x="0" y="9376835"/>
            <a:ext cx="18587604" cy="1470019"/>
            <a:chOff x="0" y="0"/>
            <a:chExt cx="24783471" cy="1960025"/>
          </a:xfrm>
        </p:grpSpPr>
        <p:grpSp>
          <p:nvGrpSpPr>
            <p:cNvPr id="33" name="Group 33"/>
            <p:cNvGrpSpPr/>
            <p:nvPr/>
          </p:nvGrpSpPr>
          <p:grpSpPr>
            <a:xfrm>
              <a:off x="0" y="0"/>
              <a:ext cx="24783471" cy="1453710"/>
              <a:chOff x="0" y="0"/>
              <a:chExt cx="4918995" cy="288531"/>
            </a:xfrm>
          </p:grpSpPr>
          <p:sp>
            <p:nvSpPr>
              <p:cNvPr id="34" name="Freeform 3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35" name="TextBox 3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6" name="Freeform 3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37" name="TextBox 3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8" name="AutoShape 3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9" name="TextBox 3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0" name="TextBox 4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1" name="AutoShape 4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3" name="TextBox 4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44" name="Group 44"/>
            <p:cNvGrpSpPr/>
            <p:nvPr/>
          </p:nvGrpSpPr>
          <p:grpSpPr>
            <a:xfrm>
              <a:off x="0" y="0"/>
              <a:ext cx="24783471" cy="1960025"/>
              <a:chOff x="0" y="0"/>
              <a:chExt cx="4918995" cy="389024"/>
            </a:xfrm>
          </p:grpSpPr>
          <p:sp>
            <p:nvSpPr>
              <p:cNvPr id="45" name="Freeform 4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6" name="TextBox 4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7" name="Freeform 4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48" name="TextBox 4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9" name="AutoShape 4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0" name="TextBox 50"/>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1" name="TextBox 51"/>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52" name="AutoShape 5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31</a:t>
              </a:r>
            </a:p>
          </p:txBody>
        </p:sp>
        <p:sp>
          <p:nvSpPr>
            <p:cNvPr id="54" name="TextBox 5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55" name="Group 55"/>
          <p:cNvGrpSpPr/>
          <p:nvPr/>
        </p:nvGrpSpPr>
        <p:grpSpPr>
          <a:xfrm>
            <a:off x="0" y="9376835"/>
            <a:ext cx="18587604" cy="1470019"/>
            <a:chOff x="0" y="0"/>
            <a:chExt cx="4918995" cy="389024"/>
          </a:xfrm>
        </p:grpSpPr>
        <p:sp>
          <p:nvSpPr>
            <p:cNvPr id="56" name="Freeform 5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7" name="TextBox 5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8" name="Freeform 58"/>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sp>
        <p:nvSpPr>
          <p:cNvPr id="59" name="TextBox 59"/>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60" name="AutoShape 60"/>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1" name="TextBox 61"/>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2" name="TextBox 62"/>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63" name="AutoShape 63"/>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4" name="TextBox 64"/>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31</a:t>
            </a:r>
          </a:p>
        </p:txBody>
      </p:sp>
      <p:sp>
        <p:nvSpPr>
          <p:cNvPr id="65" name="TextBox 65"/>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66" name="Group 66"/>
          <p:cNvGrpSpPr/>
          <p:nvPr/>
        </p:nvGrpSpPr>
        <p:grpSpPr>
          <a:xfrm>
            <a:off x="16870429" y="203368"/>
            <a:ext cx="1318567" cy="1318567"/>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630597" y="231943"/>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a:off x="1399742" y="3540164"/>
            <a:ext cx="444955" cy="360970"/>
          </a:xfrm>
          <a:custGeom>
            <a:avLst/>
            <a:gdLst/>
            <a:ahLst/>
            <a:cxnLst/>
            <a:rect l="l" t="t" r="r" b="b"/>
            <a:pathLst>
              <a:path w="444955" h="360970">
                <a:moveTo>
                  <a:pt x="0" y="0"/>
                </a:moveTo>
                <a:lnTo>
                  <a:pt x="444955" y="0"/>
                </a:lnTo>
                <a:lnTo>
                  <a:pt x="444955" y="360969"/>
                </a:lnTo>
                <a:lnTo>
                  <a:pt x="0" y="360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0" y="0"/>
            <a:ext cx="18587604" cy="10846854"/>
            <a:chOff x="0" y="0"/>
            <a:chExt cx="24783471" cy="14462473"/>
          </a:xfrm>
        </p:grpSpPr>
        <p:grpSp>
          <p:nvGrpSpPr>
            <p:cNvPr id="6" name="Group 6"/>
            <p:cNvGrpSpPr/>
            <p:nvPr/>
          </p:nvGrpSpPr>
          <p:grpSpPr>
            <a:xfrm>
              <a:off x="17617204" y="0"/>
              <a:ext cx="6683394" cy="13792200"/>
              <a:chOff x="0" y="0"/>
              <a:chExt cx="1320177" cy="2724385"/>
            </a:xfrm>
          </p:grpSpPr>
          <p:sp>
            <p:nvSpPr>
              <p:cNvPr id="7" name="Freeform 7"/>
              <p:cNvSpPr/>
              <p:nvPr/>
            </p:nvSpPr>
            <p:spPr>
              <a:xfrm>
                <a:off x="0" y="0"/>
                <a:ext cx="1320177" cy="2724385"/>
              </a:xfrm>
              <a:custGeom>
                <a:avLst/>
                <a:gdLst/>
                <a:ahLst/>
                <a:cxnLst/>
                <a:rect l="l" t="t" r="r" b="b"/>
                <a:pathLst>
                  <a:path w="1320177" h="2724385">
                    <a:moveTo>
                      <a:pt x="0" y="0"/>
                    </a:moveTo>
                    <a:lnTo>
                      <a:pt x="1320177" y="0"/>
                    </a:lnTo>
                    <a:lnTo>
                      <a:pt x="1320177" y="2724385"/>
                    </a:lnTo>
                    <a:lnTo>
                      <a:pt x="0" y="2724385"/>
                    </a:lnTo>
                    <a:close/>
                  </a:path>
                </a:pathLst>
              </a:custGeom>
              <a:solidFill>
                <a:srgbClr val="055E6E"/>
              </a:solidFill>
            </p:spPr>
            <p:txBody>
              <a:bodyPr/>
              <a:lstStyle/>
              <a:p>
                <a:endParaRPr lang="en-US"/>
              </a:p>
            </p:txBody>
          </p:sp>
          <p:sp>
            <p:nvSpPr>
              <p:cNvPr id="8" name="TextBox 8"/>
              <p:cNvSpPr txBox="1"/>
              <p:nvPr/>
            </p:nvSpPr>
            <p:spPr>
              <a:xfrm>
                <a:off x="0" y="-38100"/>
                <a:ext cx="1320177" cy="276248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12502447"/>
              <a:ext cx="24783471" cy="1453710"/>
              <a:chOff x="0" y="0"/>
              <a:chExt cx="4918995" cy="288531"/>
            </a:xfrm>
          </p:grpSpPr>
          <p:sp>
            <p:nvSpPr>
              <p:cNvPr id="10" name="Freeform 1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1" name="TextBox 1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2" name="Freeform 12"/>
            <p:cNvSpPr/>
            <p:nvPr/>
          </p:nvSpPr>
          <p:spPr>
            <a:xfrm>
              <a:off x="315469" y="125655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3" name="TextBox 13"/>
            <p:cNvSpPr txBox="1"/>
            <p:nvPr/>
          </p:nvSpPr>
          <p:spPr>
            <a:xfrm>
              <a:off x="12391736" y="12759532"/>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4" name="AutoShape 14"/>
            <p:cNvSpPr/>
            <p:nvPr/>
          </p:nvSpPr>
          <p:spPr>
            <a:xfrm>
              <a:off x="11919305" y="12834848"/>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5597071" y="12773759"/>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6" name="TextBox 16"/>
            <p:cNvSpPr txBox="1"/>
            <p:nvPr/>
          </p:nvSpPr>
          <p:spPr>
            <a:xfrm>
              <a:off x="7030990" y="12773629"/>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7" name="AutoShape 17"/>
            <p:cNvSpPr/>
            <p:nvPr/>
          </p:nvSpPr>
          <p:spPr>
            <a:xfrm>
              <a:off x="15125052" y="12807157"/>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 name="TextBox 18"/>
            <p:cNvSpPr txBox="1"/>
            <p:nvPr/>
          </p:nvSpPr>
          <p:spPr>
            <a:xfrm>
              <a:off x="23265277" y="12787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10</a:t>
              </a:r>
            </a:p>
          </p:txBody>
        </p:sp>
        <p:sp>
          <p:nvSpPr>
            <p:cNvPr id="19" name="TextBox 19"/>
            <p:cNvSpPr txBox="1"/>
            <p:nvPr/>
          </p:nvSpPr>
          <p:spPr>
            <a:xfrm>
              <a:off x="18770819" y="12787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20" name="Group 20"/>
            <p:cNvGrpSpPr/>
            <p:nvPr/>
          </p:nvGrpSpPr>
          <p:grpSpPr>
            <a:xfrm>
              <a:off x="0" y="12502447"/>
              <a:ext cx="24783471" cy="1960025"/>
              <a:chOff x="0" y="0"/>
              <a:chExt cx="4918995" cy="389024"/>
            </a:xfrm>
          </p:grpSpPr>
          <p:sp>
            <p:nvSpPr>
              <p:cNvPr id="21" name="Freeform 2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22" name="TextBox 2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23" name="Freeform 23"/>
            <p:cNvSpPr/>
            <p:nvPr/>
          </p:nvSpPr>
          <p:spPr>
            <a:xfrm>
              <a:off x="315469" y="125655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4" name="TextBox 24"/>
            <p:cNvSpPr txBox="1"/>
            <p:nvPr/>
          </p:nvSpPr>
          <p:spPr>
            <a:xfrm>
              <a:off x="12391736" y="12759532"/>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25" name="AutoShape 25"/>
            <p:cNvSpPr/>
            <p:nvPr/>
          </p:nvSpPr>
          <p:spPr>
            <a:xfrm>
              <a:off x="11919305" y="12834848"/>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15597071" y="12773759"/>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7" name="TextBox 27"/>
            <p:cNvSpPr txBox="1"/>
            <p:nvPr/>
          </p:nvSpPr>
          <p:spPr>
            <a:xfrm>
              <a:off x="6653279" y="12773629"/>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28" name="AutoShape 28"/>
            <p:cNvSpPr/>
            <p:nvPr/>
          </p:nvSpPr>
          <p:spPr>
            <a:xfrm>
              <a:off x="15125052" y="12807157"/>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9" name="TextBox 29"/>
            <p:cNvSpPr txBox="1"/>
            <p:nvPr/>
          </p:nvSpPr>
          <p:spPr>
            <a:xfrm>
              <a:off x="23265277" y="12787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32</a:t>
              </a:r>
            </a:p>
          </p:txBody>
        </p:sp>
        <p:sp>
          <p:nvSpPr>
            <p:cNvPr id="30" name="TextBox 30"/>
            <p:cNvSpPr txBox="1"/>
            <p:nvPr/>
          </p:nvSpPr>
          <p:spPr>
            <a:xfrm>
              <a:off x="18770819" y="12787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
        <p:nvSpPr>
          <p:cNvPr id="31" name="Freeform 31"/>
          <p:cNvSpPr/>
          <p:nvPr/>
        </p:nvSpPr>
        <p:spPr>
          <a:xfrm>
            <a:off x="12382069" y="2025184"/>
            <a:ext cx="5667366" cy="7242641"/>
          </a:xfrm>
          <a:custGeom>
            <a:avLst/>
            <a:gdLst/>
            <a:ahLst/>
            <a:cxnLst/>
            <a:rect l="l" t="t" r="r" b="b"/>
            <a:pathLst>
              <a:path w="5667366" h="7242641">
                <a:moveTo>
                  <a:pt x="0" y="0"/>
                </a:moveTo>
                <a:lnTo>
                  <a:pt x="5667367" y="0"/>
                </a:lnTo>
                <a:lnTo>
                  <a:pt x="5667367" y="7242641"/>
                </a:lnTo>
                <a:lnTo>
                  <a:pt x="0" y="7242641"/>
                </a:lnTo>
                <a:lnTo>
                  <a:pt x="0" y="0"/>
                </a:lnTo>
                <a:close/>
              </a:path>
            </a:pathLst>
          </a:custGeom>
          <a:blipFill>
            <a:blip r:embed="rId7"/>
            <a:stretch>
              <a:fillRect/>
            </a:stretch>
          </a:blipFill>
        </p:spPr>
        <p:txBody>
          <a:bodyPr/>
          <a:lstStyle/>
          <a:p>
            <a:endParaRPr lang="en-US"/>
          </a:p>
        </p:txBody>
      </p:sp>
      <p:sp>
        <p:nvSpPr>
          <p:cNvPr id="32" name="TextBox 32"/>
          <p:cNvSpPr txBox="1"/>
          <p:nvPr/>
        </p:nvSpPr>
        <p:spPr>
          <a:xfrm>
            <a:off x="502908" y="1000125"/>
            <a:ext cx="10088654" cy="2171700"/>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RESEARCH QUESTION​</a:t>
            </a:r>
          </a:p>
          <a:p>
            <a:pPr algn="l">
              <a:lnSpc>
                <a:spcPts val="8399"/>
              </a:lnSpc>
            </a:pPr>
            <a:r>
              <a:rPr lang="en-US" sz="6999">
                <a:solidFill>
                  <a:srgbClr val="000000"/>
                </a:solidFill>
                <a:latin typeface="Poppins Bold"/>
                <a:ea typeface="Poppins Bold"/>
                <a:cs typeface="Poppins Bold"/>
                <a:sym typeface="Poppins Bold"/>
              </a:rPr>
              <a:t>​</a:t>
            </a:r>
          </a:p>
        </p:txBody>
      </p:sp>
      <p:sp>
        <p:nvSpPr>
          <p:cNvPr id="33" name="TextBox 33"/>
          <p:cNvSpPr txBox="1"/>
          <p:nvPr/>
        </p:nvSpPr>
        <p:spPr>
          <a:xfrm>
            <a:off x="2169388" y="3397289"/>
            <a:ext cx="9279424" cy="3489579"/>
          </a:xfrm>
          <a:prstGeom prst="rect">
            <a:avLst/>
          </a:prstGeom>
        </p:spPr>
        <p:txBody>
          <a:bodyPr lIns="0" tIns="0" rIns="0" bIns="0" rtlCol="0" anchor="t">
            <a:spAutoFit/>
          </a:bodyPr>
          <a:lstStyle/>
          <a:p>
            <a:pPr algn="just">
              <a:lnSpc>
                <a:spcPts val="3486"/>
              </a:lnSpc>
            </a:pPr>
            <a:r>
              <a:rPr lang="en-US" sz="2490">
                <a:solidFill>
                  <a:srgbClr val="000000"/>
                </a:solidFill>
                <a:latin typeface="Arial Unicode Bold"/>
                <a:ea typeface="Arial Unicode Bold"/>
                <a:cs typeface="Arial Unicode Bold"/>
                <a:sym typeface="Arial Unicode Bold"/>
              </a:rPr>
              <a:t>HOW CAN IMPLEMENTING A MACHINE LEARNING-BASED DDOS DETECTION SYSTEM IN HEALTH DATA MANAGEMENT IMPROVE THE SECURITY AND AVAILABILITY OF HEALTH SERVICES BY PROVIDING IN-DEPTH NETWORK TRAFFIC ANALYSIS AND REAL-TIME NOTIFICATIONS TO PRECISELY IDENTIFY AND MITIGATE DDOS ATTACKS?</a:t>
            </a:r>
          </a:p>
          <a:p>
            <a:pPr algn="just">
              <a:lnSpc>
                <a:spcPts val="3486"/>
              </a:lnSpc>
              <a:spcBef>
                <a:spcPct val="0"/>
              </a:spcBef>
            </a:pPr>
            <a:endParaRPr lang="en-US" sz="2490">
              <a:solidFill>
                <a:srgbClr val="000000"/>
              </a:solidFill>
              <a:latin typeface="Arial Unicode Bold"/>
              <a:ea typeface="Arial Unicode Bold"/>
              <a:cs typeface="Arial Unicode Bold"/>
              <a:sym typeface="Arial Unicode Bold"/>
            </a:endParaRPr>
          </a:p>
        </p:txBody>
      </p:sp>
      <p:grpSp>
        <p:nvGrpSpPr>
          <p:cNvPr id="34" name="Group 34"/>
          <p:cNvGrpSpPr/>
          <p:nvPr/>
        </p:nvGrpSpPr>
        <p:grpSpPr>
          <a:xfrm>
            <a:off x="0" y="9376835"/>
            <a:ext cx="18587604" cy="1470019"/>
            <a:chOff x="0" y="0"/>
            <a:chExt cx="4918995" cy="389024"/>
          </a:xfrm>
        </p:grpSpPr>
        <p:sp>
          <p:nvSpPr>
            <p:cNvPr id="35" name="Freeform 3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6" name="TextBox 3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7" name="Freeform 37"/>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38" name="TextBox 38"/>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39" name="AutoShape 39"/>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1" name="TextBox 41"/>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42" name="AutoShape 42"/>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32</a:t>
            </a:r>
          </a:p>
        </p:txBody>
      </p:sp>
      <p:sp>
        <p:nvSpPr>
          <p:cNvPr id="44" name="TextBox 44"/>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aphicFrame>
        <p:nvGraphicFramePr>
          <p:cNvPr id="4" name="Table 4"/>
          <p:cNvGraphicFramePr>
            <a:graphicFrameLocks noGrp="1"/>
          </p:cNvGraphicFramePr>
          <p:nvPr/>
        </p:nvGraphicFramePr>
        <p:xfrm>
          <a:off x="3048457" y="1816230"/>
          <a:ext cx="12795490" cy="6969173"/>
        </p:xfrm>
        <a:graphic>
          <a:graphicData uri="http://schemas.openxmlformats.org/drawingml/2006/table">
            <a:tbl>
              <a:tblPr/>
              <a:tblGrid>
                <a:gridCol w="2559098">
                  <a:extLst>
                    <a:ext uri="{9D8B030D-6E8A-4147-A177-3AD203B41FA5}">
                      <a16:colId xmlns:a16="http://schemas.microsoft.com/office/drawing/2014/main" val="20000"/>
                    </a:ext>
                  </a:extLst>
                </a:gridCol>
                <a:gridCol w="2559098">
                  <a:extLst>
                    <a:ext uri="{9D8B030D-6E8A-4147-A177-3AD203B41FA5}">
                      <a16:colId xmlns:a16="http://schemas.microsoft.com/office/drawing/2014/main" val="20001"/>
                    </a:ext>
                  </a:extLst>
                </a:gridCol>
                <a:gridCol w="2559098">
                  <a:extLst>
                    <a:ext uri="{9D8B030D-6E8A-4147-A177-3AD203B41FA5}">
                      <a16:colId xmlns:a16="http://schemas.microsoft.com/office/drawing/2014/main" val="20002"/>
                    </a:ext>
                  </a:extLst>
                </a:gridCol>
                <a:gridCol w="2559098">
                  <a:extLst>
                    <a:ext uri="{9D8B030D-6E8A-4147-A177-3AD203B41FA5}">
                      <a16:colId xmlns:a16="http://schemas.microsoft.com/office/drawing/2014/main" val="20003"/>
                    </a:ext>
                  </a:extLst>
                </a:gridCol>
                <a:gridCol w="2559098">
                  <a:extLst>
                    <a:ext uri="{9D8B030D-6E8A-4147-A177-3AD203B41FA5}">
                      <a16:colId xmlns:a16="http://schemas.microsoft.com/office/drawing/2014/main" val="20004"/>
                    </a:ext>
                  </a:extLst>
                </a:gridCol>
              </a:tblGrid>
              <a:tr h="1454425">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Application References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Deep Learning Model Implementation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Real-Time Analysis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Quickly Adaptive and Learning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Specialization for Health Data Management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extLst>
                  <a:ext uri="{0D108BD9-81ED-4DB2-BD59-A6C34878D82A}">
                    <a16:rowId xmlns:a16="http://schemas.microsoft.com/office/drawing/2014/main" val="10000"/>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1"/>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2"/>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3"/>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DIGIMED</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4"/>
                  </a:ext>
                </a:extLst>
              </a:tr>
            </a:tbl>
          </a:graphicData>
        </a:graphic>
      </p:graphicFrame>
      <p:sp>
        <p:nvSpPr>
          <p:cNvPr id="5" name="Freeform 5"/>
          <p:cNvSpPr/>
          <p:nvPr/>
        </p:nvSpPr>
        <p:spPr>
          <a:xfrm>
            <a:off x="6500436" y="6364283"/>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28700" y="701805"/>
            <a:ext cx="78678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RESEARCH GAP</a:t>
            </a:r>
          </a:p>
        </p:txBody>
      </p:sp>
      <p:sp>
        <p:nvSpPr>
          <p:cNvPr id="7" name="Freeform 7"/>
          <p:cNvSpPr/>
          <p:nvPr/>
        </p:nvSpPr>
        <p:spPr>
          <a:xfrm>
            <a:off x="6500436"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9134065"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1765823"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9134065" y="625951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1767695" y="625951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1767695"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4250992"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14250992" y="6309854"/>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4250992"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9068535"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4250992"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8" name="Group 18"/>
          <p:cNvGrpSpPr/>
          <p:nvPr/>
        </p:nvGrpSpPr>
        <p:grpSpPr>
          <a:xfrm>
            <a:off x="0" y="9376835"/>
            <a:ext cx="18587604" cy="1470019"/>
            <a:chOff x="0" y="0"/>
            <a:chExt cx="24783471" cy="1960025"/>
          </a:xfrm>
        </p:grpSpPr>
        <p:grpSp>
          <p:nvGrpSpPr>
            <p:cNvPr id="19" name="Group 19"/>
            <p:cNvGrpSpPr/>
            <p:nvPr/>
          </p:nvGrpSpPr>
          <p:grpSpPr>
            <a:xfrm>
              <a:off x="0" y="0"/>
              <a:ext cx="24783471" cy="1453710"/>
              <a:chOff x="0" y="0"/>
              <a:chExt cx="4918995" cy="288531"/>
            </a:xfrm>
          </p:grpSpPr>
          <p:sp>
            <p:nvSpPr>
              <p:cNvPr id="20" name="Freeform 2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1" name="TextBox 2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2" name="Freeform 2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23" name="TextBox 2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4" name="AutoShape 2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5" name="TextBox 25"/>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6" name="TextBox 26"/>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7" name="AutoShape 2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8" name="TextBox 28"/>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29" name="TextBox 29"/>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0" name="Group 30"/>
            <p:cNvGrpSpPr/>
            <p:nvPr/>
          </p:nvGrpSpPr>
          <p:grpSpPr>
            <a:xfrm>
              <a:off x="0" y="0"/>
              <a:ext cx="24783471" cy="1960025"/>
              <a:chOff x="0" y="0"/>
              <a:chExt cx="4918995" cy="389024"/>
            </a:xfrm>
          </p:grpSpPr>
          <p:sp>
            <p:nvSpPr>
              <p:cNvPr id="31" name="Freeform 3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2" name="TextBox 3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3" name="Freeform 3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34" name="TextBox 3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5" name="AutoShape 3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6" name="TextBox 36"/>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7" name="TextBox 37"/>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38" name="AutoShape 3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9" name="TextBox 39"/>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33</a:t>
              </a:r>
            </a:p>
          </p:txBody>
        </p:sp>
        <p:sp>
          <p:nvSpPr>
            <p:cNvPr id="40" name="TextBox 40"/>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1" name="Group 41"/>
          <p:cNvGrpSpPr/>
          <p:nvPr/>
        </p:nvGrpSpPr>
        <p:grpSpPr>
          <a:xfrm>
            <a:off x="0" y="9376835"/>
            <a:ext cx="18587604" cy="1470019"/>
            <a:chOff x="0" y="0"/>
            <a:chExt cx="4918995" cy="389024"/>
          </a:xfrm>
        </p:grpSpPr>
        <p:sp>
          <p:nvSpPr>
            <p:cNvPr id="42" name="Freeform 42"/>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3" name="TextBox 43"/>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4" name="Freeform 44"/>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8"/>
            <a:stretch>
              <a:fillRect t="-239" b="-239"/>
            </a:stretch>
          </a:blipFill>
        </p:spPr>
        <p:txBody>
          <a:bodyPr/>
          <a:lstStyle/>
          <a:p>
            <a:endParaRPr lang="en-US"/>
          </a:p>
        </p:txBody>
      </p:sp>
      <p:sp>
        <p:nvSpPr>
          <p:cNvPr id="45" name="TextBox 45"/>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46" name="AutoShape 46"/>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7" name="TextBox 47"/>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8" name="TextBox 48"/>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49" name="AutoShape 49"/>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0" name="TextBox 50"/>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33</a:t>
            </a:r>
          </a:p>
        </p:txBody>
      </p:sp>
      <p:sp>
        <p:nvSpPr>
          <p:cNvPr id="51" name="TextBox 51"/>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sp>
        <p:nvSpPr>
          <p:cNvPr id="52" name="Freeform 52"/>
          <p:cNvSpPr/>
          <p:nvPr/>
        </p:nvSpPr>
        <p:spPr>
          <a:xfrm>
            <a:off x="11767695" y="4899339"/>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3" name="Freeform 53"/>
          <p:cNvSpPr/>
          <p:nvPr/>
        </p:nvSpPr>
        <p:spPr>
          <a:xfrm>
            <a:off x="9068535" y="4899339"/>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4" name="Freeform 54"/>
          <p:cNvSpPr/>
          <p:nvPr/>
        </p:nvSpPr>
        <p:spPr>
          <a:xfrm>
            <a:off x="6500436"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5" name="Freeform 55"/>
          <p:cNvSpPr/>
          <p:nvPr/>
        </p:nvSpPr>
        <p:spPr>
          <a:xfrm>
            <a:off x="6450039" y="3458205"/>
            <a:ext cx="755333" cy="755333"/>
          </a:xfrm>
          <a:custGeom>
            <a:avLst/>
            <a:gdLst/>
            <a:ahLst/>
            <a:cxnLst/>
            <a:rect l="l" t="t" r="r" b="b"/>
            <a:pathLst>
              <a:path w="755333" h="755333">
                <a:moveTo>
                  <a:pt x="0" y="0"/>
                </a:moveTo>
                <a:lnTo>
                  <a:pt x="755333" y="0"/>
                </a:lnTo>
                <a:lnTo>
                  <a:pt x="755333" y="755334"/>
                </a:lnTo>
                <a:lnTo>
                  <a:pt x="0" y="755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6" name="Group 56"/>
          <p:cNvGrpSpPr/>
          <p:nvPr/>
        </p:nvGrpSpPr>
        <p:grpSpPr>
          <a:xfrm>
            <a:off x="16870429" y="203368"/>
            <a:ext cx="1318567" cy="1318567"/>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txBody>
            <a:bodyPr/>
            <a:lstStyle/>
            <a:p>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13512506" y="-28575"/>
            <a:ext cx="5012545" cy="10344150"/>
            <a:chOff x="0" y="0"/>
            <a:chExt cx="1320177" cy="2724385"/>
          </a:xfrm>
        </p:grpSpPr>
        <p:sp>
          <p:nvSpPr>
            <p:cNvPr id="4" name="Freeform 4"/>
            <p:cNvSpPr/>
            <p:nvPr/>
          </p:nvSpPr>
          <p:spPr>
            <a:xfrm>
              <a:off x="0" y="0"/>
              <a:ext cx="1320177" cy="2724385"/>
            </a:xfrm>
            <a:custGeom>
              <a:avLst/>
              <a:gdLst/>
              <a:ahLst/>
              <a:cxnLst/>
              <a:rect l="l" t="t" r="r" b="b"/>
              <a:pathLst>
                <a:path w="1320177" h="2724385">
                  <a:moveTo>
                    <a:pt x="0" y="0"/>
                  </a:moveTo>
                  <a:lnTo>
                    <a:pt x="1320177" y="0"/>
                  </a:lnTo>
                  <a:lnTo>
                    <a:pt x="1320177" y="2724385"/>
                  </a:lnTo>
                  <a:lnTo>
                    <a:pt x="0" y="2724385"/>
                  </a:lnTo>
                  <a:close/>
                </a:path>
              </a:pathLst>
            </a:custGeom>
            <a:solidFill>
              <a:srgbClr val="055E6E"/>
            </a:solidFill>
          </p:spPr>
          <p:txBody>
            <a:bodyPr/>
            <a:lstStyle/>
            <a:p>
              <a:endParaRPr lang="en-US"/>
            </a:p>
          </p:txBody>
        </p:sp>
        <p:sp>
          <p:nvSpPr>
            <p:cNvPr id="5" name="TextBox 5"/>
            <p:cNvSpPr txBox="1"/>
            <p:nvPr/>
          </p:nvSpPr>
          <p:spPr>
            <a:xfrm>
              <a:off x="0" y="-38100"/>
              <a:ext cx="1320177" cy="276248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3694799" y="28148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998767"/>
            <a:ext cx="8721483" cy="322897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SPECIFIC AND SUB OBJECTIVES​</a:t>
            </a:r>
          </a:p>
          <a:p>
            <a:pPr algn="l">
              <a:lnSpc>
                <a:spcPts val="8399"/>
              </a:lnSpc>
            </a:pPr>
            <a:r>
              <a:rPr lang="en-US" sz="6999">
                <a:solidFill>
                  <a:srgbClr val="000000"/>
                </a:solidFill>
                <a:latin typeface="Poppins Bold"/>
                <a:ea typeface="Poppins Bold"/>
                <a:cs typeface="Poppins Bold"/>
                <a:sym typeface="Poppins Bold"/>
              </a:rPr>
              <a:t>​</a:t>
            </a:r>
          </a:p>
        </p:txBody>
      </p:sp>
      <p:sp>
        <p:nvSpPr>
          <p:cNvPr id="8" name="TextBox 8"/>
          <p:cNvSpPr txBox="1"/>
          <p:nvPr/>
        </p:nvSpPr>
        <p:spPr>
          <a:xfrm>
            <a:off x="1248695" y="3357566"/>
            <a:ext cx="11162973" cy="1785934"/>
          </a:xfrm>
          <a:prstGeom prst="rect">
            <a:avLst/>
          </a:prstGeom>
        </p:spPr>
        <p:txBody>
          <a:bodyPr lIns="0" tIns="0" rIns="0" bIns="0" rtlCol="0" anchor="t">
            <a:spAutoFit/>
          </a:bodyPr>
          <a:lstStyle/>
          <a:p>
            <a:pPr algn="l">
              <a:lnSpc>
                <a:spcPts val="2813"/>
              </a:lnSpc>
            </a:pPr>
            <a:r>
              <a:rPr lang="en-US" sz="2250">
                <a:solidFill>
                  <a:srgbClr val="000000"/>
                </a:solidFill>
                <a:latin typeface="Poppins Bold"/>
                <a:ea typeface="Poppins Bold"/>
                <a:cs typeface="Poppins Bold"/>
                <a:sym typeface="Poppins Bold"/>
              </a:rPr>
              <a:t>DEVELOP A DDOS DETECTION SYSTEM FOR HEALTH DATA MANAGEMENT THAT IS BASED ON MACHINE LEARNING. IT WILL GIVE ADMINISTRATORS ACCESS TO IN-DEPTH NETWORK TRAFFIC ANALYSIS AND REAL-TIME NOTIFICATIONS TO PRECISELY IDENTIFY DDOS ATTACKS, SAFEGUARDING THE AVAILABILITY AND INTEGRITY OF HEALTH DATA SERVICES.</a:t>
            </a:r>
          </a:p>
        </p:txBody>
      </p:sp>
      <p:sp>
        <p:nvSpPr>
          <p:cNvPr id="9" name="TextBox 9"/>
          <p:cNvSpPr txBox="1"/>
          <p:nvPr/>
        </p:nvSpPr>
        <p:spPr>
          <a:xfrm>
            <a:off x="1248695" y="5448300"/>
            <a:ext cx="10722982" cy="2499393"/>
          </a:xfrm>
          <a:prstGeom prst="rect">
            <a:avLst/>
          </a:prstGeom>
        </p:spPr>
        <p:txBody>
          <a:bodyPr lIns="0" tIns="0" rIns="0" bIns="0" rtlCol="0" anchor="t">
            <a:spAutoFit/>
          </a:bodyPr>
          <a:lstStyle/>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Identify Key Features for DDoS Detection</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Develop and Train a Machine Learning Model</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Integrate the Detection System with Health Data Management Infrastructure</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Implement Real-Time Monitoring and Alert Mechanism</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Evaluate and Optimize System Performance</a:t>
            </a:r>
          </a:p>
        </p:txBody>
      </p:sp>
      <p:sp>
        <p:nvSpPr>
          <p:cNvPr id="10" name="Freeform 10"/>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5"/>
            <a:stretch>
              <a:fillRect l="-19657" t="-14884" r="-14655" b="-33649"/>
            </a:stretch>
          </a:blipFill>
        </p:spPr>
        <p:txBody>
          <a:bodyPr/>
          <a:lstStyle/>
          <a:p>
            <a:endParaRPr lang="en-US"/>
          </a:p>
        </p:txBody>
      </p:sp>
      <p:grpSp>
        <p:nvGrpSpPr>
          <p:cNvPr id="11" name="Group 11"/>
          <p:cNvGrpSpPr/>
          <p:nvPr/>
        </p:nvGrpSpPr>
        <p:grpSpPr>
          <a:xfrm>
            <a:off x="0" y="9376835"/>
            <a:ext cx="18587604" cy="1090283"/>
            <a:chOff x="0" y="0"/>
            <a:chExt cx="24783471" cy="1453710"/>
          </a:xfrm>
        </p:grpSpPr>
        <p:grpSp>
          <p:nvGrpSpPr>
            <p:cNvPr id="12" name="Group 12"/>
            <p:cNvGrpSpPr/>
            <p:nvPr/>
          </p:nvGrpSpPr>
          <p:grpSpPr>
            <a:xfrm>
              <a:off x="0" y="0"/>
              <a:ext cx="24783471" cy="1453710"/>
              <a:chOff x="0" y="0"/>
              <a:chExt cx="4918995" cy="288531"/>
            </a:xfrm>
          </p:grpSpPr>
          <p:sp>
            <p:nvSpPr>
              <p:cNvPr id="13" name="Freeform 13"/>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4" name="TextBox 14"/>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5" name="Freeform 1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6" name="TextBox 1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7" name="AutoShape 1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 name="TextBox 18"/>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9" name="TextBox 19"/>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0" name="AutoShape 2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21" name="Group 21"/>
          <p:cNvGrpSpPr/>
          <p:nvPr/>
        </p:nvGrpSpPr>
        <p:grpSpPr>
          <a:xfrm>
            <a:off x="14078114" y="9633721"/>
            <a:ext cx="3827994" cy="358491"/>
            <a:chOff x="0" y="0"/>
            <a:chExt cx="5103992" cy="477989"/>
          </a:xfrm>
        </p:grpSpPr>
        <p:sp>
          <p:nvSpPr>
            <p:cNvPr id="22" name="TextBox 22"/>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12</a:t>
              </a:r>
            </a:p>
          </p:txBody>
        </p:sp>
        <p:sp>
          <p:nvSpPr>
            <p:cNvPr id="23" name="TextBox 23"/>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4" name="Group 24"/>
          <p:cNvGrpSpPr/>
          <p:nvPr/>
        </p:nvGrpSpPr>
        <p:grpSpPr>
          <a:xfrm>
            <a:off x="0" y="9376835"/>
            <a:ext cx="18587604" cy="1470019"/>
            <a:chOff x="0" y="0"/>
            <a:chExt cx="24783471" cy="1960025"/>
          </a:xfrm>
        </p:grpSpPr>
        <p:grpSp>
          <p:nvGrpSpPr>
            <p:cNvPr id="25" name="Group 25"/>
            <p:cNvGrpSpPr/>
            <p:nvPr/>
          </p:nvGrpSpPr>
          <p:grpSpPr>
            <a:xfrm>
              <a:off x="0" y="0"/>
              <a:ext cx="24783471" cy="1453710"/>
              <a:chOff x="0" y="0"/>
              <a:chExt cx="4918995" cy="288531"/>
            </a:xfrm>
          </p:grpSpPr>
          <p:sp>
            <p:nvSpPr>
              <p:cNvPr id="26" name="Freeform 2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7" name="TextBox 2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8" name="Freeform 2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9" name="TextBox 2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0" name="AutoShape 3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TextBox 3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2" name="TextBox 3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3" name="AutoShape 3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5" name="TextBox 3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6" name="Group 36"/>
            <p:cNvGrpSpPr/>
            <p:nvPr/>
          </p:nvGrpSpPr>
          <p:grpSpPr>
            <a:xfrm>
              <a:off x="0" y="0"/>
              <a:ext cx="24783471" cy="1960025"/>
              <a:chOff x="0" y="0"/>
              <a:chExt cx="4918995" cy="389024"/>
            </a:xfrm>
          </p:grpSpPr>
          <p:sp>
            <p:nvSpPr>
              <p:cNvPr id="37" name="Freeform 3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8" name="TextBox 3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9" name="Freeform 3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40" name="TextBox 4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1" name="AutoShape 4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3" name="TextBox 4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4" name="AutoShape 4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34</a:t>
              </a:r>
            </a:p>
          </p:txBody>
        </p:sp>
        <p:sp>
          <p:nvSpPr>
            <p:cNvPr id="46" name="TextBox 4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7" name="Group 47"/>
          <p:cNvGrpSpPr/>
          <p:nvPr/>
        </p:nvGrpSpPr>
        <p:grpSpPr>
          <a:xfrm>
            <a:off x="0" y="9376835"/>
            <a:ext cx="18587604" cy="1470019"/>
            <a:chOff x="0" y="0"/>
            <a:chExt cx="4918995" cy="389024"/>
          </a:xfrm>
        </p:grpSpPr>
        <p:sp>
          <p:nvSpPr>
            <p:cNvPr id="48" name="Freeform 4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9" name="TextBox 4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0" name="Freeform 50"/>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51" name="TextBox 51"/>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2" name="AutoShape 52"/>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4" name="TextBox 54"/>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55" name="AutoShape 55"/>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34</a:t>
            </a:r>
          </a:p>
        </p:txBody>
      </p:sp>
      <p:sp>
        <p:nvSpPr>
          <p:cNvPr id="57" name="TextBox 57"/>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8" name="Group 58"/>
          <p:cNvGrpSpPr/>
          <p:nvPr/>
        </p:nvGrpSpPr>
        <p:grpSpPr>
          <a:xfrm>
            <a:off x="16870429" y="203368"/>
            <a:ext cx="1318567" cy="1318567"/>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pSp>
        <p:nvGrpSpPr>
          <p:cNvPr id="4" name="Group 4"/>
          <p:cNvGrpSpPr/>
          <p:nvPr/>
        </p:nvGrpSpPr>
        <p:grpSpPr>
          <a:xfrm>
            <a:off x="0" y="9376835"/>
            <a:ext cx="18587604" cy="1090283"/>
            <a:chOff x="0" y="0"/>
            <a:chExt cx="24783471" cy="1453710"/>
          </a:xfrm>
        </p:grpSpPr>
        <p:grpSp>
          <p:nvGrpSpPr>
            <p:cNvPr id="5" name="Group 5"/>
            <p:cNvGrpSpPr/>
            <p:nvPr/>
          </p:nvGrpSpPr>
          <p:grpSpPr>
            <a:xfrm>
              <a:off x="0" y="0"/>
              <a:ext cx="24783471" cy="1453710"/>
              <a:chOff x="0" y="0"/>
              <a:chExt cx="4918995" cy="288531"/>
            </a:xfrm>
          </p:grpSpPr>
          <p:sp>
            <p:nvSpPr>
              <p:cNvPr id="6" name="Freeform 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 name="TextBox 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 name="Freeform 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9" name="TextBox 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0" name="AutoShape 1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2" name="TextBox 1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3" name="AutoShape 1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14</a:t>
              </a:r>
            </a:p>
          </p:txBody>
        </p:sp>
        <p:sp>
          <p:nvSpPr>
            <p:cNvPr id="15" name="TextBox 1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16" name="Group 16"/>
          <p:cNvGrpSpPr/>
          <p:nvPr/>
        </p:nvGrpSpPr>
        <p:grpSpPr>
          <a:xfrm>
            <a:off x="0" y="9376835"/>
            <a:ext cx="18587604" cy="1470019"/>
            <a:chOff x="0" y="0"/>
            <a:chExt cx="24783471" cy="1960025"/>
          </a:xfrm>
        </p:grpSpPr>
        <p:grpSp>
          <p:nvGrpSpPr>
            <p:cNvPr id="17" name="Group 17"/>
            <p:cNvGrpSpPr/>
            <p:nvPr/>
          </p:nvGrpSpPr>
          <p:grpSpPr>
            <a:xfrm>
              <a:off x="0" y="0"/>
              <a:ext cx="24783471" cy="1453710"/>
              <a:chOff x="0" y="0"/>
              <a:chExt cx="4918995" cy="288531"/>
            </a:xfrm>
          </p:grpSpPr>
          <p:sp>
            <p:nvSpPr>
              <p:cNvPr id="18" name="Freeform 1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9" name="TextBox 1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0" name="Freeform 2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21" name="TextBox 2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2" name="AutoShape 2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3" name="TextBox 2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4" name="TextBox 2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5" name="AutoShape 2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27" name="TextBox 2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28" name="Group 28"/>
            <p:cNvGrpSpPr/>
            <p:nvPr/>
          </p:nvGrpSpPr>
          <p:grpSpPr>
            <a:xfrm>
              <a:off x="0" y="0"/>
              <a:ext cx="24783471" cy="1960025"/>
              <a:chOff x="0" y="0"/>
              <a:chExt cx="4918995" cy="389024"/>
            </a:xfrm>
          </p:grpSpPr>
          <p:sp>
            <p:nvSpPr>
              <p:cNvPr id="29" name="Freeform 2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0" name="TextBox 3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1" name="Freeform 3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32" name="TextBox 3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3" name="AutoShape 3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5" name="TextBox 35"/>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36" name="AutoShape 3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7" name="TextBox 3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36</a:t>
              </a:r>
            </a:p>
          </p:txBody>
        </p:sp>
        <p:sp>
          <p:nvSpPr>
            <p:cNvPr id="38" name="TextBox 3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39" name="Group 39"/>
          <p:cNvGrpSpPr/>
          <p:nvPr/>
        </p:nvGrpSpPr>
        <p:grpSpPr>
          <a:xfrm>
            <a:off x="0" y="9376835"/>
            <a:ext cx="18587604" cy="1470019"/>
            <a:chOff x="0" y="0"/>
            <a:chExt cx="4918995" cy="389024"/>
          </a:xfrm>
        </p:grpSpPr>
        <p:sp>
          <p:nvSpPr>
            <p:cNvPr id="40" name="Freeform 4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1" name="TextBox 4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2" name="Freeform 42"/>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43" name="AutoShape 43"/>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4" name="AutoShape 44"/>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45" name="Group 45"/>
          <p:cNvGrpSpPr/>
          <p:nvPr/>
        </p:nvGrpSpPr>
        <p:grpSpPr>
          <a:xfrm>
            <a:off x="16870429" y="203368"/>
            <a:ext cx="1318567" cy="1318567"/>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
        <p:nvSpPr>
          <p:cNvPr id="47" name="Freeform 47"/>
          <p:cNvSpPr/>
          <p:nvPr/>
        </p:nvSpPr>
        <p:spPr>
          <a:xfrm>
            <a:off x="4433902" y="1521935"/>
            <a:ext cx="9004556" cy="7789898"/>
          </a:xfrm>
          <a:custGeom>
            <a:avLst/>
            <a:gdLst/>
            <a:ahLst/>
            <a:cxnLst/>
            <a:rect l="l" t="t" r="r" b="b"/>
            <a:pathLst>
              <a:path w="9004556" h="7789898">
                <a:moveTo>
                  <a:pt x="0" y="0"/>
                </a:moveTo>
                <a:lnTo>
                  <a:pt x="9004556" y="0"/>
                </a:lnTo>
                <a:lnTo>
                  <a:pt x="9004556" y="7789898"/>
                </a:lnTo>
                <a:lnTo>
                  <a:pt x="0" y="7789898"/>
                </a:lnTo>
                <a:lnTo>
                  <a:pt x="0" y="0"/>
                </a:lnTo>
                <a:close/>
              </a:path>
            </a:pathLst>
          </a:custGeom>
          <a:blipFill>
            <a:blip r:embed="rId6"/>
            <a:stretch>
              <a:fillRect l="-9217" t="-10898" r="-8318" b="-12340"/>
            </a:stretch>
          </a:blipFill>
        </p:spPr>
        <p:txBody>
          <a:bodyPr/>
          <a:lstStyle/>
          <a:p>
            <a:endParaRPr lang="en-US"/>
          </a:p>
        </p:txBody>
      </p:sp>
      <p:sp>
        <p:nvSpPr>
          <p:cNvPr id="48" name="TextBox 48"/>
          <p:cNvSpPr txBox="1"/>
          <p:nvPr/>
        </p:nvSpPr>
        <p:spPr>
          <a:xfrm>
            <a:off x="631748" y="483423"/>
            <a:ext cx="13245261" cy="2171700"/>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COMPONENT DIAGRAM </a:t>
            </a:r>
          </a:p>
          <a:p>
            <a:pPr algn="l">
              <a:lnSpc>
                <a:spcPts val="8399"/>
              </a:lnSpc>
            </a:pPr>
            <a:endParaRPr lang="en-US" sz="6999">
              <a:solidFill>
                <a:srgbClr val="000000"/>
              </a:solidFill>
              <a:latin typeface="Poppins Bold"/>
              <a:ea typeface="Poppins Bold"/>
              <a:cs typeface="Poppins Bold"/>
              <a:sym typeface="Poppins Bold"/>
            </a:endParaRPr>
          </a:p>
        </p:txBody>
      </p:sp>
      <p:sp>
        <p:nvSpPr>
          <p:cNvPr id="49" name="TextBox 49"/>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0" name="TextBox 50"/>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1" name="TextBox 51"/>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52" name="TextBox 52"/>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36</a:t>
            </a:r>
          </a:p>
        </p:txBody>
      </p:sp>
      <p:sp>
        <p:nvSpPr>
          <p:cNvPr id="53" name="TextBox 53"/>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28575"/>
            <a:ext cx="20679210" cy="2176838"/>
            <a:chOff x="0" y="0"/>
            <a:chExt cx="5446376" cy="573324"/>
          </a:xfrm>
        </p:grpSpPr>
        <p:sp>
          <p:nvSpPr>
            <p:cNvPr id="4" name="Freeform 4"/>
            <p:cNvSpPr/>
            <p:nvPr/>
          </p:nvSpPr>
          <p:spPr>
            <a:xfrm>
              <a:off x="0" y="0"/>
              <a:ext cx="5446376" cy="573324"/>
            </a:xfrm>
            <a:custGeom>
              <a:avLst/>
              <a:gdLst/>
              <a:ahLst/>
              <a:cxnLst/>
              <a:rect l="l" t="t" r="r" b="b"/>
              <a:pathLst>
                <a:path w="5446376" h="573324">
                  <a:moveTo>
                    <a:pt x="0" y="0"/>
                  </a:moveTo>
                  <a:lnTo>
                    <a:pt x="5446376" y="0"/>
                  </a:lnTo>
                  <a:lnTo>
                    <a:pt x="5446376" y="573324"/>
                  </a:lnTo>
                  <a:lnTo>
                    <a:pt x="0" y="573324"/>
                  </a:lnTo>
                  <a:close/>
                </a:path>
              </a:pathLst>
            </a:custGeom>
            <a:solidFill>
              <a:srgbClr val="055E6E"/>
            </a:solidFill>
          </p:spPr>
          <p:txBody>
            <a:bodyPr/>
            <a:lstStyle/>
            <a:p>
              <a:endParaRPr lang="en-US"/>
            </a:p>
          </p:txBody>
        </p:sp>
        <p:sp>
          <p:nvSpPr>
            <p:cNvPr id="5" name="TextBox 5"/>
            <p:cNvSpPr txBox="1"/>
            <p:nvPr/>
          </p:nvSpPr>
          <p:spPr>
            <a:xfrm>
              <a:off x="0" y="-38100"/>
              <a:ext cx="5446376" cy="61142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7" name="Freeform 7"/>
          <p:cNvSpPr/>
          <p:nvPr/>
        </p:nvSpPr>
        <p:spPr>
          <a:xfrm>
            <a:off x="14650192" y="5018036"/>
            <a:ext cx="4063365" cy="4114800"/>
          </a:xfrm>
          <a:custGeom>
            <a:avLst/>
            <a:gdLst/>
            <a:ahLst/>
            <a:cxnLst/>
            <a:rect l="l" t="t" r="r" b="b"/>
            <a:pathLst>
              <a:path w="4063365" h="4114800">
                <a:moveTo>
                  <a:pt x="0" y="0"/>
                </a:moveTo>
                <a:lnTo>
                  <a:pt x="4063365" y="0"/>
                </a:lnTo>
                <a:lnTo>
                  <a:pt x="406336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863539" y="474057"/>
            <a:ext cx="7867835" cy="1114425"/>
          </a:xfrm>
          <a:prstGeom prst="rect">
            <a:avLst/>
          </a:prstGeom>
        </p:spPr>
        <p:txBody>
          <a:bodyPr lIns="0" tIns="0" rIns="0" bIns="0" rtlCol="0" anchor="t">
            <a:spAutoFit/>
          </a:bodyPr>
          <a:lstStyle/>
          <a:p>
            <a:pPr algn="l">
              <a:lnSpc>
                <a:spcPts val="8399"/>
              </a:lnSpc>
            </a:pPr>
            <a:r>
              <a:rPr lang="en-US" sz="6999">
                <a:solidFill>
                  <a:srgbClr val="E4F8F6"/>
                </a:solidFill>
                <a:latin typeface="Poppins Bold"/>
                <a:ea typeface="Poppins Bold"/>
                <a:cs typeface="Poppins Bold"/>
                <a:sym typeface="Poppins Bold"/>
              </a:rPr>
              <a:t>METHODOLOGY</a:t>
            </a:r>
          </a:p>
        </p:txBody>
      </p:sp>
      <p:sp>
        <p:nvSpPr>
          <p:cNvPr id="9" name="TextBox 9"/>
          <p:cNvSpPr txBox="1"/>
          <p:nvPr/>
        </p:nvSpPr>
        <p:spPr>
          <a:xfrm>
            <a:off x="1028700" y="2883115"/>
            <a:ext cx="13731440" cy="6421281"/>
          </a:xfrm>
          <a:prstGeom prst="rect">
            <a:avLst/>
          </a:prstGeom>
        </p:spPr>
        <p:txBody>
          <a:bodyPr lIns="0" tIns="0" rIns="0" bIns="0" rtlCol="0" anchor="t">
            <a:spAutoFit/>
          </a:bodyPr>
          <a:lstStyle/>
          <a:p>
            <a:pPr marL="442701" lvl="1" indent="-221351" algn="l">
              <a:lnSpc>
                <a:spcPts val="3424"/>
              </a:lnSpc>
              <a:buFont typeface="Arial"/>
              <a:buChar char="•"/>
            </a:pPr>
            <a:r>
              <a:rPr lang="en-US" sz="2050">
                <a:solidFill>
                  <a:srgbClr val="000000"/>
                </a:solidFill>
                <a:latin typeface="Poppins Bold"/>
                <a:ea typeface="Poppins Bold"/>
                <a:cs typeface="Poppins Bold"/>
                <a:sym typeface="Poppins Bold"/>
              </a:rPr>
              <a:t>DATA COLLECTION:</a:t>
            </a:r>
          </a:p>
          <a:p>
            <a:pPr marL="885403" lvl="2" indent="-295134" algn="l">
              <a:lnSpc>
                <a:spcPts val="3424"/>
              </a:lnSpc>
              <a:buFont typeface="Arial"/>
              <a:buChar char="⚬"/>
            </a:pPr>
            <a:r>
              <a:rPr lang="en-US" sz="2050">
                <a:solidFill>
                  <a:srgbClr val="000000"/>
                </a:solidFill>
                <a:latin typeface="Poppins"/>
                <a:ea typeface="Poppins"/>
                <a:cs typeface="Poppins"/>
                <a:sym typeface="Poppins"/>
              </a:rPr>
              <a:t>REVIEW OF CURRENT DDOS DETECTION METHODS AND THEIR LIMITATIONS.</a:t>
            </a:r>
          </a:p>
          <a:p>
            <a:pPr marL="885403" lvl="2" indent="-295134" algn="l">
              <a:lnSpc>
                <a:spcPts val="3424"/>
              </a:lnSpc>
              <a:buFont typeface="Arial"/>
              <a:buChar char="⚬"/>
            </a:pPr>
            <a:r>
              <a:rPr lang="en-US" sz="2050">
                <a:solidFill>
                  <a:srgbClr val="000000"/>
                </a:solidFill>
                <a:latin typeface="Poppins"/>
                <a:ea typeface="Poppins"/>
                <a:cs typeface="Poppins"/>
                <a:sym typeface="Poppins"/>
              </a:rPr>
              <a:t>DESCRIPTION OF DATASETS USED FOR MODEL TRAINING AND VALIDATION.</a:t>
            </a:r>
          </a:p>
          <a:p>
            <a:pPr marL="442701" lvl="1" indent="-221351" algn="l">
              <a:lnSpc>
                <a:spcPts val="3424"/>
              </a:lnSpc>
              <a:buFont typeface="Arial"/>
              <a:buChar char="•"/>
            </a:pPr>
            <a:r>
              <a:rPr lang="en-US" sz="2050">
                <a:solidFill>
                  <a:srgbClr val="000000"/>
                </a:solidFill>
                <a:latin typeface="Poppins Bold"/>
                <a:ea typeface="Poppins Bold"/>
                <a:cs typeface="Poppins Bold"/>
                <a:sym typeface="Poppins Bold"/>
              </a:rPr>
              <a:t>FEATURE ENGINEERING:</a:t>
            </a:r>
          </a:p>
          <a:p>
            <a:pPr marL="885403" lvl="2" indent="-295134" algn="l">
              <a:lnSpc>
                <a:spcPts val="3424"/>
              </a:lnSpc>
              <a:buFont typeface="Arial"/>
              <a:buChar char="⚬"/>
            </a:pPr>
            <a:r>
              <a:rPr lang="en-US" sz="2050">
                <a:solidFill>
                  <a:srgbClr val="000000"/>
                </a:solidFill>
                <a:latin typeface="Poppins"/>
                <a:ea typeface="Poppins"/>
                <a:cs typeface="Poppins"/>
                <a:sym typeface="Poppins"/>
              </a:rPr>
              <a:t>PROCESS OF SELECTING AND EXTRACTING RELEVANT FEATURES FROM NETWORK TRAFFIC.</a:t>
            </a:r>
          </a:p>
          <a:p>
            <a:pPr marL="442701" lvl="1" indent="-221351" algn="l">
              <a:lnSpc>
                <a:spcPts val="3424"/>
              </a:lnSpc>
              <a:buFont typeface="Arial"/>
              <a:buChar char="•"/>
            </a:pPr>
            <a:r>
              <a:rPr lang="en-US" sz="2050">
                <a:solidFill>
                  <a:srgbClr val="000000"/>
                </a:solidFill>
                <a:latin typeface="Poppins Bold"/>
                <a:ea typeface="Poppins Bold"/>
                <a:cs typeface="Poppins Bold"/>
                <a:sym typeface="Poppins Bold"/>
              </a:rPr>
              <a:t>MODEL SELECTION:</a:t>
            </a:r>
          </a:p>
          <a:p>
            <a:pPr marL="885403" lvl="2" indent="-295134" algn="l">
              <a:lnSpc>
                <a:spcPts val="3424"/>
              </a:lnSpc>
              <a:buFont typeface="Arial"/>
              <a:buChar char="⚬"/>
            </a:pPr>
            <a:r>
              <a:rPr lang="en-US" sz="2050">
                <a:solidFill>
                  <a:srgbClr val="000000"/>
                </a:solidFill>
                <a:latin typeface="Poppins"/>
                <a:ea typeface="Poppins"/>
                <a:cs typeface="Poppins"/>
                <a:sym typeface="Poppins"/>
              </a:rPr>
              <a:t>CRITERIA FOR CHOOSING THE MACHINE LEARNING ALGORITHM.</a:t>
            </a:r>
          </a:p>
          <a:p>
            <a:pPr marL="442701" lvl="1" indent="-221351" algn="l">
              <a:lnSpc>
                <a:spcPts val="3424"/>
              </a:lnSpc>
              <a:buFont typeface="Arial"/>
              <a:buChar char="•"/>
            </a:pPr>
            <a:r>
              <a:rPr lang="en-US" sz="2050">
                <a:solidFill>
                  <a:srgbClr val="000000"/>
                </a:solidFill>
                <a:latin typeface="Poppins Bold"/>
                <a:ea typeface="Poppins Bold"/>
                <a:cs typeface="Poppins Bold"/>
                <a:sym typeface="Poppins Bold"/>
              </a:rPr>
              <a:t>MODEL</a:t>
            </a:r>
            <a:r>
              <a:rPr lang="en-US" sz="2050">
                <a:solidFill>
                  <a:srgbClr val="000000"/>
                </a:solidFill>
                <a:latin typeface="Poppins"/>
                <a:ea typeface="Poppins"/>
                <a:cs typeface="Poppins"/>
                <a:sym typeface="Poppins"/>
              </a:rPr>
              <a:t> </a:t>
            </a:r>
            <a:r>
              <a:rPr lang="en-US" sz="2050">
                <a:solidFill>
                  <a:srgbClr val="000000"/>
                </a:solidFill>
                <a:latin typeface="Poppins Bold"/>
                <a:ea typeface="Poppins Bold"/>
                <a:cs typeface="Poppins Bold"/>
                <a:sym typeface="Poppins Bold"/>
              </a:rPr>
              <a:t>TRAINING AND VALIDATION:</a:t>
            </a:r>
          </a:p>
          <a:p>
            <a:pPr marL="885403" lvl="2" indent="-295134" algn="l">
              <a:lnSpc>
                <a:spcPts val="3424"/>
              </a:lnSpc>
              <a:buFont typeface="Arial"/>
              <a:buChar char="⚬"/>
            </a:pPr>
            <a:r>
              <a:rPr lang="en-US" sz="2050">
                <a:solidFill>
                  <a:srgbClr val="000000"/>
                </a:solidFill>
                <a:latin typeface="Poppins"/>
                <a:ea typeface="Poppins"/>
                <a:cs typeface="Poppins"/>
                <a:sym typeface="Poppins"/>
              </a:rPr>
              <a:t>DEPLOY THE MODEL IN A CONTROLLED ENVIRONMENT.</a:t>
            </a:r>
          </a:p>
          <a:p>
            <a:pPr marL="885403" lvl="2" indent="-295134" algn="l">
              <a:lnSpc>
                <a:spcPts val="3424"/>
              </a:lnSpc>
              <a:buFont typeface="Arial"/>
              <a:buChar char="⚬"/>
            </a:pPr>
            <a:r>
              <a:rPr lang="en-US" sz="2050">
                <a:solidFill>
                  <a:srgbClr val="000000"/>
                </a:solidFill>
                <a:latin typeface="Poppins"/>
                <a:ea typeface="Poppins"/>
                <a:cs typeface="Poppins"/>
                <a:sym typeface="Poppins"/>
              </a:rPr>
              <a:t>STEPS INVOLVED IN TRAINING THE MODEL AND VALIDATING ITS ACCURACY.</a:t>
            </a:r>
          </a:p>
          <a:p>
            <a:pPr marL="442701" lvl="1" indent="-221351" algn="l">
              <a:lnSpc>
                <a:spcPts val="3424"/>
              </a:lnSpc>
              <a:buFont typeface="Arial"/>
              <a:buChar char="•"/>
            </a:pPr>
            <a:r>
              <a:rPr lang="en-US" sz="2050">
                <a:solidFill>
                  <a:srgbClr val="000000"/>
                </a:solidFill>
                <a:latin typeface="Poppins Bold"/>
                <a:ea typeface="Poppins Bold"/>
                <a:cs typeface="Poppins Bold"/>
                <a:sym typeface="Poppins Bold"/>
              </a:rPr>
              <a:t>INTEGRATION AND REAL-TIME ANALYSIS:</a:t>
            </a:r>
          </a:p>
          <a:p>
            <a:pPr marL="885403" lvl="2" indent="-295134" algn="l">
              <a:lnSpc>
                <a:spcPts val="3424"/>
              </a:lnSpc>
              <a:buFont typeface="Arial"/>
              <a:buChar char="⚬"/>
            </a:pPr>
            <a:r>
              <a:rPr lang="en-US" sz="2050">
                <a:solidFill>
                  <a:srgbClr val="000000"/>
                </a:solidFill>
                <a:latin typeface="Poppins"/>
                <a:ea typeface="Poppins"/>
                <a:cs typeface="Poppins"/>
                <a:sym typeface="Poppins"/>
              </a:rPr>
              <a:t>INTEGRATE THE MODEL WITH SECURE HEALTH DATA MANAGEMENT SYSTEM FOR REAL-TIME MONITORING AND ANALYTICS.</a:t>
            </a:r>
          </a:p>
          <a:p>
            <a:pPr marL="885403" lvl="2" indent="-295134" algn="l">
              <a:lnSpc>
                <a:spcPts val="3424"/>
              </a:lnSpc>
              <a:buFont typeface="Arial"/>
              <a:buChar char="⚬"/>
            </a:pPr>
            <a:r>
              <a:rPr lang="en-US" sz="2050">
                <a:solidFill>
                  <a:srgbClr val="000000"/>
                </a:solidFill>
                <a:latin typeface="Poppins"/>
                <a:ea typeface="Poppins"/>
                <a:cs typeface="Poppins"/>
                <a:sym typeface="Poppins"/>
              </a:rPr>
              <a:t>USE TECHNIQUES FOR MONITORING AND ANALYZING LIVE TRAFFIC.</a:t>
            </a:r>
          </a:p>
          <a:p>
            <a:pPr algn="l">
              <a:lnSpc>
                <a:spcPts val="3424"/>
              </a:lnSpc>
            </a:pPr>
            <a:endParaRPr lang="en-US" sz="2050">
              <a:solidFill>
                <a:srgbClr val="000000"/>
              </a:solidFill>
              <a:latin typeface="Poppins"/>
              <a:ea typeface="Poppins"/>
              <a:cs typeface="Poppins"/>
              <a:sym typeface="Poppins"/>
            </a:endParaRPr>
          </a:p>
        </p:txBody>
      </p:sp>
      <p:grpSp>
        <p:nvGrpSpPr>
          <p:cNvPr id="10" name="Group 10"/>
          <p:cNvGrpSpPr/>
          <p:nvPr/>
        </p:nvGrpSpPr>
        <p:grpSpPr>
          <a:xfrm>
            <a:off x="0" y="9376835"/>
            <a:ext cx="18587604" cy="1090283"/>
            <a:chOff x="0" y="0"/>
            <a:chExt cx="24783471" cy="1453710"/>
          </a:xfrm>
        </p:grpSpPr>
        <p:grpSp>
          <p:nvGrpSpPr>
            <p:cNvPr id="11" name="Group 11"/>
            <p:cNvGrpSpPr/>
            <p:nvPr/>
          </p:nvGrpSpPr>
          <p:grpSpPr>
            <a:xfrm>
              <a:off x="0" y="0"/>
              <a:ext cx="24783471" cy="1453710"/>
              <a:chOff x="0" y="0"/>
              <a:chExt cx="4918995" cy="288531"/>
            </a:xfrm>
          </p:grpSpPr>
          <p:sp>
            <p:nvSpPr>
              <p:cNvPr id="12" name="Freeform 1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3" name="TextBox 1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4" name="Freeform 1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5" name="TextBox 1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6" name="AutoShape 1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7" name="TextBox 1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8" name="TextBox 1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9" name="AutoShape 1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20" name="Group 20"/>
          <p:cNvGrpSpPr/>
          <p:nvPr/>
        </p:nvGrpSpPr>
        <p:grpSpPr>
          <a:xfrm>
            <a:off x="14078114" y="9633721"/>
            <a:ext cx="3827994" cy="358491"/>
            <a:chOff x="0" y="0"/>
            <a:chExt cx="5103992" cy="477989"/>
          </a:xfrm>
        </p:grpSpPr>
        <p:sp>
          <p:nvSpPr>
            <p:cNvPr id="21" name="TextBox 21"/>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13</a:t>
              </a:r>
            </a:p>
          </p:txBody>
        </p:sp>
        <p:sp>
          <p:nvSpPr>
            <p:cNvPr id="22" name="TextBox 22"/>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3" name="Group 23"/>
          <p:cNvGrpSpPr/>
          <p:nvPr/>
        </p:nvGrpSpPr>
        <p:grpSpPr>
          <a:xfrm>
            <a:off x="0" y="9376835"/>
            <a:ext cx="18587604" cy="1470019"/>
            <a:chOff x="0" y="0"/>
            <a:chExt cx="24783471" cy="1960025"/>
          </a:xfrm>
        </p:grpSpPr>
        <p:grpSp>
          <p:nvGrpSpPr>
            <p:cNvPr id="24" name="Group 24"/>
            <p:cNvGrpSpPr/>
            <p:nvPr/>
          </p:nvGrpSpPr>
          <p:grpSpPr>
            <a:xfrm>
              <a:off x="0" y="0"/>
              <a:ext cx="24783471" cy="1453710"/>
              <a:chOff x="0" y="0"/>
              <a:chExt cx="4918995" cy="288531"/>
            </a:xfrm>
          </p:grpSpPr>
          <p:sp>
            <p:nvSpPr>
              <p:cNvPr id="25" name="Freeform 2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6" name="TextBox 2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7" name="Freeform 2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8" name="TextBox 2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9" name="AutoShape 2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0" name="TextBox 3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1" name="TextBox 3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2" name="AutoShape 3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3" name="TextBox 3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4" name="TextBox 3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5" name="Group 35"/>
            <p:cNvGrpSpPr/>
            <p:nvPr/>
          </p:nvGrpSpPr>
          <p:grpSpPr>
            <a:xfrm>
              <a:off x="0" y="0"/>
              <a:ext cx="24783471" cy="1960025"/>
              <a:chOff x="0" y="0"/>
              <a:chExt cx="4918995" cy="389024"/>
            </a:xfrm>
          </p:grpSpPr>
          <p:sp>
            <p:nvSpPr>
              <p:cNvPr id="36" name="Freeform 3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7" name="TextBox 3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8" name="Freeform 3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39" name="TextBox 3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0" name="AutoShape 4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1" name="TextBox 41"/>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2" name="TextBox 42"/>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3" name="AutoShape 4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4" name="TextBox 4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35</a:t>
              </a:r>
            </a:p>
          </p:txBody>
        </p:sp>
        <p:sp>
          <p:nvSpPr>
            <p:cNvPr id="45" name="TextBox 4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6" name="Group 46"/>
          <p:cNvGrpSpPr/>
          <p:nvPr/>
        </p:nvGrpSpPr>
        <p:grpSpPr>
          <a:xfrm>
            <a:off x="0" y="9376835"/>
            <a:ext cx="18587604" cy="1470019"/>
            <a:chOff x="0" y="0"/>
            <a:chExt cx="24783471" cy="1960025"/>
          </a:xfrm>
        </p:grpSpPr>
        <p:grpSp>
          <p:nvGrpSpPr>
            <p:cNvPr id="47" name="Group 47"/>
            <p:cNvGrpSpPr/>
            <p:nvPr/>
          </p:nvGrpSpPr>
          <p:grpSpPr>
            <a:xfrm>
              <a:off x="0" y="0"/>
              <a:ext cx="24783471" cy="1960025"/>
              <a:chOff x="0" y="0"/>
              <a:chExt cx="4918995" cy="389024"/>
            </a:xfrm>
          </p:grpSpPr>
          <p:sp>
            <p:nvSpPr>
              <p:cNvPr id="48" name="Freeform 4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9" name="TextBox 4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0" name="Freeform 5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51" name="TextBox 5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2" name="AutoShape 5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4" name="TextBox 54"/>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55" name="AutoShape 5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35</a:t>
              </a:r>
            </a:p>
          </p:txBody>
        </p:sp>
        <p:sp>
          <p:nvSpPr>
            <p:cNvPr id="57" name="TextBox 5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58" name="Group 58"/>
          <p:cNvGrpSpPr/>
          <p:nvPr/>
        </p:nvGrpSpPr>
        <p:grpSpPr>
          <a:xfrm>
            <a:off x="16870429" y="203368"/>
            <a:ext cx="1318567" cy="1318567"/>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4F8F6"/>
        </a:solidFill>
        <a:effectLst/>
      </p:bgPr>
    </p:bg>
    <p:spTree>
      <p:nvGrpSpPr>
        <p:cNvPr id="1" name=""/>
        <p:cNvGrpSpPr/>
        <p:nvPr/>
      </p:nvGrpSpPr>
      <p:grpSpPr>
        <a:xfrm>
          <a:off x="0" y="0"/>
          <a:ext cx="0" cy="0"/>
          <a:chOff x="0" y="0"/>
          <a:chExt cx="0" cy="0"/>
        </a:xfrm>
      </p:grpSpPr>
      <p:grpSp>
        <p:nvGrpSpPr>
          <p:cNvPr id="2" name="Group 2"/>
          <p:cNvGrpSpPr/>
          <p:nvPr/>
        </p:nvGrpSpPr>
        <p:grpSpPr>
          <a:xfrm>
            <a:off x="0" y="1916312"/>
            <a:ext cx="18288000" cy="8025529"/>
            <a:chOff x="0" y="0"/>
            <a:chExt cx="4816593" cy="2113719"/>
          </a:xfrm>
        </p:grpSpPr>
        <p:sp>
          <p:nvSpPr>
            <p:cNvPr id="3" name="Freeform 3"/>
            <p:cNvSpPr/>
            <p:nvPr/>
          </p:nvSpPr>
          <p:spPr>
            <a:xfrm>
              <a:off x="0" y="0"/>
              <a:ext cx="4816592" cy="2113719"/>
            </a:xfrm>
            <a:custGeom>
              <a:avLst/>
              <a:gdLst/>
              <a:ahLst/>
              <a:cxnLst/>
              <a:rect l="l" t="t" r="r" b="b"/>
              <a:pathLst>
                <a:path w="4816592" h="2113719">
                  <a:moveTo>
                    <a:pt x="0" y="0"/>
                  </a:moveTo>
                  <a:lnTo>
                    <a:pt x="4816592" y="0"/>
                  </a:lnTo>
                  <a:lnTo>
                    <a:pt x="4816592" y="2113719"/>
                  </a:lnTo>
                  <a:lnTo>
                    <a:pt x="0" y="2113719"/>
                  </a:lnTo>
                  <a:close/>
                </a:path>
              </a:pathLst>
            </a:custGeom>
            <a:solidFill>
              <a:srgbClr val="055E6E"/>
            </a:solidFill>
          </p:spPr>
          <p:txBody>
            <a:bodyPr/>
            <a:lstStyle/>
            <a:p>
              <a:endParaRPr lang="en-US"/>
            </a:p>
          </p:txBody>
        </p:sp>
        <p:sp>
          <p:nvSpPr>
            <p:cNvPr id="4" name="TextBox 4"/>
            <p:cNvSpPr txBox="1"/>
            <p:nvPr/>
          </p:nvSpPr>
          <p:spPr>
            <a:xfrm>
              <a:off x="0" y="-38100"/>
              <a:ext cx="4816593" cy="215181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39032" y="2908251"/>
            <a:ext cx="4963515" cy="1496306"/>
            <a:chOff x="0" y="0"/>
            <a:chExt cx="6618020" cy="1995074"/>
          </a:xfrm>
        </p:grpSpPr>
        <p:grpSp>
          <p:nvGrpSpPr>
            <p:cNvPr id="6" name="Group 6"/>
            <p:cNvGrpSpPr/>
            <p:nvPr/>
          </p:nvGrpSpPr>
          <p:grpSpPr>
            <a:xfrm>
              <a:off x="0" y="318292"/>
              <a:ext cx="6007686" cy="1358491"/>
              <a:chOff x="0" y="0"/>
              <a:chExt cx="1508885" cy="341197"/>
            </a:xfrm>
          </p:grpSpPr>
          <p:sp>
            <p:nvSpPr>
              <p:cNvPr id="7" name="Freeform 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8" name="TextBox 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622945" y="0"/>
              <a:ext cx="1995074" cy="199507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12" name="Group 12"/>
            <p:cNvGrpSpPr>
              <a:grpSpLocks noChangeAspect="1"/>
            </p:cNvGrpSpPr>
            <p:nvPr/>
          </p:nvGrpSpPr>
          <p:grpSpPr>
            <a:xfrm>
              <a:off x="4820703" y="197761"/>
              <a:ext cx="1599559" cy="1599553"/>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txBody>
              <a:bodyPr/>
              <a:lstStyle/>
              <a:p>
                <a:endParaRPr lang="en-US"/>
              </a:p>
            </p:txBody>
          </p:sp>
        </p:grpSp>
        <p:sp>
          <p:nvSpPr>
            <p:cNvPr id="14" name="TextBox 14"/>
            <p:cNvSpPr txBox="1"/>
            <p:nvPr/>
          </p:nvSpPr>
          <p:spPr>
            <a:xfrm>
              <a:off x="360281" y="607012"/>
              <a:ext cx="3894711" cy="695325"/>
            </a:xfrm>
            <a:prstGeom prst="rect">
              <a:avLst/>
            </a:prstGeom>
          </p:spPr>
          <p:txBody>
            <a:bodyPr lIns="0" tIns="0" rIns="0" bIns="0" rtlCol="0" anchor="t">
              <a:spAutoFit/>
            </a:bodyPr>
            <a:lstStyle/>
            <a:p>
              <a:pPr algn="l">
                <a:lnSpc>
                  <a:spcPts val="4200"/>
                </a:lnSpc>
              </a:pPr>
              <a:r>
                <a:rPr lang="en-US" sz="3000">
                  <a:solidFill>
                    <a:srgbClr val="055E6E"/>
                  </a:solidFill>
                  <a:latin typeface="Poppins Bold"/>
                  <a:ea typeface="Poppins Bold"/>
                  <a:cs typeface="Poppins Bold"/>
                  <a:sym typeface="Poppins Bold"/>
                </a:rPr>
                <a:t>TENSORFLOW</a:t>
              </a:r>
            </a:p>
          </p:txBody>
        </p:sp>
      </p:grpSp>
      <p:grpSp>
        <p:nvGrpSpPr>
          <p:cNvPr id="15" name="Group 15"/>
          <p:cNvGrpSpPr/>
          <p:nvPr/>
        </p:nvGrpSpPr>
        <p:grpSpPr>
          <a:xfrm>
            <a:off x="639032" y="4776981"/>
            <a:ext cx="4963515" cy="1496306"/>
            <a:chOff x="0" y="0"/>
            <a:chExt cx="6618020" cy="1995074"/>
          </a:xfrm>
        </p:grpSpPr>
        <p:grpSp>
          <p:nvGrpSpPr>
            <p:cNvPr id="16" name="Group 16"/>
            <p:cNvGrpSpPr/>
            <p:nvPr/>
          </p:nvGrpSpPr>
          <p:grpSpPr>
            <a:xfrm>
              <a:off x="0" y="318292"/>
              <a:ext cx="6007686" cy="1358491"/>
              <a:chOff x="0" y="0"/>
              <a:chExt cx="1508885" cy="341197"/>
            </a:xfrm>
          </p:grpSpPr>
          <p:sp>
            <p:nvSpPr>
              <p:cNvPr id="17" name="Freeform 1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18" name="TextBox 1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622945" y="0"/>
              <a:ext cx="1995074" cy="199507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22" name="Group 22"/>
            <p:cNvGrpSpPr>
              <a:grpSpLocks noChangeAspect="1"/>
            </p:cNvGrpSpPr>
            <p:nvPr/>
          </p:nvGrpSpPr>
          <p:grpSpPr>
            <a:xfrm>
              <a:off x="4820703" y="197761"/>
              <a:ext cx="1599559" cy="1599553"/>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b="-9577"/>
                </a:stretch>
              </a:blipFill>
            </p:spPr>
            <p:txBody>
              <a:bodyPr/>
              <a:lstStyle/>
              <a:p>
                <a:endParaRPr lang="en-US"/>
              </a:p>
            </p:txBody>
          </p:sp>
        </p:grpSp>
        <p:sp>
          <p:nvSpPr>
            <p:cNvPr id="24" name="TextBox 24"/>
            <p:cNvSpPr txBox="1"/>
            <p:nvPr/>
          </p:nvSpPr>
          <p:spPr>
            <a:xfrm>
              <a:off x="360281" y="607012"/>
              <a:ext cx="3894711" cy="695325"/>
            </a:xfrm>
            <a:prstGeom prst="rect">
              <a:avLst/>
            </a:prstGeom>
          </p:spPr>
          <p:txBody>
            <a:bodyPr lIns="0" tIns="0" rIns="0" bIns="0" rtlCol="0" anchor="t">
              <a:spAutoFit/>
            </a:bodyPr>
            <a:lstStyle/>
            <a:p>
              <a:pPr algn="l">
                <a:lnSpc>
                  <a:spcPts val="4200"/>
                </a:lnSpc>
              </a:pPr>
              <a:r>
                <a:rPr lang="en-US" sz="3000">
                  <a:solidFill>
                    <a:srgbClr val="055E6E"/>
                  </a:solidFill>
                  <a:latin typeface="Poppins Bold"/>
                  <a:ea typeface="Poppins Bold"/>
                  <a:cs typeface="Poppins Bold"/>
                  <a:sym typeface="Poppins Bold"/>
                </a:rPr>
                <a:t>PYTHON</a:t>
              </a:r>
            </a:p>
          </p:txBody>
        </p:sp>
      </p:grpSp>
      <p:grpSp>
        <p:nvGrpSpPr>
          <p:cNvPr id="25" name="Group 25"/>
          <p:cNvGrpSpPr/>
          <p:nvPr/>
        </p:nvGrpSpPr>
        <p:grpSpPr>
          <a:xfrm>
            <a:off x="772755" y="6645711"/>
            <a:ext cx="4963515" cy="1496306"/>
            <a:chOff x="0" y="0"/>
            <a:chExt cx="6618020" cy="1995074"/>
          </a:xfrm>
        </p:grpSpPr>
        <p:grpSp>
          <p:nvGrpSpPr>
            <p:cNvPr id="26" name="Group 26"/>
            <p:cNvGrpSpPr/>
            <p:nvPr/>
          </p:nvGrpSpPr>
          <p:grpSpPr>
            <a:xfrm>
              <a:off x="0" y="318292"/>
              <a:ext cx="6007686" cy="1358491"/>
              <a:chOff x="0" y="0"/>
              <a:chExt cx="1508885" cy="341197"/>
            </a:xfrm>
          </p:grpSpPr>
          <p:sp>
            <p:nvSpPr>
              <p:cNvPr id="27" name="Freeform 2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28" name="TextBox 2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4622945" y="0"/>
              <a:ext cx="1995074" cy="19950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32" name="Group 32"/>
            <p:cNvGrpSpPr>
              <a:grpSpLocks noChangeAspect="1"/>
            </p:cNvGrpSpPr>
            <p:nvPr/>
          </p:nvGrpSpPr>
          <p:grpSpPr>
            <a:xfrm>
              <a:off x="4820703" y="197761"/>
              <a:ext cx="1599559" cy="1599553"/>
              <a:chOff x="0" y="0"/>
              <a:chExt cx="6350000" cy="6349975"/>
            </a:xfrm>
          </p:grpSpPr>
          <p:sp>
            <p:nvSpPr>
              <p:cNvPr id="33" name="Freeform 3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7894" b="-7894"/>
                </a:stretch>
              </a:blipFill>
            </p:spPr>
            <p:txBody>
              <a:bodyPr/>
              <a:lstStyle/>
              <a:p>
                <a:endParaRPr lang="en-US"/>
              </a:p>
            </p:txBody>
          </p:sp>
        </p:grpSp>
        <p:sp>
          <p:nvSpPr>
            <p:cNvPr id="34" name="TextBox 3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JUPYTOR</a:t>
              </a:r>
            </a:p>
          </p:txBody>
        </p:sp>
      </p:grpSp>
      <p:grpSp>
        <p:nvGrpSpPr>
          <p:cNvPr id="35" name="Group 35"/>
          <p:cNvGrpSpPr/>
          <p:nvPr/>
        </p:nvGrpSpPr>
        <p:grpSpPr>
          <a:xfrm>
            <a:off x="6660978" y="2361473"/>
            <a:ext cx="4963515" cy="1496306"/>
            <a:chOff x="0" y="0"/>
            <a:chExt cx="6618020" cy="1995074"/>
          </a:xfrm>
        </p:grpSpPr>
        <p:grpSp>
          <p:nvGrpSpPr>
            <p:cNvPr id="36" name="Group 36"/>
            <p:cNvGrpSpPr/>
            <p:nvPr/>
          </p:nvGrpSpPr>
          <p:grpSpPr>
            <a:xfrm>
              <a:off x="0" y="318292"/>
              <a:ext cx="6007686" cy="1358491"/>
              <a:chOff x="0" y="0"/>
              <a:chExt cx="1508885" cy="341197"/>
            </a:xfrm>
          </p:grpSpPr>
          <p:sp>
            <p:nvSpPr>
              <p:cNvPr id="37" name="Freeform 3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38" name="TextBox 3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4622945" y="0"/>
              <a:ext cx="1995074" cy="199507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42" name="Group 42"/>
            <p:cNvGrpSpPr>
              <a:grpSpLocks noChangeAspect="1"/>
            </p:cNvGrpSpPr>
            <p:nvPr/>
          </p:nvGrpSpPr>
          <p:grpSpPr>
            <a:xfrm>
              <a:off x="4820703" y="197761"/>
              <a:ext cx="1599559" cy="1599553"/>
              <a:chOff x="0" y="0"/>
              <a:chExt cx="6350000" cy="6349975"/>
            </a:xfrm>
          </p:grpSpPr>
          <p:sp>
            <p:nvSpPr>
              <p:cNvPr id="43" name="Freeform 4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sp>
          <p:nvSpPr>
            <p:cNvPr id="44" name="TextBox 4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WIRESHARK</a:t>
              </a:r>
            </a:p>
          </p:txBody>
        </p:sp>
      </p:grpSp>
      <p:grpSp>
        <p:nvGrpSpPr>
          <p:cNvPr id="45" name="Group 45"/>
          <p:cNvGrpSpPr/>
          <p:nvPr/>
        </p:nvGrpSpPr>
        <p:grpSpPr>
          <a:xfrm>
            <a:off x="12497638" y="2908251"/>
            <a:ext cx="4963515" cy="1496306"/>
            <a:chOff x="0" y="0"/>
            <a:chExt cx="6618020" cy="1995074"/>
          </a:xfrm>
        </p:grpSpPr>
        <p:grpSp>
          <p:nvGrpSpPr>
            <p:cNvPr id="46" name="Group 46"/>
            <p:cNvGrpSpPr/>
            <p:nvPr/>
          </p:nvGrpSpPr>
          <p:grpSpPr>
            <a:xfrm>
              <a:off x="0" y="318292"/>
              <a:ext cx="6007686" cy="1358491"/>
              <a:chOff x="0" y="0"/>
              <a:chExt cx="1508885" cy="341197"/>
            </a:xfrm>
          </p:grpSpPr>
          <p:sp>
            <p:nvSpPr>
              <p:cNvPr id="47" name="Freeform 4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48" name="TextBox 4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a:off x="4622945" y="0"/>
              <a:ext cx="1995074" cy="1995074"/>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52" name="Group 52"/>
            <p:cNvGrpSpPr>
              <a:grpSpLocks noChangeAspect="1"/>
            </p:cNvGrpSpPr>
            <p:nvPr/>
          </p:nvGrpSpPr>
          <p:grpSpPr>
            <a:xfrm>
              <a:off x="4820703" y="197761"/>
              <a:ext cx="1599559" cy="1599553"/>
              <a:chOff x="0" y="0"/>
              <a:chExt cx="6350000" cy="6349975"/>
            </a:xfrm>
          </p:grpSpPr>
          <p:sp>
            <p:nvSpPr>
              <p:cNvPr id="53" name="Freeform 5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615" r="-16615"/>
                </a:stretch>
              </a:blipFill>
            </p:spPr>
            <p:txBody>
              <a:bodyPr/>
              <a:lstStyle/>
              <a:p>
                <a:endParaRPr lang="en-US"/>
              </a:p>
            </p:txBody>
          </p:sp>
        </p:grpSp>
        <p:sp>
          <p:nvSpPr>
            <p:cNvPr id="54" name="TextBox 5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PYCHARM</a:t>
              </a:r>
            </a:p>
          </p:txBody>
        </p:sp>
      </p:grpSp>
      <p:grpSp>
        <p:nvGrpSpPr>
          <p:cNvPr id="55" name="Group 55"/>
          <p:cNvGrpSpPr/>
          <p:nvPr/>
        </p:nvGrpSpPr>
        <p:grpSpPr>
          <a:xfrm>
            <a:off x="6660978" y="4147021"/>
            <a:ext cx="4963515" cy="1496306"/>
            <a:chOff x="0" y="0"/>
            <a:chExt cx="6618020" cy="1995074"/>
          </a:xfrm>
        </p:grpSpPr>
        <p:grpSp>
          <p:nvGrpSpPr>
            <p:cNvPr id="56" name="Group 56"/>
            <p:cNvGrpSpPr/>
            <p:nvPr/>
          </p:nvGrpSpPr>
          <p:grpSpPr>
            <a:xfrm>
              <a:off x="0" y="318292"/>
              <a:ext cx="6007686" cy="1358491"/>
              <a:chOff x="0" y="0"/>
              <a:chExt cx="1508885" cy="341197"/>
            </a:xfrm>
          </p:grpSpPr>
          <p:sp>
            <p:nvSpPr>
              <p:cNvPr id="57" name="Freeform 5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58" name="TextBox 5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4622945" y="0"/>
              <a:ext cx="1995074" cy="1995074"/>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62" name="Group 62"/>
            <p:cNvGrpSpPr>
              <a:grpSpLocks noChangeAspect="1"/>
            </p:cNvGrpSpPr>
            <p:nvPr/>
          </p:nvGrpSpPr>
          <p:grpSpPr>
            <a:xfrm>
              <a:off x="4820703" y="197761"/>
              <a:ext cx="1599559" cy="1599553"/>
              <a:chOff x="0" y="0"/>
              <a:chExt cx="6350000" cy="6349975"/>
            </a:xfrm>
          </p:grpSpPr>
          <p:sp>
            <p:nvSpPr>
              <p:cNvPr id="63" name="Freeform 6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42726" r="-42726"/>
                </a:stretch>
              </a:blipFill>
            </p:spPr>
            <p:txBody>
              <a:bodyPr/>
              <a:lstStyle/>
              <a:p>
                <a:endParaRPr lang="en-US"/>
              </a:p>
            </p:txBody>
          </p:sp>
        </p:grpSp>
        <p:sp>
          <p:nvSpPr>
            <p:cNvPr id="64" name="TextBox 6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SCIKIT-LEARN</a:t>
              </a:r>
            </a:p>
          </p:txBody>
        </p:sp>
      </p:grpSp>
      <p:grpSp>
        <p:nvGrpSpPr>
          <p:cNvPr id="65" name="Group 65"/>
          <p:cNvGrpSpPr/>
          <p:nvPr/>
        </p:nvGrpSpPr>
        <p:grpSpPr>
          <a:xfrm>
            <a:off x="6662243" y="5929077"/>
            <a:ext cx="4963515" cy="1496306"/>
            <a:chOff x="0" y="0"/>
            <a:chExt cx="6618020" cy="1995074"/>
          </a:xfrm>
        </p:grpSpPr>
        <p:grpSp>
          <p:nvGrpSpPr>
            <p:cNvPr id="66" name="Group 66"/>
            <p:cNvGrpSpPr/>
            <p:nvPr/>
          </p:nvGrpSpPr>
          <p:grpSpPr>
            <a:xfrm>
              <a:off x="0" y="318292"/>
              <a:ext cx="6007686" cy="1358491"/>
              <a:chOff x="0" y="0"/>
              <a:chExt cx="1508885" cy="341197"/>
            </a:xfrm>
          </p:grpSpPr>
          <p:sp>
            <p:nvSpPr>
              <p:cNvPr id="67" name="Freeform 6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68" name="TextBox 6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4622945" y="0"/>
              <a:ext cx="1995074" cy="1995074"/>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71" name="TextBox 7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72" name="Group 72"/>
            <p:cNvGrpSpPr>
              <a:grpSpLocks noChangeAspect="1"/>
            </p:cNvGrpSpPr>
            <p:nvPr/>
          </p:nvGrpSpPr>
          <p:grpSpPr>
            <a:xfrm>
              <a:off x="4820703" y="197761"/>
              <a:ext cx="1599559" cy="1599553"/>
              <a:chOff x="0" y="0"/>
              <a:chExt cx="6350000" cy="6349975"/>
            </a:xfrm>
          </p:grpSpPr>
          <p:sp>
            <p:nvSpPr>
              <p:cNvPr id="73" name="Freeform 7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9999" r="-9999"/>
                </a:stretch>
              </a:blipFill>
            </p:spPr>
            <p:txBody>
              <a:bodyPr/>
              <a:lstStyle/>
              <a:p>
                <a:endParaRPr lang="en-US"/>
              </a:p>
            </p:txBody>
          </p:sp>
        </p:grpSp>
        <p:sp>
          <p:nvSpPr>
            <p:cNvPr id="74" name="TextBox 7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MYSQL</a:t>
              </a:r>
            </a:p>
          </p:txBody>
        </p:sp>
      </p:grpSp>
      <p:grpSp>
        <p:nvGrpSpPr>
          <p:cNvPr id="75" name="Group 75"/>
          <p:cNvGrpSpPr/>
          <p:nvPr/>
        </p:nvGrpSpPr>
        <p:grpSpPr>
          <a:xfrm>
            <a:off x="12497638" y="4787455"/>
            <a:ext cx="4963515" cy="1496306"/>
            <a:chOff x="0" y="0"/>
            <a:chExt cx="6618020" cy="1995074"/>
          </a:xfrm>
        </p:grpSpPr>
        <p:grpSp>
          <p:nvGrpSpPr>
            <p:cNvPr id="76" name="Group 76"/>
            <p:cNvGrpSpPr/>
            <p:nvPr/>
          </p:nvGrpSpPr>
          <p:grpSpPr>
            <a:xfrm>
              <a:off x="0" y="318292"/>
              <a:ext cx="6007686" cy="1358491"/>
              <a:chOff x="0" y="0"/>
              <a:chExt cx="1508885" cy="341197"/>
            </a:xfrm>
          </p:grpSpPr>
          <p:sp>
            <p:nvSpPr>
              <p:cNvPr id="77" name="Freeform 7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78" name="TextBox 7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79" name="Group 79"/>
            <p:cNvGrpSpPr/>
            <p:nvPr/>
          </p:nvGrpSpPr>
          <p:grpSpPr>
            <a:xfrm>
              <a:off x="4622945" y="0"/>
              <a:ext cx="1995074" cy="1995074"/>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81" name="TextBox 8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82" name="Group 82"/>
            <p:cNvGrpSpPr>
              <a:grpSpLocks noChangeAspect="1"/>
            </p:cNvGrpSpPr>
            <p:nvPr/>
          </p:nvGrpSpPr>
          <p:grpSpPr>
            <a:xfrm>
              <a:off x="4820703" y="197761"/>
              <a:ext cx="1599559" cy="1599553"/>
              <a:chOff x="0" y="0"/>
              <a:chExt cx="6350000" cy="6349975"/>
            </a:xfrm>
          </p:grpSpPr>
          <p:sp>
            <p:nvSpPr>
              <p:cNvPr id="83" name="Freeform 8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txBody>
              <a:bodyPr/>
              <a:lstStyle/>
              <a:p>
                <a:endParaRPr lang="en-US"/>
              </a:p>
            </p:txBody>
          </p:sp>
        </p:grpSp>
        <p:sp>
          <p:nvSpPr>
            <p:cNvPr id="84" name="TextBox 8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MATPLOTLIB</a:t>
              </a:r>
            </a:p>
          </p:txBody>
        </p:sp>
      </p:grpSp>
      <p:grpSp>
        <p:nvGrpSpPr>
          <p:cNvPr id="85" name="Group 85"/>
          <p:cNvGrpSpPr/>
          <p:nvPr/>
        </p:nvGrpSpPr>
        <p:grpSpPr>
          <a:xfrm>
            <a:off x="0" y="9334500"/>
            <a:ext cx="18587604" cy="1090283"/>
            <a:chOff x="0" y="0"/>
            <a:chExt cx="4918995" cy="288531"/>
          </a:xfrm>
        </p:grpSpPr>
        <p:sp>
          <p:nvSpPr>
            <p:cNvPr id="86" name="Freeform 8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87" name="TextBox 8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8" name="Freeform 88"/>
          <p:cNvSpPr/>
          <p:nvPr/>
        </p:nvSpPr>
        <p:spPr>
          <a:xfrm>
            <a:off x="236602" y="95003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sp>
        <p:nvSpPr>
          <p:cNvPr id="89" name="Freeform 89"/>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11"/>
            <a:stretch>
              <a:fillRect l="-19657" t="-14884" r="-14655" b="-33649"/>
            </a:stretch>
          </a:blipFill>
        </p:spPr>
        <p:txBody>
          <a:bodyPr/>
          <a:lstStyle/>
          <a:p>
            <a:endParaRPr lang="en-US"/>
          </a:p>
        </p:txBody>
      </p:sp>
      <p:grpSp>
        <p:nvGrpSpPr>
          <p:cNvPr id="90" name="Group 90"/>
          <p:cNvGrpSpPr/>
          <p:nvPr/>
        </p:nvGrpSpPr>
        <p:grpSpPr>
          <a:xfrm>
            <a:off x="12227427" y="6645711"/>
            <a:ext cx="4963515" cy="1496306"/>
            <a:chOff x="0" y="0"/>
            <a:chExt cx="6618020" cy="1995074"/>
          </a:xfrm>
        </p:grpSpPr>
        <p:grpSp>
          <p:nvGrpSpPr>
            <p:cNvPr id="91" name="Group 91"/>
            <p:cNvGrpSpPr/>
            <p:nvPr/>
          </p:nvGrpSpPr>
          <p:grpSpPr>
            <a:xfrm>
              <a:off x="0" y="318292"/>
              <a:ext cx="6007686" cy="1358491"/>
              <a:chOff x="0" y="0"/>
              <a:chExt cx="1508885" cy="341197"/>
            </a:xfrm>
          </p:grpSpPr>
          <p:sp>
            <p:nvSpPr>
              <p:cNvPr id="92" name="Freeform 92"/>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93" name="TextBox 93"/>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94" name="Group 94"/>
            <p:cNvGrpSpPr/>
            <p:nvPr/>
          </p:nvGrpSpPr>
          <p:grpSpPr>
            <a:xfrm>
              <a:off x="4622945" y="0"/>
              <a:ext cx="1995074" cy="1995074"/>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96" name="TextBox 96"/>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sp>
          <p:nvSpPr>
            <p:cNvPr id="97" name="Freeform 97"/>
            <p:cNvSpPr/>
            <p:nvPr/>
          </p:nvSpPr>
          <p:spPr>
            <a:xfrm>
              <a:off x="5041464" y="569202"/>
              <a:ext cx="1158037" cy="856671"/>
            </a:xfrm>
            <a:custGeom>
              <a:avLst/>
              <a:gdLst/>
              <a:ahLst/>
              <a:cxnLst/>
              <a:rect l="l" t="t" r="r" b="b"/>
              <a:pathLst>
                <a:path w="1158037" h="856671">
                  <a:moveTo>
                    <a:pt x="0" y="0"/>
                  </a:moveTo>
                  <a:lnTo>
                    <a:pt x="1158037" y="0"/>
                  </a:lnTo>
                  <a:lnTo>
                    <a:pt x="1158037" y="856670"/>
                  </a:lnTo>
                  <a:lnTo>
                    <a:pt x="0" y="856670"/>
                  </a:lnTo>
                  <a:lnTo>
                    <a:pt x="0" y="0"/>
                  </a:lnTo>
                  <a:close/>
                </a:path>
              </a:pathLst>
            </a:custGeom>
            <a:blipFill>
              <a:blip r:embed="rId12"/>
              <a:stretch>
                <a:fillRect r="-3670"/>
              </a:stretch>
            </a:blipFill>
          </p:spPr>
          <p:txBody>
            <a:bodyPr/>
            <a:lstStyle/>
            <a:p>
              <a:endParaRPr lang="en-US"/>
            </a:p>
          </p:txBody>
        </p:sp>
        <p:sp>
          <p:nvSpPr>
            <p:cNvPr id="98" name="TextBox 98"/>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GITHUB</a:t>
              </a:r>
            </a:p>
          </p:txBody>
        </p:sp>
      </p:grpSp>
      <p:grpSp>
        <p:nvGrpSpPr>
          <p:cNvPr id="99" name="Group 99"/>
          <p:cNvGrpSpPr/>
          <p:nvPr/>
        </p:nvGrpSpPr>
        <p:grpSpPr>
          <a:xfrm>
            <a:off x="6662243" y="7711132"/>
            <a:ext cx="4963515" cy="1496306"/>
            <a:chOff x="0" y="0"/>
            <a:chExt cx="6618020" cy="1995074"/>
          </a:xfrm>
        </p:grpSpPr>
        <p:grpSp>
          <p:nvGrpSpPr>
            <p:cNvPr id="100" name="Group 100"/>
            <p:cNvGrpSpPr/>
            <p:nvPr/>
          </p:nvGrpSpPr>
          <p:grpSpPr>
            <a:xfrm>
              <a:off x="0" y="318292"/>
              <a:ext cx="6007686" cy="1358491"/>
              <a:chOff x="0" y="0"/>
              <a:chExt cx="1508885" cy="341197"/>
            </a:xfrm>
          </p:grpSpPr>
          <p:sp>
            <p:nvSpPr>
              <p:cNvPr id="101" name="Freeform 101"/>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102" name="TextBox 102"/>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103" name="Group 103"/>
            <p:cNvGrpSpPr/>
            <p:nvPr/>
          </p:nvGrpSpPr>
          <p:grpSpPr>
            <a:xfrm>
              <a:off x="4622945" y="0"/>
              <a:ext cx="1995074" cy="1995074"/>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105" name="TextBox 105"/>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106" name="Group 106"/>
            <p:cNvGrpSpPr>
              <a:grpSpLocks noChangeAspect="1"/>
            </p:cNvGrpSpPr>
            <p:nvPr/>
          </p:nvGrpSpPr>
          <p:grpSpPr>
            <a:xfrm>
              <a:off x="4820703" y="197761"/>
              <a:ext cx="1599559" cy="1599553"/>
              <a:chOff x="0" y="0"/>
              <a:chExt cx="6350000" cy="6349975"/>
            </a:xfrm>
          </p:grpSpPr>
          <p:sp>
            <p:nvSpPr>
              <p:cNvPr id="107" name="Freeform 10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t="-10539" b="-10539"/>
                </a:stretch>
              </a:blipFill>
            </p:spPr>
            <p:txBody>
              <a:bodyPr/>
              <a:lstStyle/>
              <a:p>
                <a:endParaRPr lang="en-US"/>
              </a:p>
            </p:txBody>
          </p:sp>
        </p:grpSp>
        <p:sp>
          <p:nvSpPr>
            <p:cNvPr id="108" name="TextBox 108"/>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PYTORCH</a:t>
              </a:r>
            </a:p>
          </p:txBody>
        </p:sp>
      </p:grpSp>
      <p:grpSp>
        <p:nvGrpSpPr>
          <p:cNvPr id="109" name="Group 109"/>
          <p:cNvGrpSpPr/>
          <p:nvPr/>
        </p:nvGrpSpPr>
        <p:grpSpPr>
          <a:xfrm>
            <a:off x="15833593" y="6829559"/>
            <a:ext cx="1191648" cy="1191648"/>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a:stretch>
            </a:blipFill>
          </p:spPr>
          <p:txBody>
            <a:bodyPr/>
            <a:lstStyle/>
            <a:p>
              <a:endParaRPr lang="en-US"/>
            </a:p>
          </p:txBody>
        </p:sp>
      </p:grpSp>
      <p:sp>
        <p:nvSpPr>
          <p:cNvPr id="111" name="TextBox 111"/>
          <p:cNvSpPr txBox="1"/>
          <p:nvPr/>
        </p:nvSpPr>
        <p:spPr>
          <a:xfrm>
            <a:off x="8121555" y="9526999"/>
            <a:ext cx="2766323"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sp>
        <p:nvSpPr>
          <p:cNvPr id="112" name="TextBox 112"/>
          <p:cNvSpPr txBox="1"/>
          <p:nvPr/>
        </p:nvSpPr>
        <p:spPr>
          <a:xfrm>
            <a:off x="1027435" y="709480"/>
            <a:ext cx="1274335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TOOLS &amp; TECHNOLOGIES</a:t>
            </a:r>
          </a:p>
        </p:txBody>
      </p:sp>
      <p:grpSp>
        <p:nvGrpSpPr>
          <p:cNvPr id="113" name="Group 113"/>
          <p:cNvGrpSpPr/>
          <p:nvPr/>
        </p:nvGrpSpPr>
        <p:grpSpPr>
          <a:xfrm>
            <a:off x="14078114" y="9633721"/>
            <a:ext cx="3827994" cy="358491"/>
            <a:chOff x="0" y="0"/>
            <a:chExt cx="5103992" cy="477989"/>
          </a:xfrm>
        </p:grpSpPr>
        <p:sp>
          <p:nvSpPr>
            <p:cNvPr id="114" name="TextBox 114"/>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07</a:t>
              </a:r>
            </a:p>
          </p:txBody>
        </p:sp>
        <p:sp>
          <p:nvSpPr>
            <p:cNvPr id="115" name="TextBox 115"/>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16" name="Group 116"/>
          <p:cNvGrpSpPr/>
          <p:nvPr/>
        </p:nvGrpSpPr>
        <p:grpSpPr>
          <a:xfrm>
            <a:off x="0" y="9376835"/>
            <a:ext cx="18587604" cy="1470019"/>
            <a:chOff x="0" y="0"/>
            <a:chExt cx="24783471" cy="1960025"/>
          </a:xfrm>
        </p:grpSpPr>
        <p:grpSp>
          <p:nvGrpSpPr>
            <p:cNvPr id="117" name="Group 117"/>
            <p:cNvGrpSpPr/>
            <p:nvPr/>
          </p:nvGrpSpPr>
          <p:grpSpPr>
            <a:xfrm>
              <a:off x="0" y="0"/>
              <a:ext cx="24783471" cy="1960025"/>
              <a:chOff x="0" y="0"/>
              <a:chExt cx="4918995" cy="389024"/>
            </a:xfrm>
          </p:grpSpPr>
          <p:sp>
            <p:nvSpPr>
              <p:cNvPr id="118" name="Freeform 11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19" name="TextBox 11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20" name="Freeform 12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21" name="TextBox 12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122" name="AutoShape 12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23" name="TextBox 123"/>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24" name="TextBox 124"/>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125" name="AutoShape 12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26" name="TextBox 12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35</a:t>
              </a:r>
            </a:p>
          </p:txBody>
        </p:sp>
        <p:sp>
          <p:nvSpPr>
            <p:cNvPr id="127" name="TextBox 12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28" name="Group 128"/>
          <p:cNvGrpSpPr/>
          <p:nvPr/>
        </p:nvGrpSpPr>
        <p:grpSpPr>
          <a:xfrm>
            <a:off x="16870429" y="203368"/>
            <a:ext cx="1318567" cy="1318567"/>
            <a:chOff x="0" y="0"/>
            <a:chExt cx="812800" cy="812800"/>
          </a:xfrm>
        </p:grpSpPr>
        <p:sp>
          <p:nvSpPr>
            <p:cNvPr id="129" name="Freeform 1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a:stretch>
            </a:blipFill>
          </p:spPr>
          <p:txBody>
            <a:bodyPr/>
            <a:lstStyle/>
            <a:p>
              <a:endParaRPr 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rot="-5400000">
            <a:off x="7475908" y="107171"/>
            <a:ext cx="3966758" cy="11057165"/>
          </a:xfrm>
          <a:custGeom>
            <a:avLst/>
            <a:gdLst/>
            <a:ahLst/>
            <a:cxnLst/>
            <a:rect l="l" t="t" r="r" b="b"/>
            <a:pathLst>
              <a:path w="3966758" h="11057165">
                <a:moveTo>
                  <a:pt x="0" y="0"/>
                </a:moveTo>
                <a:lnTo>
                  <a:pt x="3966758" y="0"/>
                </a:lnTo>
                <a:lnTo>
                  <a:pt x="3966758" y="11057164"/>
                </a:lnTo>
                <a:lnTo>
                  <a:pt x="0" y="11057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135099" y="5844459"/>
            <a:ext cx="1186895" cy="11868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grpSp>
        <p:nvGrpSpPr>
          <p:cNvPr id="7" name="Group 7"/>
          <p:cNvGrpSpPr/>
          <p:nvPr/>
        </p:nvGrpSpPr>
        <p:grpSpPr>
          <a:xfrm>
            <a:off x="5671671" y="4251872"/>
            <a:ext cx="1186895" cy="1186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grpSp>
        <p:nvGrpSpPr>
          <p:cNvPr id="9" name="Group 9"/>
          <p:cNvGrpSpPr/>
          <p:nvPr/>
        </p:nvGrpSpPr>
        <p:grpSpPr>
          <a:xfrm>
            <a:off x="7299975" y="5844459"/>
            <a:ext cx="1186895" cy="118689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txBody>
            <a:bodyPr/>
            <a:lstStyle/>
            <a:p>
              <a:endParaRPr lang="en-US"/>
            </a:p>
          </p:txBody>
        </p:sp>
      </p:grpSp>
      <p:grpSp>
        <p:nvGrpSpPr>
          <p:cNvPr id="11" name="Group 11"/>
          <p:cNvGrpSpPr/>
          <p:nvPr/>
        </p:nvGrpSpPr>
        <p:grpSpPr>
          <a:xfrm>
            <a:off x="8865840" y="4251872"/>
            <a:ext cx="1186895" cy="11868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txBody>
            <a:bodyPr/>
            <a:lstStyle/>
            <a:p>
              <a:endParaRPr lang="en-US"/>
            </a:p>
          </p:txBody>
        </p:sp>
      </p:grpSp>
      <p:grpSp>
        <p:nvGrpSpPr>
          <p:cNvPr id="13" name="Group 13"/>
          <p:cNvGrpSpPr/>
          <p:nvPr/>
        </p:nvGrpSpPr>
        <p:grpSpPr>
          <a:xfrm>
            <a:off x="10420266" y="5844459"/>
            <a:ext cx="1186895" cy="118689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p:spPr>
          <p:txBody>
            <a:bodyPr/>
            <a:lstStyle/>
            <a:p>
              <a:endParaRPr lang="en-US"/>
            </a:p>
          </p:txBody>
        </p:sp>
      </p:grpSp>
      <p:grpSp>
        <p:nvGrpSpPr>
          <p:cNvPr id="15" name="Group 15"/>
          <p:cNvGrpSpPr/>
          <p:nvPr/>
        </p:nvGrpSpPr>
        <p:grpSpPr>
          <a:xfrm>
            <a:off x="11989503" y="4251872"/>
            <a:ext cx="1186895" cy="118689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grpSp>
        <p:nvGrpSpPr>
          <p:cNvPr id="17" name="Group 17"/>
          <p:cNvGrpSpPr/>
          <p:nvPr/>
        </p:nvGrpSpPr>
        <p:grpSpPr>
          <a:xfrm>
            <a:off x="13581793" y="5844459"/>
            <a:ext cx="1186895" cy="11868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sp>
        <p:nvSpPr>
          <p:cNvPr id="19" name="AutoShape 19"/>
          <p:cNvSpPr/>
          <p:nvPr/>
        </p:nvSpPr>
        <p:spPr>
          <a:xfrm flipH="1">
            <a:off x="3256843" y="6527146"/>
            <a:ext cx="673862" cy="41941"/>
          </a:xfrm>
          <a:prstGeom prst="line">
            <a:avLst/>
          </a:prstGeom>
          <a:ln w="38100" cap="flat">
            <a:solidFill>
              <a:srgbClr val="000000"/>
            </a:solidFill>
            <a:prstDash val="sysDot"/>
            <a:headEnd type="none" w="sm" len="sm"/>
            <a:tailEnd type="none" w="sm" len="sm"/>
          </a:ln>
        </p:spPr>
        <p:txBody>
          <a:bodyPr/>
          <a:lstStyle/>
          <a:p>
            <a:endParaRPr lang="en-US"/>
          </a:p>
        </p:txBody>
      </p:sp>
      <p:sp>
        <p:nvSpPr>
          <p:cNvPr id="20" name="AutoShape 20"/>
          <p:cNvSpPr/>
          <p:nvPr/>
        </p:nvSpPr>
        <p:spPr>
          <a:xfrm flipH="1">
            <a:off x="14990282" y="6527146"/>
            <a:ext cx="673862" cy="0"/>
          </a:xfrm>
          <a:prstGeom prst="line">
            <a:avLst/>
          </a:prstGeom>
          <a:ln w="38100" cap="flat">
            <a:solidFill>
              <a:srgbClr val="000000"/>
            </a:solidFill>
            <a:prstDash val="sysDot"/>
            <a:headEnd type="none" w="sm" len="sm"/>
            <a:tailEnd type="none" w="sm" len="sm"/>
          </a:ln>
        </p:spPr>
        <p:txBody>
          <a:bodyPr/>
          <a:lstStyle/>
          <a:p>
            <a:endParaRPr lang="en-US"/>
          </a:p>
        </p:txBody>
      </p:sp>
      <p:sp>
        <p:nvSpPr>
          <p:cNvPr id="21" name="Freeform 21"/>
          <p:cNvSpPr/>
          <p:nvPr/>
        </p:nvSpPr>
        <p:spPr>
          <a:xfrm>
            <a:off x="6054841" y="2407279"/>
            <a:ext cx="440773" cy="570580"/>
          </a:xfrm>
          <a:custGeom>
            <a:avLst/>
            <a:gdLst/>
            <a:ahLst/>
            <a:cxnLst/>
            <a:rect l="l" t="t" r="r" b="b"/>
            <a:pathLst>
              <a:path w="440773" h="570580">
                <a:moveTo>
                  <a:pt x="0" y="0"/>
                </a:moveTo>
                <a:lnTo>
                  <a:pt x="440773" y="0"/>
                </a:lnTo>
                <a:lnTo>
                  <a:pt x="440773" y="570579"/>
                </a:lnTo>
                <a:lnTo>
                  <a:pt x="0" y="570579"/>
                </a:lnTo>
                <a:lnTo>
                  <a:pt x="0" y="0"/>
                </a:lnTo>
                <a:close/>
              </a:path>
            </a:pathLst>
          </a:custGeom>
          <a:blipFill>
            <a:blip r:embed="rId12"/>
            <a:stretch>
              <a:fillRect/>
            </a:stretch>
          </a:blipFill>
        </p:spPr>
        <p:txBody>
          <a:bodyPr/>
          <a:lstStyle/>
          <a:p>
            <a:endParaRPr lang="en-US"/>
          </a:p>
        </p:txBody>
      </p:sp>
      <p:sp>
        <p:nvSpPr>
          <p:cNvPr id="22" name="TextBox 22"/>
          <p:cNvSpPr txBox="1"/>
          <p:nvPr/>
        </p:nvSpPr>
        <p:spPr>
          <a:xfrm>
            <a:off x="1028700" y="701805"/>
            <a:ext cx="134897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COMPLETION OF THE PROJECT</a:t>
            </a:r>
          </a:p>
        </p:txBody>
      </p:sp>
      <p:sp>
        <p:nvSpPr>
          <p:cNvPr id="23" name="TextBox 23"/>
          <p:cNvSpPr txBox="1"/>
          <p:nvPr/>
        </p:nvSpPr>
        <p:spPr>
          <a:xfrm>
            <a:off x="3402251" y="7838302"/>
            <a:ext cx="2652591" cy="550914"/>
          </a:xfrm>
          <a:prstGeom prst="rect">
            <a:avLst/>
          </a:prstGeom>
        </p:spPr>
        <p:txBody>
          <a:bodyPr lIns="0" tIns="0" rIns="0" bIns="0" rtlCol="0" anchor="t">
            <a:spAutoFit/>
          </a:bodyPr>
          <a:lstStyle/>
          <a:p>
            <a:pPr algn="l">
              <a:lnSpc>
                <a:spcPts val="2226"/>
              </a:lnSpc>
            </a:pPr>
            <a:r>
              <a:rPr lang="en-US" sz="1970">
                <a:solidFill>
                  <a:srgbClr val="2B3A55"/>
                </a:solidFill>
                <a:latin typeface="Arial Unicode Bold"/>
                <a:ea typeface="Arial Unicode Bold"/>
                <a:cs typeface="Arial Unicode Bold"/>
                <a:sym typeface="Arial Unicode Bold"/>
              </a:rPr>
              <a:t>Project Planning and Preliminary Research</a:t>
            </a:r>
          </a:p>
        </p:txBody>
      </p:sp>
      <p:sp>
        <p:nvSpPr>
          <p:cNvPr id="24" name="TextBox 24"/>
          <p:cNvSpPr txBox="1"/>
          <p:nvPr/>
        </p:nvSpPr>
        <p:spPr>
          <a:xfrm>
            <a:off x="5245623" y="3139783"/>
            <a:ext cx="2038989" cy="321436"/>
          </a:xfrm>
          <a:prstGeom prst="rect">
            <a:avLst/>
          </a:prstGeom>
        </p:spPr>
        <p:txBody>
          <a:bodyPr lIns="0" tIns="0" rIns="0" bIns="0" rtlCol="0" anchor="t">
            <a:spAutoFit/>
          </a:bodyPr>
          <a:lstStyle/>
          <a:p>
            <a:pPr algn="l">
              <a:lnSpc>
                <a:spcPts val="2758"/>
              </a:lnSpc>
            </a:pPr>
            <a:r>
              <a:rPr lang="en-US" sz="1970">
                <a:solidFill>
                  <a:srgbClr val="040606"/>
                </a:solidFill>
                <a:latin typeface="Arial Unicode Bold"/>
                <a:ea typeface="Arial Unicode Bold"/>
                <a:cs typeface="Arial Unicode Bold"/>
                <a:sym typeface="Arial Unicode Bold"/>
              </a:rPr>
              <a:t>Data Collection </a:t>
            </a:r>
          </a:p>
        </p:txBody>
      </p:sp>
      <p:sp>
        <p:nvSpPr>
          <p:cNvPr id="25" name="TextBox 25"/>
          <p:cNvSpPr txBox="1"/>
          <p:nvPr/>
        </p:nvSpPr>
        <p:spPr>
          <a:xfrm>
            <a:off x="6584535" y="7838302"/>
            <a:ext cx="2817602" cy="550914"/>
          </a:xfrm>
          <a:prstGeom prst="rect">
            <a:avLst/>
          </a:prstGeom>
        </p:spPr>
        <p:txBody>
          <a:bodyPr lIns="0" tIns="0" rIns="0" bIns="0" rtlCol="0" anchor="t">
            <a:spAutoFit/>
          </a:bodyPr>
          <a:lstStyle/>
          <a:p>
            <a:pPr algn="ctr">
              <a:lnSpc>
                <a:spcPts val="2226"/>
              </a:lnSpc>
            </a:pPr>
            <a:r>
              <a:rPr lang="en-US" sz="1970">
                <a:solidFill>
                  <a:srgbClr val="E54141"/>
                </a:solidFill>
                <a:latin typeface="Arial Unicode Bold"/>
                <a:ea typeface="Arial Unicode Bold"/>
                <a:cs typeface="Arial Unicode Bold"/>
                <a:sym typeface="Arial Unicode Bold"/>
              </a:rPr>
              <a:t>Model Development and Training</a:t>
            </a:r>
          </a:p>
        </p:txBody>
      </p:sp>
      <p:sp>
        <p:nvSpPr>
          <p:cNvPr id="26" name="TextBox 26"/>
          <p:cNvSpPr txBox="1"/>
          <p:nvPr/>
        </p:nvSpPr>
        <p:spPr>
          <a:xfrm>
            <a:off x="7893422" y="2910745"/>
            <a:ext cx="3117944"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Dashboard Development and Integration</a:t>
            </a:r>
          </a:p>
        </p:txBody>
      </p:sp>
      <p:sp>
        <p:nvSpPr>
          <p:cNvPr id="27" name="TextBox 27"/>
          <p:cNvSpPr txBox="1"/>
          <p:nvPr/>
        </p:nvSpPr>
        <p:spPr>
          <a:xfrm>
            <a:off x="9459287" y="7838302"/>
            <a:ext cx="3108852"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Pilot Testing and Refinement</a:t>
            </a:r>
          </a:p>
        </p:txBody>
      </p:sp>
      <p:sp>
        <p:nvSpPr>
          <p:cNvPr id="28" name="TextBox 28"/>
          <p:cNvSpPr txBox="1"/>
          <p:nvPr/>
        </p:nvSpPr>
        <p:spPr>
          <a:xfrm>
            <a:off x="11262379" y="2910745"/>
            <a:ext cx="2716870"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Full Deployment and Evaluation</a:t>
            </a:r>
          </a:p>
        </p:txBody>
      </p:sp>
      <p:sp>
        <p:nvSpPr>
          <p:cNvPr id="29" name="TextBox 29"/>
          <p:cNvSpPr txBox="1"/>
          <p:nvPr/>
        </p:nvSpPr>
        <p:spPr>
          <a:xfrm>
            <a:off x="12620814" y="7838302"/>
            <a:ext cx="3108852"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Project Review and Future Planning</a:t>
            </a:r>
          </a:p>
        </p:txBody>
      </p:sp>
      <p:sp>
        <p:nvSpPr>
          <p:cNvPr id="30" name="TextBox 30"/>
          <p:cNvSpPr txBox="1"/>
          <p:nvPr/>
        </p:nvSpPr>
        <p:spPr>
          <a:xfrm>
            <a:off x="1968939" y="6306425"/>
            <a:ext cx="1287904" cy="544373"/>
          </a:xfrm>
          <a:prstGeom prst="rect">
            <a:avLst/>
          </a:prstGeom>
        </p:spPr>
        <p:txBody>
          <a:bodyPr lIns="0" tIns="0" rIns="0" bIns="0" rtlCol="0" anchor="t">
            <a:spAutoFit/>
          </a:bodyPr>
          <a:lstStyle/>
          <a:p>
            <a:pPr algn="ctr">
              <a:lnSpc>
                <a:spcPts val="2127"/>
              </a:lnSpc>
            </a:pPr>
            <a:r>
              <a:rPr lang="en-US" sz="1970">
                <a:solidFill>
                  <a:srgbClr val="055E6E"/>
                </a:solidFill>
                <a:latin typeface="Helvetica Now Bold"/>
                <a:ea typeface="Helvetica Now Bold"/>
                <a:cs typeface="Helvetica Now Bold"/>
                <a:sym typeface="Helvetica Now Bold"/>
              </a:rPr>
              <a:t>2024</a:t>
            </a:r>
          </a:p>
          <a:p>
            <a:pPr algn="ctr">
              <a:lnSpc>
                <a:spcPts val="2127"/>
              </a:lnSpc>
            </a:pPr>
            <a:r>
              <a:rPr lang="en-US" sz="1970">
                <a:solidFill>
                  <a:srgbClr val="055E6E"/>
                </a:solidFill>
                <a:latin typeface="Helvetica Now Bold"/>
                <a:ea typeface="Helvetica Now Bold"/>
                <a:cs typeface="Helvetica Now Bold"/>
                <a:sym typeface="Helvetica Now Bold"/>
              </a:rPr>
              <a:t>June</a:t>
            </a:r>
          </a:p>
        </p:txBody>
      </p:sp>
      <p:sp>
        <p:nvSpPr>
          <p:cNvPr id="31" name="TextBox 31"/>
          <p:cNvSpPr txBox="1"/>
          <p:nvPr/>
        </p:nvSpPr>
        <p:spPr>
          <a:xfrm>
            <a:off x="6153272" y="2508778"/>
            <a:ext cx="243911" cy="225015"/>
          </a:xfrm>
          <a:prstGeom prst="rect">
            <a:avLst/>
          </a:prstGeom>
        </p:spPr>
        <p:txBody>
          <a:bodyPr lIns="0" tIns="0" rIns="0" bIns="0" rtlCol="0" anchor="t">
            <a:spAutoFit/>
          </a:bodyPr>
          <a:lstStyle/>
          <a:p>
            <a:pPr algn="just">
              <a:lnSpc>
                <a:spcPts val="675"/>
              </a:lnSpc>
            </a:pPr>
            <a:r>
              <a:rPr lang="en-US" sz="675">
                <a:solidFill>
                  <a:srgbClr val="055E6E"/>
                </a:solidFill>
                <a:latin typeface="Barlow Condensed Semi-Bold"/>
                <a:ea typeface="Barlow Condensed Semi-Bold"/>
                <a:cs typeface="Barlow Condensed Semi-Bold"/>
                <a:sym typeface="Barlow Condensed Semi-Bold"/>
              </a:rPr>
              <a:t>WE ARE</a:t>
            </a:r>
          </a:p>
          <a:p>
            <a:pPr algn="just">
              <a:lnSpc>
                <a:spcPts val="1062"/>
              </a:lnSpc>
            </a:pPr>
            <a:r>
              <a:rPr lang="en-US" sz="1062">
                <a:solidFill>
                  <a:srgbClr val="055E6E"/>
                </a:solidFill>
                <a:latin typeface="Barlow Condensed Semi-Bold"/>
                <a:ea typeface="Barlow Condensed Semi-Bold"/>
                <a:cs typeface="Barlow Condensed Semi-Bold"/>
                <a:sym typeface="Barlow Condensed Semi-Bold"/>
              </a:rPr>
              <a:t>HERE</a:t>
            </a:r>
          </a:p>
        </p:txBody>
      </p:sp>
      <p:sp>
        <p:nvSpPr>
          <p:cNvPr id="32" name="TextBox 32"/>
          <p:cNvSpPr txBox="1"/>
          <p:nvPr/>
        </p:nvSpPr>
        <p:spPr>
          <a:xfrm>
            <a:off x="15664144" y="6287375"/>
            <a:ext cx="1287904" cy="576504"/>
          </a:xfrm>
          <a:prstGeom prst="rect">
            <a:avLst/>
          </a:prstGeom>
        </p:spPr>
        <p:txBody>
          <a:bodyPr lIns="0" tIns="0" rIns="0" bIns="0" rtlCol="0" anchor="t">
            <a:spAutoFit/>
          </a:bodyPr>
          <a:lstStyle/>
          <a:p>
            <a:pPr algn="ctr">
              <a:lnSpc>
                <a:spcPts val="2324"/>
              </a:lnSpc>
            </a:pPr>
            <a:r>
              <a:rPr lang="en-US" sz="1970">
                <a:solidFill>
                  <a:srgbClr val="055E6E"/>
                </a:solidFill>
                <a:latin typeface="Helvetica Now Bold"/>
                <a:ea typeface="Helvetica Now Bold"/>
                <a:cs typeface="Helvetica Now Bold"/>
                <a:sym typeface="Helvetica Now Bold"/>
              </a:rPr>
              <a:t>2025</a:t>
            </a:r>
          </a:p>
          <a:p>
            <a:pPr algn="ctr">
              <a:lnSpc>
                <a:spcPts val="2324"/>
              </a:lnSpc>
            </a:pPr>
            <a:r>
              <a:rPr lang="en-US" sz="1970">
                <a:solidFill>
                  <a:srgbClr val="055E6E"/>
                </a:solidFill>
                <a:latin typeface="Helvetica Now Bold"/>
                <a:ea typeface="Helvetica Now Bold"/>
                <a:cs typeface="Helvetica Now Bold"/>
                <a:sym typeface="Helvetica Now Bold"/>
              </a:rPr>
              <a:t>May</a:t>
            </a:r>
          </a:p>
        </p:txBody>
      </p:sp>
      <p:grpSp>
        <p:nvGrpSpPr>
          <p:cNvPr id="33" name="Group 33"/>
          <p:cNvGrpSpPr/>
          <p:nvPr/>
        </p:nvGrpSpPr>
        <p:grpSpPr>
          <a:xfrm>
            <a:off x="0" y="9376835"/>
            <a:ext cx="18587604" cy="1090283"/>
            <a:chOff x="0" y="0"/>
            <a:chExt cx="24783471" cy="1453710"/>
          </a:xfrm>
        </p:grpSpPr>
        <p:grpSp>
          <p:nvGrpSpPr>
            <p:cNvPr id="34" name="Group 34"/>
            <p:cNvGrpSpPr/>
            <p:nvPr/>
          </p:nvGrpSpPr>
          <p:grpSpPr>
            <a:xfrm>
              <a:off x="0" y="0"/>
              <a:ext cx="24783471" cy="1453710"/>
              <a:chOff x="0" y="0"/>
              <a:chExt cx="4918995" cy="288531"/>
            </a:xfrm>
          </p:grpSpPr>
          <p:sp>
            <p:nvSpPr>
              <p:cNvPr id="35" name="Freeform 3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36" name="TextBox 3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7" name="Freeform 3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38" name="TextBox 3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9" name="AutoShape 3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1" name="TextBox 4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2" name="AutoShape 4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17</a:t>
              </a:r>
            </a:p>
          </p:txBody>
        </p:sp>
        <p:sp>
          <p:nvSpPr>
            <p:cNvPr id="44" name="TextBox 4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45" name="Group 45"/>
          <p:cNvGrpSpPr/>
          <p:nvPr/>
        </p:nvGrpSpPr>
        <p:grpSpPr>
          <a:xfrm>
            <a:off x="0" y="9376835"/>
            <a:ext cx="18587604" cy="1470019"/>
            <a:chOff x="0" y="0"/>
            <a:chExt cx="24783471" cy="1960025"/>
          </a:xfrm>
        </p:grpSpPr>
        <p:grpSp>
          <p:nvGrpSpPr>
            <p:cNvPr id="46" name="Group 46"/>
            <p:cNvGrpSpPr/>
            <p:nvPr/>
          </p:nvGrpSpPr>
          <p:grpSpPr>
            <a:xfrm>
              <a:off x="0" y="0"/>
              <a:ext cx="24783471" cy="1453710"/>
              <a:chOff x="0" y="0"/>
              <a:chExt cx="4918995" cy="288531"/>
            </a:xfrm>
          </p:grpSpPr>
          <p:sp>
            <p:nvSpPr>
              <p:cNvPr id="47" name="Freeform 47"/>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8" name="TextBox 48"/>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49" name="Freeform 4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50" name="TextBox 5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51" name="AutoShape 5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2" name="TextBox 52"/>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53" name="TextBox 53"/>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54" name="AutoShape 5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5" name="TextBox 5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56" name="TextBox 5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7" name="Group 57"/>
            <p:cNvGrpSpPr/>
            <p:nvPr/>
          </p:nvGrpSpPr>
          <p:grpSpPr>
            <a:xfrm>
              <a:off x="0" y="0"/>
              <a:ext cx="24783471" cy="1960025"/>
              <a:chOff x="0" y="0"/>
              <a:chExt cx="4918995" cy="389024"/>
            </a:xfrm>
          </p:grpSpPr>
          <p:sp>
            <p:nvSpPr>
              <p:cNvPr id="58" name="Freeform 5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9" name="TextBox 5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0" name="Freeform 6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61" name="TextBox 6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62" name="AutoShape 6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3" name="TextBox 63"/>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4" name="TextBox 64"/>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65" name="AutoShape 6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6" name="TextBox 6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17</a:t>
              </a:r>
            </a:p>
          </p:txBody>
        </p:sp>
        <p:sp>
          <p:nvSpPr>
            <p:cNvPr id="67" name="TextBox 6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68" name="Group 68"/>
          <p:cNvGrpSpPr/>
          <p:nvPr/>
        </p:nvGrpSpPr>
        <p:grpSpPr>
          <a:xfrm>
            <a:off x="0" y="9376835"/>
            <a:ext cx="18587604" cy="1470019"/>
            <a:chOff x="0" y="0"/>
            <a:chExt cx="4918995" cy="389024"/>
          </a:xfrm>
        </p:grpSpPr>
        <p:sp>
          <p:nvSpPr>
            <p:cNvPr id="69" name="Freeform 6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70" name="TextBox 7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71" name="Freeform 71"/>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3"/>
            <a:stretch>
              <a:fillRect t="-239" b="-239"/>
            </a:stretch>
          </a:blipFill>
        </p:spPr>
        <p:txBody>
          <a:bodyPr/>
          <a:lstStyle/>
          <a:p>
            <a:endParaRPr lang="en-US"/>
          </a:p>
        </p:txBody>
      </p:sp>
      <p:sp>
        <p:nvSpPr>
          <p:cNvPr id="72" name="AutoShape 72"/>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73" name="AutoShape 73"/>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74" name="TextBox 74"/>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75" name="TextBox 75"/>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76" name="TextBox 76"/>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77" name="TextBox 77"/>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78" name="TextBox 78"/>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79" name="Group 79"/>
          <p:cNvGrpSpPr/>
          <p:nvPr/>
        </p:nvGrpSpPr>
        <p:grpSpPr>
          <a:xfrm>
            <a:off x="0" y="9376835"/>
            <a:ext cx="18587604" cy="1470019"/>
            <a:chOff x="0" y="0"/>
            <a:chExt cx="4918995" cy="389024"/>
          </a:xfrm>
        </p:grpSpPr>
        <p:sp>
          <p:nvSpPr>
            <p:cNvPr id="80" name="Freeform 8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81" name="TextBox 8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82" name="Freeform 82"/>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3"/>
            <a:stretch>
              <a:fillRect t="-239" b="-239"/>
            </a:stretch>
          </a:blipFill>
        </p:spPr>
        <p:txBody>
          <a:bodyPr/>
          <a:lstStyle/>
          <a:p>
            <a:endParaRPr lang="en-US"/>
          </a:p>
        </p:txBody>
      </p:sp>
      <p:sp>
        <p:nvSpPr>
          <p:cNvPr id="83" name="TextBox 83"/>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84" name="AutoShape 84"/>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85" name="TextBox 85"/>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86" name="TextBox 86"/>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87" name="AutoShape 87"/>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88" name="TextBox 88"/>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89" name="TextBox 89"/>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90" name="Group 90"/>
          <p:cNvGrpSpPr/>
          <p:nvPr/>
        </p:nvGrpSpPr>
        <p:grpSpPr>
          <a:xfrm>
            <a:off x="16870429" y="203368"/>
            <a:ext cx="1318567" cy="1318567"/>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a:stretch>
            </a:blipFill>
          </p:spPr>
          <p:txBody>
            <a:bodyPr/>
            <a:lstStyle/>
            <a:p>
              <a:endParaRPr lang="en-US"/>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55E6E"/>
            </a:solidFill>
          </p:spPr>
          <p:txBody>
            <a:bodyPr/>
            <a:lstStyle/>
            <a:p>
              <a:endParaRPr lang="en-US"/>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749027" y="971550"/>
            <a:ext cx="6789947" cy="1114425"/>
          </a:xfrm>
          <a:prstGeom prst="rect">
            <a:avLst/>
          </a:prstGeom>
        </p:spPr>
        <p:txBody>
          <a:bodyPr lIns="0" tIns="0" rIns="0" bIns="0" rtlCol="0" anchor="t">
            <a:spAutoFit/>
          </a:bodyPr>
          <a:lstStyle/>
          <a:p>
            <a:pPr algn="l">
              <a:lnSpc>
                <a:spcPts val="8399"/>
              </a:lnSpc>
            </a:pPr>
            <a:r>
              <a:rPr lang="en-US" sz="6999">
                <a:solidFill>
                  <a:srgbClr val="FAFAFF"/>
                </a:solidFill>
                <a:latin typeface="Poppins Bold"/>
                <a:ea typeface="Poppins Bold"/>
                <a:cs typeface="Poppins Bold"/>
                <a:sym typeface="Poppins Bold"/>
              </a:rPr>
              <a:t>REQUIREMENTS </a:t>
            </a:r>
          </a:p>
        </p:txBody>
      </p:sp>
      <p:sp>
        <p:nvSpPr>
          <p:cNvPr id="7" name="TextBox 7"/>
          <p:cNvSpPr txBox="1"/>
          <p:nvPr/>
        </p:nvSpPr>
        <p:spPr>
          <a:xfrm>
            <a:off x="851690" y="3970962"/>
            <a:ext cx="7440621" cy="5551182"/>
          </a:xfrm>
          <a:prstGeom prst="rect">
            <a:avLst/>
          </a:prstGeom>
        </p:spPr>
        <p:txBody>
          <a:bodyPr lIns="0" tIns="0" rIns="0" bIns="0" rtlCol="0" anchor="t">
            <a:spAutoFit/>
          </a:bodyPr>
          <a:lstStyle/>
          <a:p>
            <a:pPr marL="647653" lvl="1" indent="-323827" algn="l">
              <a:lnSpc>
                <a:spcPts val="4889"/>
              </a:lnSpc>
              <a:buFont typeface="Arial"/>
              <a:buChar char="•"/>
            </a:pPr>
            <a:r>
              <a:rPr lang="en-US" sz="2999">
                <a:solidFill>
                  <a:srgbClr val="E4F8F6"/>
                </a:solidFill>
                <a:latin typeface="Poppins"/>
                <a:ea typeface="Poppins"/>
                <a:cs typeface="Poppins"/>
                <a:sym typeface="Poppins"/>
              </a:rPr>
              <a:t>Real-time Alerts for suspected DDoS attacks.</a:t>
            </a:r>
          </a:p>
          <a:p>
            <a:pPr marL="647653" lvl="1" indent="-323827" algn="l">
              <a:lnSpc>
                <a:spcPts val="4889"/>
              </a:lnSpc>
              <a:buFont typeface="Arial"/>
              <a:buChar char="•"/>
            </a:pPr>
            <a:r>
              <a:rPr lang="en-US" sz="2999">
                <a:solidFill>
                  <a:srgbClr val="E4F8F6"/>
                </a:solidFill>
                <a:latin typeface="Poppins"/>
                <a:ea typeface="Poppins"/>
                <a:cs typeface="Poppins"/>
                <a:sym typeface="Poppins"/>
              </a:rPr>
              <a:t>User-friendly</a:t>
            </a:r>
          </a:p>
          <a:p>
            <a:pPr marL="647653" lvl="1" indent="-323827" algn="l">
              <a:lnSpc>
                <a:spcPts val="4889"/>
              </a:lnSpc>
              <a:buFont typeface="Arial"/>
              <a:buChar char="•"/>
            </a:pPr>
            <a:r>
              <a:rPr lang="en-US" sz="2999">
                <a:solidFill>
                  <a:srgbClr val="E4F8F6"/>
                </a:solidFill>
                <a:latin typeface="Poppins"/>
                <a:ea typeface="Poppins"/>
                <a:cs typeface="Poppins"/>
                <a:sym typeface="Poppins"/>
              </a:rPr>
              <a:t>Seamless Integration with existing health data management systems.</a:t>
            </a:r>
          </a:p>
          <a:p>
            <a:pPr marL="647653" lvl="1" indent="-323827" algn="l">
              <a:lnSpc>
                <a:spcPts val="4889"/>
              </a:lnSpc>
              <a:buFont typeface="Arial"/>
              <a:buChar char="•"/>
            </a:pPr>
            <a:r>
              <a:rPr lang="en-US" sz="2999">
                <a:solidFill>
                  <a:srgbClr val="E4F8F6"/>
                </a:solidFill>
                <a:latin typeface="Poppins"/>
                <a:ea typeface="Poppins"/>
                <a:cs typeface="Poppins"/>
                <a:sym typeface="Poppins"/>
              </a:rPr>
              <a:t>Traffic Analysis reports</a:t>
            </a:r>
          </a:p>
          <a:p>
            <a:pPr marL="647653" lvl="1" indent="-323827" algn="l">
              <a:lnSpc>
                <a:spcPts val="4889"/>
              </a:lnSpc>
              <a:buFont typeface="Arial"/>
              <a:buChar char="•"/>
            </a:pPr>
            <a:r>
              <a:rPr lang="en-US" sz="2999">
                <a:solidFill>
                  <a:srgbClr val="E4F8F6"/>
                </a:solidFill>
                <a:latin typeface="Poppins"/>
                <a:ea typeface="Poppins"/>
                <a:cs typeface="Poppins"/>
                <a:sym typeface="Poppins"/>
              </a:rPr>
              <a:t>Ensure minimal False positives and negatives in detection</a:t>
            </a:r>
          </a:p>
          <a:p>
            <a:pPr algn="l">
              <a:lnSpc>
                <a:spcPts val="4889"/>
              </a:lnSpc>
            </a:pPr>
            <a:endParaRPr lang="en-US" sz="2999">
              <a:solidFill>
                <a:srgbClr val="E4F8F6"/>
              </a:solidFill>
              <a:latin typeface="Poppins"/>
              <a:ea typeface="Poppins"/>
              <a:cs typeface="Poppins"/>
              <a:sym typeface="Poppins"/>
            </a:endParaRPr>
          </a:p>
        </p:txBody>
      </p:sp>
      <p:sp>
        <p:nvSpPr>
          <p:cNvPr id="8" name="TextBox 8"/>
          <p:cNvSpPr txBox="1"/>
          <p:nvPr/>
        </p:nvSpPr>
        <p:spPr>
          <a:xfrm>
            <a:off x="3600179" y="2423869"/>
            <a:ext cx="1943643" cy="1027527"/>
          </a:xfrm>
          <a:prstGeom prst="rect">
            <a:avLst/>
          </a:prstGeom>
        </p:spPr>
        <p:txBody>
          <a:bodyPr lIns="0" tIns="0" rIns="0" bIns="0" rtlCol="0" anchor="t">
            <a:spAutoFit/>
          </a:bodyPr>
          <a:lstStyle/>
          <a:p>
            <a:pPr algn="l">
              <a:lnSpc>
                <a:spcPts val="7939"/>
              </a:lnSpc>
            </a:pPr>
            <a:r>
              <a:rPr lang="en-US" sz="5671">
                <a:solidFill>
                  <a:srgbClr val="EDFAF9"/>
                </a:solidFill>
                <a:latin typeface="Poppins Bold"/>
                <a:ea typeface="Poppins Bold"/>
                <a:cs typeface="Poppins Bold"/>
                <a:sym typeface="Poppins Bold"/>
              </a:rPr>
              <a:t>USER</a:t>
            </a:r>
          </a:p>
        </p:txBody>
      </p:sp>
      <p:sp>
        <p:nvSpPr>
          <p:cNvPr id="9" name="TextBox 9"/>
          <p:cNvSpPr txBox="1"/>
          <p:nvPr/>
        </p:nvSpPr>
        <p:spPr>
          <a:xfrm>
            <a:off x="11618024" y="2423869"/>
            <a:ext cx="4653781" cy="1027527"/>
          </a:xfrm>
          <a:prstGeom prst="rect">
            <a:avLst/>
          </a:prstGeom>
        </p:spPr>
        <p:txBody>
          <a:bodyPr lIns="0" tIns="0" rIns="0" bIns="0" rtlCol="0" anchor="t">
            <a:spAutoFit/>
          </a:bodyPr>
          <a:lstStyle/>
          <a:p>
            <a:pPr algn="l">
              <a:lnSpc>
                <a:spcPts val="7939"/>
              </a:lnSpc>
            </a:pPr>
            <a:r>
              <a:rPr lang="en-US" sz="5671">
                <a:solidFill>
                  <a:srgbClr val="055E6E"/>
                </a:solidFill>
                <a:latin typeface="Poppins Bold"/>
                <a:ea typeface="Poppins Bold"/>
                <a:cs typeface="Poppins Bold"/>
                <a:sym typeface="Poppins Bold"/>
              </a:rPr>
              <a:t>FUNCTIONAL</a:t>
            </a:r>
          </a:p>
        </p:txBody>
      </p:sp>
      <p:sp>
        <p:nvSpPr>
          <p:cNvPr id="10" name="TextBox 10"/>
          <p:cNvSpPr txBox="1"/>
          <p:nvPr/>
        </p:nvSpPr>
        <p:spPr>
          <a:xfrm>
            <a:off x="9815527" y="3970962"/>
            <a:ext cx="7951968" cy="4932057"/>
          </a:xfrm>
          <a:prstGeom prst="rect">
            <a:avLst/>
          </a:prstGeom>
        </p:spPr>
        <p:txBody>
          <a:bodyPr lIns="0" tIns="0" rIns="0" bIns="0" rtlCol="0" anchor="t">
            <a:spAutoFit/>
          </a:bodyPr>
          <a:lstStyle/>
          <a:p>
            <a:pPr marL="647653" lvl="1" indent="-323827" algn="l">
              <a:lnSpc>
                <a:spcPts val="4889"/>
              </a:lnSpc>
              <a:buFont typeface="Arial"/>
              <a:buChar char="•"/>
            </a:pPr>
            <a:r>
              <a:rPr lang="en-US" sz="2999">
                <a:solidFill>
                  <a:srgbClr val="055E6E"/>
                </a:solidFill>
                <a:latin typeface="Poppins"/>
                <a:ea typeface="Poppins"/>
                <a:cs typeface="Poppins"/>
                <a:sym typeface="Poppins"/>
              </a:rPr>
              <a:t>Continuously monitor network traffic</a:t>
            </a:r>
          </a:p>
          <a:p>
            <a:pPr marL="647653" lvl="1" indent="-323827" algn="l">
              <a:lnSpc>
                <a:spcPts val="4889"/>
              </a:lnSpc>
              <a:buFont typeface="Arial"/>
              <a:buChar char="•"/>
            </a:pPr>
            <a:r>
              <a:rPr lang="en-US" sz="2999">
                <a:solidFill>
                  <a:srgbClr val="055E6E"/>
                </a:solidFill>
                <a:latin typeface="Poppins"/>
                <a:ea typeface="Poppins"/>
                <a:cs typeface="Poppins"/>
                <a:sym typeface="Poppins"/>
              </a:rPr>
              <a:t>Classify traffic using the trained ML model</a:t>
            </a:r>
          </a:p>
          <a:p>
            <a:pPr marL="647653" lvl="1" indent="-323827" algn="l">
              <a:lnSpc>
                <a:spcPts val="4889"/>
              </a:lnSpc>
              <a:buFont typeface="Arial"/>
              <a:buChar char="•"/>
            </a:pPr>
            <a:r>
              <a:rPr lang="en-US" sz="2999">
                <a:solidFill>
                  <a:srgbClr val="055E6E"/>
                </a:solidFill>
                <a:latin typeface="Poppins"/>
                <a:ea typeface="Poppins"/>
                <a:cs typeface="Poppins"/>
                <a:sym typeface="Poppins"/>
              </a:rPr>
              <a:t>Time-Stamped Event Logging</a:t>
            </a:r>
          </a:p>
          <a:p>
            <a:pPr marL="647653" lvl="1" indent="-323827" algn="l">
              <a:lnSpc>
                <a:spcPts val="4889"/>
              </a:lnSpc>
              <a:buFont typeface="Arial"/>
              <a:buChar char="•"/>
            </a:pPr>
            <a:r>
              <a:rPr lang="en-US" sz="2999">
                <a:solidFill>
                  <a:srgbClr val="055E6E"/>
                </a:solidFill>
                <a:latin typeface="Poppins"/>
                <a:ea typeface="Poppins"/>
                <a:cs typeface="Poppins"/>
                <a:sym typeface="Poppins"/>
              </a:rPr>
              <a:t>Real-Time notifications</a:t>
            </a:r>
          </a:p>
          <a:p>
            <a:pPr marL="647653" lvl="1" indent="-323827" algn="l">
              <a:lnSpc>
                <a:spcPts val="4889"/>
              </a:lnSpc>
              <a:buFont typeface="Arial"/>
              <a:buChar char="•"/>
            </a:pPr>
            <a:r>
              <a:rPr lang="en-US" sz="2999">
                <a:solidFill>
                  <a:srgbClr val="055E6E"/>
                </a:solidFill>
                <a:latin typeface="Poppins"/>
                <a:ea typeface="Poppins"/>
                <a:cs typeface="Poppins"/>
                <a:sym typeface="Poppins"/>
              </a:rPr>
              <a:t>Integration with Existing Systems</a:t>
            </a:r>
          </a:p>
          <a:p>
            <a:pPr marL="647653" lvl="1" indent="-323827" algn="l">
              <a:lnSpc>
                <a:spcPts val="4889"/>
              </a:lnSpc>
              <a:buFont typeface="Arial"/>
              <a:buChar char="•"/>
            </a:pPr>
            <a:r>
              <a:rPr lang="en-US" sz="2999">
                <a:solidFill>
                  <a:srgbClr val="055E6E"/>
                </a:solidFill>
                <a:latin typeface="Poppins"/>
                <a:ea typeface="Poppins"/>
                <a:cs typeface="Poppins"/>
                <a:sym typeface="Poppins"/>
              </a:rPr>
              <a:t>Allow manual intervention and override of automatic actions</a:t>
            </a:r>
          </a:p>
        </p:txBody>
      </p:sp>
      <p:sp>
        <p:nvSpPr>
          <p:cNvPr id="11" name="Freeform 11"/>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pSp>
        <p:nvGrpSpPr>
          <p:cNvPr id="12" name="Group 12"/>
          <p:cNvGrpSpPr/>
          <p:nvPr/>
        </p:nvGrpSpPr>
        <p:grpSpPr>
          <a:xfrm>
            <a:off x="0" y="9376835"/>
            <a:ext cx="18587604" cy="1090283"/>
            <a:chOff x="0" y="0"/>
            <a:chExt cx="24783471" cy="1453710"/>
          </a:xfrm>
        </p:grpSpPr>
        <p:grpSp>
          <p:nvGrpSpPr>
            <p:cNvPr id="13" name="Group 13"/>
            <p:cNvGrpSpPr/>
            <p:nvPr/>
          </p:nvGrpSpPr>
          <p:grpSpPr>
            <a:xfrm>
              <a:off x="0" y="0"/>
              <a:ext cx="24783471" cy="1453710"/>
              <a:chOff x="0" y="0"/>
              <a:chExt cx="4918995" cy="288531"/>
            </a:xfrm>
          </p:grpSpPr>
          <p:sp>
            <p:nvSpPr>
              <p:cNvPr id="14" name="Freeform 1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5" name="TextBox 1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6" name="Freeform 1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17" name="TextBox 1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8" name="AutoShape 1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TextBox 1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0" name="TextBox 2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1" name="AutoShape 2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2" name="TextBox 2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15</a:t>
              </a:r>
            </a:p>
          </p:txBody>
        </p:sp>
        <p:sp>
          <p:nvSpPr>
            <p:cNvPr id="23" name="TextBox 2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4" name="Group 24"/>
          <p:cNvGrpSpPr/>
          <p:nvPr/>
        </p:nvGrpSpPr>
        <p:grpSpPr>
          <a:xfrm>
            <a:off x="0" y="9376835"/>
            <a:ext cx="18587604" cy="1470019"/>
            <a:chOff x="0" y="0"/>
            <a:chExt cx="24783471" cy="1960025"/>
          </a:xfrm>
        </p:grpSpPr>
        <p:grpSp>
          <p:nvGrpSpPr>
            <p:cNvPr id="25" name="Group 25"/>
            <p:cNvGrpSpPr/>
            <p:nvPr/>
          </p:nvGrpSpPr>
          <p:grpSpPr>
            <a:xfrm>
              <a:off x="0" y="0"/>
              <a:ext cx="24783471" cy="1453710"/>
              <a:chOff x="0" y="0"/>
              <a:chExt cx="4918995" cy="288531"/>
            </a:xfrm>
          </p:grpSpPr>
          <p:sp>
            <p:nvSpPr>
              <p:cNvPr id="26" name="Freeform 2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7" name="TextBox 2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8" name="Freeform 2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29" name="TextBox 2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0" name="AutoShape 3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TextBox 3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2" name="TextBox 3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3" name="AutoShape 3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5" name="TextBox 3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6" name="Group 36"/>
            <p:cNvGrpSpPr/>
            <p:nvPr/>
          </p:nvGrpSpPr>
          <p:grpSpPr>
            <a:xfrm>
              <a:off x="0" y="0"/>
              <a:ext cx="24783471" cy="1960025"/>
              <a:chOff x="0" y="0"/>
              <a:chExt cx="4918995" cy="389024"/>
            </a:xfrm>
          </p:grpSpPr>
          <p:sp>
            <p:nvSpPr>
              <p:cNvPr id="37" name="Freeform 3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8" name="TextBox 3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9" name="Freeform 3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40" name="TextBox 4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1" name="AutoShape 4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3" name="TextBox 4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4" name="AutoShape 4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37</a:t>
              </a:r>
            </a:p>
          </p:txBody>
        </p:sp>
        <p:sp>
          <p:nvSpPr>
            <p:cNvPr id="46" name="TextBox 4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7" name="Group 47"/>
          <p:cNvGrpSpPr/>
          <p:nvPr/>
        </p:nvGrpSpPr>
        <p:grpSpPr>
          <a:xfrm>
            <a:off x="0" y="9376835"/>
            <a:ext cx="18587604" cy="1470019"/>
            <a:chOff x="0" y="0"/>
            <a:chExt cx="4918995" cy="389024"/>
          </a:xfrm>
        </p:grpSpPr>
        <p:sp>
          <p:nvSpPr>
            <p:cNvPr id="48" name="Freeform 4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9" name="TextBox 4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0" name="Freeform 50"/>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51" name="TextBox 51"/>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2" name="AutoShape 52"/>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4" name="TextBox 54"/>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55" name="AutoShape 55"/>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40</a:t>
            </a:r>
          </a:p>
        </p:txBody>
      </p:sp>
      <p:sp>
        <p:nvSpPr>
          <p:cNvPr id="57" name="TextBox 57"/>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8" name="Group 58"/>
          <p:cNvGrpSpPr/>
          <p:nvPr/>
        </p:nvGrpSpPr>
        <p:grpSpPr>
          <a:xfrm>
            <a:off x="16870429" y="203368"/>
            <a:ext cx="1318567" cy="1318567"/>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13512506" y="-28575"/>
            <a:ext cx="5012545" cy="10344150"/>
            <a:chOff x="0" y="0"/>
            <a:chExt cx="1320177" cy="2724385"/>
          </a:xfrm>
        </p:grpSpPr>
        <p:sp>
          <p:nvSpPr>
            <p:cNvPr id="4" name="Freeform 4"/>
            <p:cNvSpPr/>
            <p:nvPr/>
          </p:nvSpPr>
          <p:spPr>
            <a:xfrm>
              <a:off x="0" y="0"/>
              <a:ext cx="1320177" cy="2724385"/>
            </a:xfrm>
            <a:custGeom>
              <a:avLst/>
              <a:gdLst/>
              <a:ahLst/>
              <a:cxnLst/>
              <a:rect l="l" t="t" r="r" b="b"/>
              <a:pathLst>
                <a:path w="1320177" h="2724385">
                  <a:moveTo>
                    <a:pt x="0" y="0"/>
                  </a:moveTo>
                  <a:lnTo>
                    <a:pt x="1320177" y="0"/>
                  </a:lnTo>
                  <a:lnTo>
                    <a:pt x="1320177" y="2724385"/>
                  </a:lnTo>
                  <a:lnTo>
                    <a:pt x="0" y="2724385"/>
                  </a:lnTo>
                  <a:close/>
                </a:path>
              </a:pathLst>
            </a:custGeom>
            <a:solidFill>
              <a:srgbClr val="055E6E"/>
            </a:solidFill>
          </p:spPr>
          <p:txBody>
            <a:bodyPr/>
            <a:lstStyle/>
            <a:p>
              <a:endParaRPr lang="en-US"/>
            </a:p>
          </p:txBody>
        </p:sp>
        <p:sp>
          <p:nvSpPr>
            <p:cNvPr id="5" name="TextBox 5"/>
            <p:cNvSpPr txBox="1"/>
            <p:nvPr/>
          </p:nvSpPr>
          <p:spPr>
            <a:xfrm>
              <a:off x="0" y="-38100"/>
              <a:ext cx="1320177" cy="276248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575722" y="410571"/>
            <a:ext cx="1367156" cy="1236258"/>
          </a:xfrm>
          <a:custGeom>
            <a:avLst/>
            <a:gdLst/>
            <a:ahLst/>
            <a:cxnLst/>
            <a:rect l="l" t="t" r="r" b="b"/>
            <a:pathLst>
              <a:path w="1367156" h="1236258">
                <a:moveTo>
                  <a:pt x="0" y="0"/>
                </a:moveTo>
                <a:lnTo>
                  <a:pt x="1367156" y="0"/>
                </a:lnTo>
                <a:lnTo>
                  <a:pt x="1367156" y="1236258"/>
                </a:lnTo>
                <a:lnTo>
                  <a:pt x="0" y="1236258"/>
                </a:lnTo>
                <a:lnTo>
                  <a:pt x="0" y="0"/>
                </a:lnTo>
                <a:close/>
              </a:path>
            </a:pathLst>
          </a:custGeom>
          <a:blipFill>
            <a:blip r:embed="rId3"/>
            <a:stretch>
              <a:fillRect l="-19657" t="-14884" r="-14655" b="-33649"/>
            </a:stretch>
          </a:blipFill>
        </p:spPr>
        <p:txBody>
          <a:bodyPr/>
          <a:lstStyle/>
          <a:p>
            <a:endParaRPr lang="en-US"/>
          </a:p>
        </p:txBody>
      </p:sp>
      <p:grpSp>
        <p:nvGrpSpPr>
          <p:cNvPr id="7" name="Group 7"/>
          <p:cNvGrpSpPr/>
          <p:nvPr/>
        </p:nvGrpSpPr>
        <p:grpSpPr>
          <a:xfrm>
            <a:off x="0" y="9334500"/>
            <a:ext cx="18587604" cy="1508879"/>
            <a:chOff x="0" y="0"/>
            <a:chExt cx="4918995" cy="399307"/>
          </a:xfrm>
        </p:grpSpPr>
        <p:sp>
          <p:nvSpPr>
            <p:cNvPr id="8" name="Freeform 8"/>
            <p:cNvSpPr/>
            <p:nvPr/>
          </p:nvSpPr>
          <p:spPr>
            <a:xfrm>
              <a:off x="0" y="0"/>
              <a:ext cx="4918995" cy="399307"/>
            </a:xfrm>
            <a:custGeom>
              <a:avLst/>
              <a:gdLst/>
              <a:ahLst/>
              <a:cxnLst/>
              <a:rect l="l" t="t" r="r" b="b"/>
              <a:pathLst>
                <a:path w="4918995" h="399307">
                  <a:moveTo>
                    <a:pt x="0" y="0"/>
                  </a:moveTo>
                  <a:lnTo>
                    <a:pt x="4918995" y="0"/>
                  </a:lnTo>
                  <a:lnTo>
                    <a:pt x="4918995" y="399307"/>
                  </a:lnTo>
                  <a:lnTo>
                    <a:pt x="0" y="399307"/>
                  </a:lnTo>
                  <a:close/>
                </a:path>
              </a:pathLst>
            </a:custGeom>
            <a:solidFill>
              <a:srgbClr val="FFFFFF"/>
            </a:solidFill>
          </p:spPr>
          <p:txBody>
            <a:bodyPr/>
            <a:lstStyle/>
            <a:p>
              <a:endParaRPr lang="en-US"/>
            </a:p>
          </p:txBody>
        </p:sp>
        <p:sp>
          <p:nvSpPr>
            <p:cNvPr id="9" name="TextBox 9"/>
            <p:cNvSpPr txBox="1"/>
            <p:nvPr/>
          </p:nvSpPr>
          <p:spPr>
            <a:xfrm>
              <a:off x="0" y="-38100"/>
              <a:ext cx="4918995" cy="437407"/>
            </a:xfrm>
            <a:prstGeom prst="rect">
              <a:avLst/>
            </a:prstGeom>
          </p:spPr>
          <p:txBody>
            <a:bodyPr lIns="50557" tIns="50557" rIns="50557" bIns="50557" rtlCol="0" anchor="ctr"/>
            <a:lstStyle/>
            <a:p>
              <a:pPr algn="ctr">
                <a:lnSpc>
                  <a:spcPts val="2659"/>
                </a:lnSpc>
                <a:spcBef>
                  <a:spcPct val="0"/>
                </a:spcBef>
              </a:pPr>
              <a:endParaRPr/>
            </a:p>
          </p:txBody>
        </p:sp>
      </p:grpSp>
      <p:sp>
        <p:nvSpPr>
          <p:cNvPr id="10" name="Freeform 10"/>
          <p:cNvSpPr/>
          <p:nvPr/>
        </p:nvSpPr>
        <p:spPr>
          <a:xfrm>
            <a:off x="236602" y="95003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11" name="Freeform 11"/>
          <p:cNvSpPr/>
          <p:nvPr/>
        </p:nvSpPr>
        <p:spPr>
          <a:xfrm>
            <a:off x="13016796" y="2288113"/>
            <a:ext cx="5271204" cy="6970187"/>
          </a:xfrm>
          <a:custGeom>
            <a:avLst/>
            <a:gdLst/>
            <a:ahLst/>
            <a:cxnLst/>
            <a:rect l="l" t="t" r="r" b="b"/>
            <a:pathLst>
              <a:path w="5271204" h="6970187">
                <a:moveTo>
                  <a:pt x="0" y="0"/>
                </a:moveTo>
                <a:lnTo>
                  <a:pt x="5271204" y="0"/>
                </a:lnTo>
                <a:lnTo>
                  <a:pt x="5271204" y="6970187"/>
                </a:lnTo>
                <a:lnTo>
                  <a:pt x="0" y="6970187"/>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1028700" y="971550"/>
            <a:ext cx="8721483"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INTRODUCTION</a:t>
            </a:r>
          </a:p>
        </p:txBody>
      </p:sp>
      <p:sp>
        <p:nvSpPr>
          <p:cNvPr id="13" name="TextBox 13"/>
          <p:cNvSpPr txBox="1"/>
          <p:nvPr/>
        </p:nvSpPr>
        <p:spPr>
          <a:xfrm>
            <a:off x="1028700" y="3230939"/>
            <a:ext cx="11042436" cy="4499204"/>
          </a:xfrm>
          <a:prstGeom prst="rect">
            <a:avLst/>
          </a:prstGeom>
        </p:spPr>
        <p:txBody>
          <a:bodyPr lIns="0" tIns="0" rIns="0" bIns="0" rtlCol="0" anchor="t">
            <a:spAutoFit/>
          </a:bodyPr>
          <a:lstStyle/>
          <a:p>
            <a:pPr algn="just">
              <a:lnSpc>
                <a:spcPts val="4482"/>
              </a:lnSpc>
            </a:pPr>
            <a:r>
              <a:rPr lang="en-US" sz="3069">
                <a:solidFill>
                  <a:srgbClr val="000000"/>
                </a:solidFill>
                <a:latin typeface="Poppins"/>
                <a:ea typeface="Poppins"/>
                <a:cs typeface="Poppins"/>
                <a:sym typeface="Poppins"/>
              </a:rPr>
              <a:t>Traditional healthcare data management in Sri Lanka, burdened by manual processes, faces challenges such as data security vulnerabilities, fragmented patient records, and inefficiencies in data handling. These issues underscore the urgent need for a modern, more secure and robust approach to ensure data integrity, enhance patient care, and streamline healthcare operations.</a:t>
            </a:r>
          </a:p>
        </p:txBody>
      </p:sp>
      <p:grpSp>
        <p:nvGrpSpPr>
          <p:cNvPr id="14" name="Group 14"/>
          <p:cNvGrpSpPr/>
          <p:nvPr/>
        </p:nvGrpSpPr>
        <p:grpSpPr>
          <a:xfrm>
            <a:off x="16572729" y="362010"/>
            <a:ext cx="1333379" cy="13333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sp>
        <p:nvSpPr>
          <p:cNvPr id="16" name="TextBox 16"/>
          <p:cNvSpPr txBox="1"/>
          <p:nvPr/>
        </p:nvSpPr>
        <p:spPr>
          <a:xfrm>
            <a:off x="8121555" y="9526999"/>
            <a:ext cx="2298727"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grpSp>
        <p:nvGrpSpPr>
          <p:cNvPr id="17" name="Group 17"/>
          <p:cNvGrpSpPr/>
          <p:nvPr/>
        </p:nvGrpSpPr>
        <p:grpSpPr>
          <a:xfrm>
            <a:off x="14078114" y="9633721"/>
            <a:ext cx="3827994" cy="358491"/>
            <a:chOff x="0" y="0"/>
            <a:chExt cx="5103992" cy="477989"/>
          </a:xfrm>
        </p:grpSpPr>
        <p:sp>
          <p:nvSpPr>
            <p:cNvPr id="18" name="TextBox 18"/>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03</a:t>
              </a:r>
            </a:p>
          </p:txBody>
        </p:sp>
        <p:sp>
          <p:nvSpPr>
            <p:cNvPr id="19" name="TextBox 19"/>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TextBox 3"/>
          <p:cNvSpPr txBox="1"/>
          <p:nvPr/>
        </p:nvSpPr>
        <p:spPr>
          <a:xfrm>
            <a:off x="2750880" y="451162"/>
            <a:ext cx="1243563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WORK BREAKDOWN CHART</a:t>
            </a:r>
          </a:p>
        </p:txBody>
      </p:sp>
      <p:grpSp>
        <p:nvGrpSpPr>
          <p:cNvPr id="4" name="Group 4"/>
          <p:cNvGrpSpPr/>
          <p:nvPr/>
        </p:nvGrpSpPr>
        <p:grpSpPr>
          <a:xfrm>
            <a:off x="135741" y="1826758"/>
            <a:ext cx="17993484" cy="7059448"/>
            <a:chOff x="0" y="0"/>
            <a:chExt cx="23991312" cy="9412598"/>
          </a:xfrm>
        </p:grpSpPr>
        <p:grpSp>
          <p:nvGrpSpPr>
            <p:cNvPr id="5" name="Group 5"/>
            <p:cNvGrpSpPr/>
            <p:nvPr/>
          </p:nvGrpSpPr>
          <p:grpSpPr>
            <a:xfrm>
              <a:off x="663746" y="4920478"/>
              <a:ext cx="2851151" cy="605486"/>
              <a:chOff x="0" y="0"/>
              <a:chExt cx="4340623" cy="921798"/>
            </a:xfrm>
          </p:grpSpPr>
          <p:sp>
            <p:nvSpPr>
              <p:cNvPr id="6" name="Freeform 6"/>
              <p:cNvSpPr/>
              <p:nvPr/>
            </p:nvSpPr>
            <p:spPr>
              <a:xfrm>
                <a:off x="31750" y="31750"/>
                <a:ext cx="4277123" cy="858298"/>
              </a:xfrm>
              <a:custGeom>
                <a:avLst/>
                <a:gdLst/>
                <a:ahLst/>
                <a:cxnLst/>
                <a:rect l="l" t="t" r="r" b="b"/>
                <a:pathLst>
                  <a:path w="4277123" h="858298">
                    <a:moveTo>
                      <a:pt x="4184413" y="858298"/>
                    </a:moveTo>
                    <a:lnTo>
                      <a:pt x="92710" y="858298"/>
                    </a:lnTo>
                    <a:cubicBezTo>
                      <a:pt x="41910" y="858298"/>
                      <a:pt x="0" y="816388"/>
                      <a:pt x="0" y="765588"/>
                    </a:cubicBezTo>
                    <a:lnTo>
                      <a:pt x="0" y="92710"/>
                    </a:lnTo>
                    <a:cubicBezTo>
                      <a:pt x="0" y="41910"/>
                      <a:pt x="41910" y="0"/>
                      <a:pt x="92710" y="0"/>
                    </a:cubicBezTo>
                    <a:lnTo>
                      <a:pt x="4183143" y="0"/>
                    </a:lnTo>
                    <a:cubicBezTo>
                      <a:pt x="4233943" y="0"/>
                      <a:pt x="4275853" y="41910"/>
                      <a:pt x="4275853" y="92710"/>
                    </a:cubicBezTo>
                    <a:lnTo>
                      <a:pt x="4275853" y="764318"/>
                    </a:lnTo>
                    <a:cubicBezTo>
                      <a:pt x="4277123" y="816388"/>
                      <a:pt x="4235213" y="858298"/>
                      <a:pt x="4184413" y="858298"/>
                    </a:cubicBezTo>
                    <a:close/>
                  </a:path>
                </a:pathLst>
              </a:custGeom>
              <a:solidFill>
                <a:srgbClr val="E4F8F6"/>
              </a:solidFill>
            </p:spPr>
            <p:txBody>
              <a:bodyPr/>
              <a:lstStyle/>
              <a:p>
                <a:endParaRPr lang="en-US"/>
              </a:p>
            </p:txBody>
          </p:sp>
          <p:sp>
            <p:nvSpPr>
              <p:cNvPr id="7" name="Freeform 7"/>
              <p:cNvSpPr/>
              <p:nvPr/>
            </p:nvSpPr>
            <p:spPr>
              <a:xfrm>
                <a:off x="0" y="0"/>
                <a:ext cx="4340623" cy="921798"/>
              </a:xfrm>
              <a:custGeom>
                <a:avLst/>
                <a:gdLst/>
                <a:ahLst/>
                <a:cxnLst/>
                <a:rect l="l" t="t" r="r" b="b"/>
                <a:pathLst>
                  <a:path w="4340623" h="921798">
                    <a:moveTo>
                      <a:pt x="4216163" y="59690"/>
                    </a:moveTo>
                    <a:cubicBezTo>
                      <a:pt x="4251723" y="59690"/>
                      <a:pt x="4280933" y="88900"/>
                      <a:pt x="4280933" y="124460"/>
                    </a:cubicBezTo>
                    <a:lnTo>
                      <a:pt x="4280933" y="797338"/>
                    </a:lnTo>
                    <a:cubicBezTo>
                      <a:pt x="4280933" y="832898"/>
                      <a:pt x="4251723" y="862108"/>
                      <a:pt x="4216163" y="862108"/>
                    </a:cubicBezTo>
                    <a:lnTo>
                      <a:pt x="124460" y="862108"/>
                    </a:lnTo>
                    <a:cubicBezTo>
                      <a:pt x="88900" y="862108"/>
                      <a:pt x="59690" y="832898"/>
                      <a:pt x="59690" y="797338"/>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797338"/>
                    </a:lnTo>
                    <a:cubicBezTo>
                      <a:pt x="0" y="865918"/>
                      <a:pt x="55880" y="921798"/>
                      <a:pt x="124460" y="921798"/>
                    </a:cubicBezTo>
                    <a:lnTo>
                      <a:pt x="4216163" y="921798"/>
                    </a:lnTo>
                    <a:cubicBezTo>
                      <a:pt x="4284743" y="921798"/>
                      <a:pt x="4340623" y="865918"/>
                      <a:pt x="4340623" y="797338"/>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8" name="Group 8"/>
            <p:cNvGrpSpPr/>
            <p:nvPr/>
          </p:nvGrpSpPr>
          <p:grpSpPr>
            <a:xfrm>
              <a:off x="675136" y="5763867"/>
              <a:ext cx="2851151" cy="605486"/>
              <a:chOff x="0" y="0"/>
              <a:chExt cx="4340623" cy="921798"/>
            </a:xfrm>
          </p:grpSpPr>
          <p:sp>
            <p:nvSpPr>
              <p:cNvPr id="9" name="Freeform 9"/>
              <p:cNvSpPr/>
              <p:nvPr/>
            </p:nvSpPr>
            <p:spPr>
              <a:xfrm>
                <a:off x="31750" y="31750"/>
                <a:ext cx="4277123" cy="858298"/>
              </a:xfrm>
              <a:custGeom>
                <a:avLst/>
                <a:gdLst/>
                <a:ahLst/>
                <a:cxnLst/>
                <a:rect l="l" t="t" r="r" b="b"/>
                <a:pathLst>
                  <a:path w="4277123" h="858298">
                    <a:moveTo>
                      <a:pt x="4184413" y="858298"/>
                    </a:moveTo>
                    <a:lnTo>
                      <a:pt x="92710" y="858298"/>
                    </a:lnTo>
                    <a:cubicBezTo>
                      <a:pt x="41910" y="858298"/>
                      <a:pt x="0" y="816388"/>
                      <a:pt x="0" y="765588"/>
                    </a:cubicBezTo>
                    <a:lnTo>
                      <a:pt x="0" y="92710"/>
                    </a:lnTo>
                    <a:cubicBezTo>
                      <a:pt x="0" y="41910"/>
                      <a:pt x="41910" y="0"/>
                      <a:pt x="92710" y="0"/>
                    </a:cubicBezTo>
                    <a:lnTo>
                      <a:pt x="4183143" y="0"/>
                    </a:lnTo>
                    <a:cubicBezTo>
                      <a:pt x="4233943" y="0"/>
                      <a:pt x="4275853" y="41910"/>
                      <a:pt x="4275853" y="92710"/>
                    </a:cubicBezTo>
                    <a:lnTo>
                      <a:pt x="4275853" y="764318"/>
                    </a:lnTo>
                    <a:cubicBezTo>
                      <a:pt x="4277123" y="816388"/>
                      <a:pt x="4235213" y="858298"/>
                      <a:pt x="4184413" y="858298"/>
                    </a:cubicBezTo>
                    <a:close/>
                  </a:path>
                </a:pathLst>
              </a:custGeom>
              <a:solidFill>
                <a:srgbClr val="E4F8F6"/>
              </a:solidFill>
            </p:spPr>
            <p:txBody>
              <a:bodyPr/>
              <a:lstStyle/>
              <a:p>
                <a:endParaRPr lang="en-US"/>
              </a:p>
            </p:txBody>
          </p:sp>
          <p:sp>
            <p:nvSpPr>
              <p:cNvPr id="10" name="Freeform 10"/>
              <p:cNvSpPr/>
              <p:nvPr/>
            </p:nvSpPr>
            <p:spPr>
              <a:xfrm>
                <a:off x="0" y="0"/>
                <a:ext cx="4340623" cy="921798"/>
              </a:xfrm>
              <a:custGeom>
                <a:avLst/>
                <a:gdLst/>
                <a:ahLst/>
                <a:cxnLst/>
                <a:rect l="l" t="t" r="r" b="b"/>
                <a:pathLst>
                  <a:path w="4340623" h="921798">
                    <a:moveTo>
                      <a:pt x="4216163" y="59690"/>
                    </a:moveTo>
                    <a:cubicBezTo>
                      <a:pt x="4251723" y="59690"/>
                      <a:pt x="4280933" y="88900"/>
                      <a:pt x="4280933" y="124460"/>
                    </a:cubicBezTo>
                    <a:lnTo>
                      <a:pt x="4280933" y="797338"/>
                    </a:lnTo>
                    <a:cubicBezTo>
                      <a:pt x="4280933" y="832898"/>
                      <a:pt x="4251723" y="862108"/>
                      <a:pt x="4216163" y="862108"/>
                    </a:cubicBezTo>
                    <a:lnTo>
                      <a:pt x="124460" y="862108"/>
                    </a:lnTo>
                    <a:cubicBezTo>
                      <a:pt x="88900" y="862108"/>
                      <a:pt x="59690" y="832898"/>
                      <a:pt x="59690" y="797338"/>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797338"/>
                    </a:lnTo>
                    <a:cubicBezTo>
                      <a:pt x="0" y="865918"/>
                      <a:pt x="55880" y="921798"/>
                      <a:pt x="124460" y="921798"/>
                    </a:cubicBezTo>
                    <a:lnTo>
                      <a:pt x="4216163" y="921798"/>
                    </a:lnTo>
                    <a:cubicBezTo>
                      <a:pt x="4284743" y="921798"/>
                      <a:pt x="4340623" y="865918"/>
                      <a:pt x="4340623" y="797338"/>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11" name="Group 11"/>
            <p:cNvGrpSpPr/>
            <p:nvPr/>
          </p:nvGrpSpPr>
          <p:grpSpPr>
            <a:xfrm>
              <a:off x="663746" y="4076167"/>
              <a:ext cx="2851151" cy="608086"/>
              <a:chOff x="0" y="0"/>
              <a:chExt cx="4340623" cy="925757"/>
            </a:xfrm>
          </p:grpSpPr>
          <p:sp>
            <p:nvSpPr>
              <p:cNvPr id="12" name="Freeform 12"/>
              <p:cNvSpPr/>
              <p:nvPr/>
            </p:nvSpPr>
            <p:spPr>
              <a:xfrm>
                <a:off x="31750" y="31750"/>
                <a:ext cx="4277123" cy="862257"/>
              </a:xfrm>
              <a:custGeom>
                <a:avLst/>
                <a:gdLst/>
                <a:ahLst/>
                <a:cxnLst/>
                <a:rect l="l" t="t" r="r" b="b"/>
                <a:pathLst>
                  <a:path w="4277123" h="862257">
                    <a:moveTo>
                      <a:pt x="4184413" y="862257"/>
                    </a:moveTo>
                    <a:lnTo>
                      <a:pt x="92710" y="862257"/>
                    </a:lnTo>
                    <a:cubicBezTo>
                      <a:pt x="41910" y="862257"/>
                      <a:pt x="0" y="820347"/>
                      <a:pt x="0" y="769547"/>
                    </a:cubicBezTo>
                    <a:lnTo>
                      <a:pt x="0" y="92710"/>
                    </a:lnTo>
                    <a:cubicBezTo>
                      <a:pt x="0" y="41910"/>
                      <a:pt x="41910" y="0"/>
                      <a:pt x="92710" y="0"/>
                    </a:cubicBezTo>
                    <a:lnTo>
                      <a:pt x="4183143" y="0"/>
                    </a:lnTo>
                    <a:cubicBezTo>
                      <a:pt x="4233943" y="0"/>
                      <a:pt x="4275853" y="41910"/>
                      <a:pt x="4275853" y="92710"/>
                    </a:cubicBezTo>
                    <a:lnTo>
                      <a:pt x="4275853" y="768277"/>
                    </a:lnTo>
                    <a:cubicBezTo>
                      <a:pt x="4277123" y="820347"/>
                      <a:pt x="4235213" y="862257"/>
                      <a:pt x="4184413" y="862257"/>
                    </a:cubicBezTo>
                    <a:close/>
                  </a:path>
                </a:pathLst>
              </a:custGeom>
              <a:solidFill>
                <a:srgbClr val="E4F8F6"/>
              </a:solidFill>
            </p:spPr>
            <p:txBody>
              <a:bodyPr/>
              <a:lstStyle/>
              <a:p>
                <a:endParaRPr lang="en-US"/>
              </a:p>
            </p:txBody>
          </p:sp>
          <p:sp>
            <p:nvSpPr>
              <p:cNvPr id="13" name="Freeform 13"/>
              <p:cNvSpPr/>
              <p:nvPr/>
            </p:nvSpPr>
            <p:spPr>
              <a:xfrm>
                <a:off x="0" y="0"/>
                <a:ext cx="4340623" cy="925757"/>
              </a:xfrm>
              <a:custGeom>
                <a:avLst/>
                <a:gdLst/>
                <a:ahLst/>
                <a:cxnLst/>
                <a:rect l="l" t="t" r="r" b="b"/>
                <a:pathLst>
                  <a:path w="4340623" h="925757">
                    <a:moveTo>
                      <a:pt x="4216163" y="59690"/>
                    </a:moveTo>
                    <a:cubicBezTo>
                      <a:pt x="4251723" y="59690"/>
                      <a:pt x="4280933" y="88900"/>
                      <a:pt x="4280933" y="124460"/>
                    </a:cubicBezTo>
                    <a:lnTo>
                      <a:pt x="4280933" y="801297"/>
                    </a:lnTo>
                    <a:cubicBezTo>
                      <a:pt x="4280933" y="836857"/>
                      <a:pt x="4251723" y="866067"/>
                      <a:pt x="4216163" y="866067"/>
                    </a:cubicBezTo>
                    <a:lnTo>
                      <a:pt x="124460" y="866067"/>
                    </a:lnTo>
                    <a:cubicBezTo>
                      <a:pt x="88900" y="866067"/>
                      <a:pt x="59690" y="836857"/>
                      <a:pt x="59690" y="801297"/>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801297"/>
                    </a:lnTo>
                    <a:cubicBezTo>
                      <a:pt x="0" y="869877"/>
                      <a:pt x="55880" y="925757"/>
                      <a:pt x="124460" y="925757"/>
                    </a:cubicBezTo>
                    <a:lnTo>
                      <a:pt x="4216163" y="925757"/>
                    </a:lnTo>
                    <a:cubicBezTo>
                      <a:pt x="4284743" y="925757"/>
                      <a:pt x="4340623" y="869877"/>
                      <a:pt x="4340623" y="801297"/>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14" name="AutoShape 14"/>
            <p:cNvSpPr/>
            <p:nvPr/>
          </p:nvSpPr>
          <p:spPr>
            <a:xfrm flipV="1">
              <a:off x="270619" y="3236531"/>
              <a:ext cx="0" cy="2855202"/>
            </a:xfrm>
            <a:prstGeom prst="line">
              <a:avLst/>
            </a:prstGeom>
            <a:ln w="29737" cap="rnd">
              <a:solidFill>
                <a:srgbClr val="003882"/>
              </a:solidFill>
              <a:prstDash val="solid"/>
              <a:headEnd type="none" w="sm" len="sm"/>
              <a:tailEnd type="none" w="sm" len="sm"/>
            </a:ln>
          </p:spPr>
          <p:txBody>
            <a:bodyPr/>
            <a:lstStyle/>
            <a:p>
              <a:endParaRPr lang="en-US"/>
            </a:p>
          </p:txBody>
        </p:sp>
        <p:grpSp>
          <p:nvGrpSpPr>
            <p:cNvPr id="15" name="Group 15"/>
            <p:cNvGrpSpPr/>
            <p:nvPr/>
          </p:nvGrpSpPr>
          <p:grpSpPr>
            <a:xfrm>
              <a:off x="0" y="2607996"/>
              <a:ext cx="3655141" cy="969397"/>
              <a:chOff x="0" y="0"/>
              <a:chExt cx="5564626" cy="1475820"/>
            </a:xfrm>
          </p:grpSpPr>
          <p:sp>
            <p:nvSpPr>
              <p:cNvPr id="16" name="Freeform 16"/>
              <p:cNvSpPr/>
              <p:nvPr/>
            </p:nvSpPr>
            <p:spPr>
              <a:xfrm>
                <a:off x="31750" y="31750"/>
                <a:ext cx="5501126" cy="1412320"/>
              </a:xfrm>
              <a:custGeom>
                <a:avLst/>
                <a:gdLst/>
                <a:ahLst/>
                <a:cxnLst/>
                <a:rect l="l" t="t" r="r" b="b"/>
                <a:pathLst>
                  <a:path w="5501126" h="1412320">
                    <a:moveTo>
                      <a:pt x="5408416" y="1412320"/>
                    </a:moveTo>
                    <a:lnTo>
                      <a:pt x="92710" y="1412320"/>
                    </a:lnTo>
                    <a:cubicBezTo>
                      <a:pt x="41910" y="1412320"/>
                      <a:pt x="0" y="1370410"/>
                      <a:pt x="0" y="1319610"/>
                    </a:cubicBezTo>
                    <a:lnTo>
                      <a:pt x="0" y="92710"/>
                    </a:lnTo>
                    <a:cubicBezTo>
                      <a:pt x="0" y="41910"/>
                      <a:pt x="41910" y="0"/>
                      <a:pt x="92710" y="0"/>
                    </a:cubicBezTo>
                    <a:lnTo>
                      <a:pt x="5407146" y="0"/>
                    </a:lnTo>
                    <a:cubicBezTo>
                      <a:pt x="5457946" y="0"/>
                      <a:pt x="5499856" y="41910"/>
                      <a:pt x="5499856" y="92710"/>
                    </a:cubicBezTo>
                    <a:lnTo>
                      <a:pt x="5499856" y="1318340"/>
                    </a:lnTo>
                    <a:cubicBezTo>
                      <a:pt x="5501126" y="1370410"/>
                      <a:pt x="5459216" y="1412320"/>
                      <a:pt x="5408416" y="1412320"/>
                    </a:cubicBezTo>
                    <a:close/>
                  </a:path>
                </a:pathLst>
              </a:custGeom>
              <a:solidFill>
                <a:srgbClr val="055E6E"/>
              </a:solidFill>
            </p:spPr>
            <p:txBody>
              <a:bodyPr/>
              <a:lstStyle/>
              <a:p>
                <a:endParaRPr lang="en-US"/>
              </a:p>
            </p:txBody>
          </p:sp>
          <p:sp>
            <p:nvSpPr>
              <p:cNvPr id="17" name="Freeform 17"/>
              <p:cNvSpPr/>
              <p:nvPr/>
            </p:nvSpPr>
            <p:spPr>
              <a:xfrm>
                <a:off x="0" y="0"/>
                <a:ext cx="5564626" cy="1475820"/>
              </a:xfrm>
              <a:custGeom>
                <a:avLst/>
                <a:gdLst/>
                <a:ahLst/>
                <a:cxnLst/>
                <a:rect l="l" t="t" r="r" b="b"/>
                <a:pathLst>
                  <a:path w="5564626" h="1475820">
                    <a:moveTo>
                      <a:pt x="5440166" y="59690"/>
                    </a:moveTo>
                    <a:cubicBezTo>
                      <a:pt x="5475726" y="59690"/>
                      <a:pt x="5504936" y="88900"/>
                      <a:pt x="5504936" y="124460"/>
                    </a:cubicBezTo>
                    <a:lnTo>
                      <a:pt x="5504936" y="1351360"/>
                    </a:lnTo>
                    <a:cubicBezTo>
                      <a:pt x="5504936" y="1386920"/>
                      <a:pt x="5475726" y="1416130"/>
                      <a:pt x="5440166" y="1416130"/>
                    </a:cubicBezTo>
                    <a:lnTo>
                      <a:pt x="124460" y="1416130"/>
                    </a:lnTo>
                    <a:cubicBezTo>
                      <a:pt x="88900" y="1416130"/>
                      <a:pt x="59690" y="1386920"/>
                      <a:pt x="59690" y="1351360"/>
                    </a:cubicBezTo>
                    <a:lnTo>
                      <a:pt x="59690" y="124460"/>
                    </a:lnTo>
                    <a:cubicBezTo>
                      <a:pt x="59690" y="88900"/>
                      <a:pt x="88900" y="59690"/>
                      <a:pt x="124460" y="59690"/>
                    </a:cubicBezTo>
                    <a:lnTo>
                      <a:pt x="5440166" y="59690"/>
                    </a:lnTo>
                    <a:moveTo>
                      <a:pt x="5440166" y="0"/>
                    </a:moveTo>
                    <a:lnTo>
                      <a:pt x="124460" y="0"/>
                    </a:lnTo>
                    <a:cubicBezTo>
                      <a:pt x="55880" y="0"/>
                      <a:pt x="0" y="55880"/>
                      <a:pt x="0" y="124460"/>
                    </a:cubicBezTo>
                    <a:lnTo>
                      <a:pt x="0" y="1351360"/>
                    </a:lnTo>
                    <a:cubicBezTo>
                      <a:pt x="0" y="1419940"/>
                      <a:pt x="55880" y="1475820"/>
                      <a:pt x="124460" y="1475820"/>
                    </a:cubicBezTo>
                    <a:lnTo>
                      <a:pt x="5440166" y="1475820"/>
                    </a:lnTo>
                    <a:cubicBezTo>
                      <a:pt x="5508746" y="1475820"/>
                      <a:pt x="5564626" y="1419940"/>
                      <a:pt x="5564626" y="1351360"/>
                    </a:cubicBezTo>
                    <a:lnTo>
                      <a:pt x="5564626" y="124460"/>
                    </a:lnTo>
                    <a:cubicBezTo>
                      <a:pt x="5564626" y="55880"/>
                      <a:pt x="5508746" y="0"/>
                      <a:pt x="5440166" y="0"/>
                    </a:cubicBezTo>
                    <a:close/>
                  </a:path>
                </a:pathLst>
              </a:custGeom>
              <a:solidFill>
                <a:srgbClr val="055E6E"/>
              </a:solidFill>
            </p:spPr>
            <p:txBody>
              <a:bodyPr/>
              <a:lstStyle/>
              <a:p>
                <a:endParaRPr lang="en-US"/>
              </a:p>
            </p:txBody>
          </p:sp>
        </p:grpSp>
        <p:grpSp>
          <p:nvGrpSpPr>
            <p:cNvPr id="18" name="Group 18"/>
            <p:cNvGrpSpPr/>
            <p:nvPr/>
          </p:nvGrpSpPr>
          <p:grpSpPr>
            <a:xfrm>
              <a:off x="4720200" y="5127170"/>
              <a:ext cx="2851151" cy="880255"/>
              <a:chOff x="0" y="0"/>
              <a:chExt cx="4340623" cy="1340110"/>
            </a:xfrm>
          </p:grpSpPr>
          <p:sp>
            <p:nvSpPr>
              <p:cNvPr id="19" name="Freeform 19"/>
              <p:cNvSpPr/>
              <p:nvPr/>
            </p:nvSpPr>
            <p:spPr>
              <a:xfrm>
                <a:off x="31750" y="31750"/>
                <a:ext cx="4277123" cy="1276610"/>
              </a:xfrm>
              <a:custGeom>
                <a:avLst/>
                <a:gdLst/>
                <a:ahLst/>
                <a:cxnLst/>
                <a:rect l="l" t="t" r="r" b="b"/>
                <a:pathLst>
                  <a:path w="4277123" h="1276610">
                    <a:moveTo>
                      <a:pt x="4184413" y="1276610"/>
                    </a:moveTo>
                    <a:lnTo>
                      <a:pt x="92710" y="1276610"/>
                    </a:lnTo>
                    <a:cubicBezTo>
                      <a:pt x="41910" y="1276610"/>
                      <a:pt x="0" y="1234700"/>
                      <a:pt x="0" y="1183900"/>
                    </a:cubicBezTo>
                    <a:lnTo>
                      <a:pt x="0" y="92710"/>
                    </a:lnTo>
                    <a:cubicBezTo>
                      <a:pt x="0" y="41910"/>
                      <a:pt x="41910" y="0"/>
                      <a:pt x="92710" y="0"/>
                    </a:cubicBezTo>
                    <a:lnTo>
                      <a:pt x="4183143" y="0"/>
                    </a:lnTo>
                    <a:cubicBezTo>
                      <a:pt x="4233943" y="0"/>
                      <a:pt x="4275853" y="41910"/>
                      <a:pt x="4275853" y="92710"/>
                    </a:cubicBezTo>
                    <a:lnTo>
                      <a:pt x="4275853" y="1182630"/>
                    </a:lnTo>
                    <a:cubicBezTo>
                      <a:pt x="4277123" y="1234700"/>
                      <a:pt x="4235213" y="1276610"/>
                      <a:pt x="4184413" y="1276610"/>
                    </a:cubicBezTo>
                    <a:close/>
                  </a:path>
                </a:pathLst>
              </a:custGeom>
              <a:solidFill>
                <a:srgbClr val="E4F8F6"/>
              </a:solidFill>
            </p:spPr>
            <p:txBody>
              <a:bodyPr/>
              <a:lstStyle/>
              <a:p>
                <a:endParaRPr lang="en-US"/>
              </a:p>
            </p:txBody>
          </p:sp>
          <p:sp>
            <p:nvSpPr>
              <p:cNvPr id="20" name="Freeform 20"/>
              <p:cNvSpPr/>
              <p:nvPr/>
            </p:nvSpPr>
            <p:spPr>
              <a:xfrm>
                <a:off x="0" y="0"/>
                <a:ext cx="4340623" cy="1340110"/>
              </a:xfrm>
              <a:custGeom>
                <a:avLst/>
                <a:gdLst/>
                <a:ahLst/>
                <a:cxnLst/>
                <a:rect l="l" t="t" r="r" b="b"/>
                <a:pathLst>
                  <a:path w="4340623" h="1340110">
                    <a:moveTo>
                      <a:pt x="4216163" y="59690"/>
                    </a:moveTo>
                    <a:cubicBezTo>
                      <a:pt x="4251723" y="59690"/>
                      <a:pt x="4280933" y="88900"/>
                      <a:pt x="4280933" y="124460"/>
                    </a:cubicBezTo>
                    <a:lnTo>
                      <a:pt x="4280933" y="1215650"/>
                    </a:lnTo>
                    <a:cubicBezTo>
                      <a:pt x="4280933" y="1251210"/>
                      <a:pt x="4251723" y="1280420"/>
                      <a:pt x="4216163" y="1280420"/>
                    </a:cubicBezTo>
                    <a:lnTo>
                      <a:pt x="124460" y="1280420"/>
                    </a:lnTo>
                    <a:cubicBezTo>
                      <a:pt x="88900" y="1280420"/>
                      <a:pt x="59690" y="1251210"/>
                      <a:pt x="59690" y="1215650"/>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1215650"/>
                    </a:lnTo>
                    <a:cubicBezTo>
                      <a:pt x="0" y="1284230"/>
                      <a:pt x="55880" y="1340110"/>
                      <a:pt x="124460" y="1340110"/>
                    </a:cubicBezTo>
                    <a:lnTo>
                      <a:pt x="4216163" y="1340110"/>
                    </a:lnTo>
                    <a:cubicBezTo>
                      <a:pt x="4284743" y="1340110"/>
                      <a:pt x="4340623" y="1284230"/>
                      <a:pt x="4340623" y="1215650"/>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21" name="Group 21"/>
            <p:cNvGrpSpPr/>
            <p:nvPr/>
          </p:nvGrpSpPr>
          <p:grpSpPr>
            <a:xfrm>
              <a:off x="4735948" y="6275060"/>
              <a:ext cx="2851151" cy="886360"/>
              <a:chOff x="0" y="0"/>
              <a:chExt cx="4340623" cy="1349404"/>
            </a:xfrm>
          </p:grpSpPr>
          <p:sp>
            <p:nvSpPr>
              <p:cNvPr id="22" name="Freeform 22"/>
              <p:cNvSpPr/>
              <p:nvPr/>
            </p:nvSpPr>
            <p:spPr>
              <a:xfrm>
                <a:off x="31750" y="31750"/>
                <a:ext cx="4277123" cy="1285903"/>
              </a:xfrm>
              <a:custGeom>
                <a:avLst/>
                <a:gdLst/>
                <a:ahLst/>
                <a:cxnLst/>
                <a:rect l="l" t="t" r="r" b="b"/>
                <a:pathLst>
                  <a:path w="4277123" h="1285903">
                    <a:moveTo>
                      <a:pt x="4184413" y="1285903"/>
                    </a:moveTo>
                    <a:lnTo>
                      <a:pt x="92710" y="1285903"/>
                    </a:lnTo>
                    <a:cubicBezTo>
                      <a:pt x="41910" y="1285903"/>
                      <a:pt x="0" y="1243993"/>
                      <a:pt x="0" y="1193193"/>
                    </a:cubicBezTo>
                    <a:lnTo>
                      <a:pt x="0" y="92710"/>
                    </a:lnTo>
                    <a:cubicBezTo>
                      <a:pt x="0" y="41910"/>
                      <a:pt x="41910" y="0"/>
                      <a:pt x="92710" y="0"/>
                    </a:cubicBezTo>
                    <a:lnTo>
                      <a:pt x="4183143" y="0"/>
                    </a:lnTo>
                    <a:cubicBezTo>
                      <a:pt x="4233943" y="0"/>
                      <a:pt x="4275853" y="41910"/>
                      <a:pt x="4275853" y="92710"/>
                    </a:cubicBezTo>
                    <a:lnTo>
                      <a:pt x="4275853" y="1191924"/>
                    </a:lnTo>
                    <a:cubicBezTo>
                      <a:pt x="4277123" y="1243993"/>
                      <a:pt x="4235213" y="1285903"/>
                      <a:pt x="4184413" y="1285903"/>
                    </a:cubicBezTo>
                    <a:close/>
                  </a:path>
                </a:pathLst>
              </a:custGeom>
              <a:solidFill>
                <a:srgbClr val="E4F8F6"/>
              </a:solidFill>
            </p:spPr>
            <p:txBody>
              <a:bodyPr/>
              <a:lstStyle/>
              <a:p>
                <a:endParaRPr lang="en-US"/>
              </a:p>
            </p:txBody>
          </p:sp>
          <p:sp>
            <p:nvSpPr>
              <p:cNvPr id="23" name="Freeform 23"/>
              <p:cNvSpPr/>
              <p:nvPr/>
            </p:nvSpPr>
            <p:spPr>
              <a:xfrm>
                <a:off x="0" y="0"/>
                <a:ext cx="4340623" cy="1349404"/>
              </a:xfrm>
              <a:custGeom>
                <a:avLst/>
                <a:gdLst/>
                <a:ahLst/>
                <a:cxnLst/>
                <a:rect l="l" t="t" r="r" b="b"/>
                <a:pathLst>
                  <a:path w="4340623" h="1349404">
                    <a:moveTo>
                      <a:pt x="4216163" y="59690"/>
                    </a:moveTo>
                    <a:cubicBezTo>
                      <a:pt x="4251723" y="59690"/>
                      <a:pt x="4280933" y="88900"/>
                      <a:pt x="4280933" y="124460"/>
                    </a:cubicBezTo>
                    <a:lnTo>
                      <a:pt x="4280933" y="1224944"/>
                    </a:lnTo>
                    <a:cubicBezTo>
                      <a:pt x="4280933" y="1260504"/>
                      <a:pt x="4251723" y="1289714"/>
                      <a:pt x="4216163" y="1289714"/>
                    </a:cubicBezTo>
                    <a:lnTo>
                      <a:pt x="124460" y="1289714"/>
                    </a:lnTo>
                    <a:cubicBezTo>
                      <a:pt x="88900" y="1289714"/>
                      <a:pt x="59690" y="1260504"/>
                      <a:pt x="59690" y="1224944"/>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1224944"/>
                    </a:lnTo>
                    <a:cubicBezTo>
                      <a:pt x="0" y="1293524"/>
                      <a:pt x="55880" y="1349404"/>
                      <a:pt x="124460" y="1349404"/>
                    </a:cubicBezTo>
                    <a:lnTo>
                      <a:pt x="4216163" y="1349404"/>
                    </a:lnTo>
                    <a:cubicBezTo>
                      <a:pt x="4284743" y="1349404"/>
                      <a:pt x="4340623" y="1293524"/>
                      <a:pt x="4340623" y="1224944"/>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24" name="Group 24"/>
            <p:cNvGrpSpPr/>
            <p:nvPr/>
          </p:nvGrpSpPr>
          <p:grpSpPr>
            <a:xfrm>
              <a:off x="4720200" y="4017618"/>
              <a:ext cx="2851151" cy="844311"/>
              <a:chOff x="0" y="0"/>
              <a:chExt cx="4340623" cy="1285389"/>
            </a:xfrm>
          </p:grpSpPr>
          <p:sp>
            <p:nvSpPr>
              <p:cNvPr id="25" name="Freeform 25"/>
              <p:cNvSpPr/>
              <p:nvPr/>
            </p:nvSpPr>
            <p:spPr>
              <a:xfrm>
                <a:off x="31750" y="31750"/>
                <a:ext cx="4277123" cy="1221889"/>
              </a:xfrm>
              <a:custGeom>
                <a:avLst/>
                <a:gdLst/>
                <a:ahLst/>
                <a:cxnLst/>
                <a:rect l="l" t="t" r="r" b="b"/>
                <a:pathLst>
                  <a:path w="4277123" h="1221889">
                    <a:moveTo>
                      <a:pt x="4184413" y="1221889"/>
                    </a:moveTo>
                    <a:lnTo>
                      <a:pt x="92710" y="1221889"/>
                    </a:lnTo>
                    <a:cubicBezTo>
                      <a:pt x="41910" y="1221889"/>
                      <a:pt x="0" y="1179979"/>
                      <a:pt x="0" y="1129179"/>
                    </a:cubicBezTo>
                    <a:lnTo>
                      <a:pt x="0" y="92710"/>
                    </a:lnTo>
                    <a:cubicBezTo>
                      <a:pt x="0" y="41910"/>
                      <a:pt x="41910" y="0"/>
                      <a:pt x="92710" y="0"/>
                    </a:cubicBezTo>
                    <a:lnTo>
                      <a:pt x="4183143" y="0"/>
                    </a:lnTo>
                    <a:cubicBezTo>
                      <a:pt x="4233943" y="0"/>
                      <a:pt x="4275853" y="41910"/>
                      <a:pt x="4275853" y="92710"/>
                    </a:cubicBezTo>
                    <a:lnTo>
                      <a:pt x="4275853" y="1127909"/>
                    </a:lnTo>
                    <a:cubicBezTo>
                      <a:pt x="4277123" y="1179979"/>
                      <a:pt x="4235213" y="1221889"/>
                      <a:pt x="4184413" y="1221889"/>
                    </a:cubicBezTo>
                    <a:close/>
                  </a:path>
                </a:pathLst>
              </a:custGeom>
              <a:solidFill>
                <a:srgbClr val="E4F8F6"/>
              </a:solidFill>
            </p:spPr>
            <p:txBody>
              <a:bodyPr/>
              <a:lstStyle/>
              <a:p>
                <a:endParaRPr lang="en-US"/>
              </a:p>
            </p:txBody>
          </p:sp>
          <p:sp>
            <p:nvSpPr>
              <p:cNvPr id="26" name="Freeform 26"/>
              <p:cNvSpPr/>
              <p:nvPr/>
            </p:nvSpPr>
            <p:spPr>
              <a:xfrm>
                <a:off x="0" y="0"/>
                <a:ext cx="4340623" cy="1285389"/>
              </a:xfrm>
              <a:custGeom>
                <a:avLst/>
                <a:gdLst/>
                <a:ahLst/>
                <a:cxnLst/>
                <a:rect l="l" t="t" r="r" b="b"/>
                <a:pathLst>
                  <a:path w="4340623" h="1285389">
                    <a:moveTo>
                      <a:pt x="4216163" y="59690"/>
                    </a:moveTo>
                    <a:cubicBezTo>
                      <a:pt x="4251723" y="59690"/>
                      <a:pt x="4280933" y="88900"/>
                      <a:pt x="4280933" y="124460"/>
                    </a:cubicBezTo>
                    <a:lnTo>
                      <a:pt x="4280933" y="1160929"/>
                    </a:lnTo>
                    <a:cubicBezTo>
                      <a:pt x="4280933" y="1196489"/>
                      <a:pt x="4251723" y="1225699"/>
                      <a:pt x="4216163" y="1225699"/>
                    </a:cubicBezTo>
                    <a:lnTo>
                      <a:pt x="124460" y="1225699"/>
                    </a:lnTo>
                    <a:cubicBezTo>
                      <a:pt x="88900" y="1225699"/>
                      <a:pt x="59690" y="1196489"/>
                      <a:pt x="59690" y="1160929"/>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1160929"/>
                    </a:lnTo>
                    <a:cubicBezTo>
                      <a:pt x="0" y="1229509"/>
                      <a:pt x="55880" y="1285389"/>
                      <a:pt x="124460" y="1285389"/>
                    </a:cubicBezTo>
                    <a:lnTo>
                      <a:pt x="4216163" y="1285389"/>
                    </a:lnTo>
                    <a:cubicBezTo>
                      <a:pt x="4284743" y="1285389"/>
                      <a:pt x="4340623" y="1229509"/>
                      <a:pt x="4340623" y="1160929"/>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27" name="AutoShape 27"/>
            <p:cNvSpPr/>
            <p:nvPr/>
          </p:nvSpPr>
          <p:spPr>
            <a:xfrm flipV="1">
              <a:off x="4332711" y="3427291"/>
              <a:ext cx="0" cy="3310516"/>
            </a:xfrm>
            <a:prstGeom prst="line">
              <a:avLst/>
            </a:prstGeom>
            <a:ln w="29737" cap="rnd">
              <a:solidFill>
                <a:srgbClr val="003882"/>
              </a:solidFill>
              <a:prstDash val="solid"/>
              <a:headEnd type="none" w="sm" len="sm"/>
              <a:tailEnd type="none" w="sm" len="sm"/>
            </a:ln>
          </p:spPr>
          <p:txBody>
            <a:bodyPr/>
            <a:lstStyle/>
            <a:p>
              <a:endParaRPr lang="en-US"/>
            </a:p>
          </p:txBody>
        </p:sp>
        <p:grpSp>
          <p:nvGrpSpPr>
            <p:cNvPr id="28" name="Group 28"/>
            <p:cNvGrpSpPr/>
            <p:nvPr/>
          </p:nvGrpSpPr>
          <p:grpSpPr>
            <a:xfrm>
              <a:off x="4025252" y="2607996"/>
              <a:ext cx="3655141" cy="969397"/>
              <a:chOff x="0" y="0"/>
              <a:chExt cx="5564626" cy="1475820"/>
            </a:xfrm>
          </p:grpSpPr>
          <p:sp>
            <p:nvSpPr>
              <p:cNvPr id="29" name="Freeform 29"/>
              <p:cNvSpPr/>
              <p:nvPr/>
            </p:nvSpPr>
            <p:spPr>
              <a:xfrm>
                <a:off x="31750" y="31750"/>
                <a:ext cx="5501126" cy="1412320"/>
              </a:xfrm>
              <a:custGeom>
                <a:avLst/>
                <a:gdLst/>
                <a:ahLst/>
                <a:cxnLst/>
                <a:rect l="l" t="t" r="r" b="b"/>
                <a:pathLst>
                  <a:path w="5501126" h="1412320">
                    <a:moveTo>
                      <a:pt x="5408416" y="1412320"/>
                    </a:moveTo>
                    <a:lnTo>
                      <a:pt x="92710" y="1412320"/>
                    </a:lnTo>
                    <a:cubicBezTo>
                      <a:pt x="41910" y="1412320"/>
                      <a:pt x="0" y="1370410"/>
                      <a:pt x="0" y="1319610"/>
                    </a:cubicBezTo>
                    <a:lnTo>
                      <a:pt x="0" y="92710"/>
                    </a:lnTo>
                    <a:cubicBezTo>
                      <a:pt x="0" y="41910"/>
                      <a:pt x="41910" y="0"/>
                      <a:pt x="92710" y="0"/>
                    </a:cubicBezTo>
                    <a:lnTo>
                      <a:pt x="5407146" y="0"/>
                    </a:lnTo>
                    <a:cubicBezTo>
                      <a:pt x="5457946" y="0"/>
                      <a:pt x="5499856" y="41910"/>
                      <a:pt x="5499856" y="92710"/>
                    </a:cubicBezTo>
                    <a:lnTo>
                      <a:pt x="5499856" y="1318340"/>
                    </a:lnTo>
                    <a:cubicBezTo>
                      <a:pt x="5501126" y="1370410"/>
                      <a:pt x="5459216" y="1412320"/>
                      <a:pt x="5408416" y="1412320"/>
                    </a:cubicBezTo>
                    <a:close/>
                  </a:path>
                </a:pathLst>
              </a:custGeom>
              <a:solidFill>
                <a:srgbClr val="055E6E"/>
              </a:solidFill>
            </p:spPr>
            <p:txBody>
              <a:bodyPr/>
              <a:lstStyle/>
              <a:p>
                <a:endParaRPr lang="en-US"/>
              </a:p>
            </p:txBody>
          </p:sp>
          <p:sp>
            <p:nvSpPr>
              <p:cNvPr id="30" name="Freeform 30"/>
              <p:cNvSpPr/>
              <p:nvPr/>
            </p:nvSpPr>
            <p:spPr>
              <a:xfrm>
                <a:off x="0" y="0"/>
                <a:ext cx="5564626" cy="1475820"/>
              </a:xfrm>
              <a:custGeom>
                <a:avLst/>
                <a:gdLst/>
                <a:ahLst/>
                <a:cxnLst/>
                <a:rect l="l" t="t" r="r" b="b"/>
                <a:pathLst>
                  <a:path w="5564626" h="1475820">
                    <a:moveTo>
                      <a:pt x="5440166" y="59690"/>
                    </a:moveTo>
                    <a:cubicBezTo>
                      <a:pt x="5475726" y="59690"/>
                      <a:pt x="5504936" y="88900"/>
                      <a:pt x="5504936" y="124460"/>
                    </a:cubicBezTo>
                    <a:lnTo>
                      <a:pt x="5504936" y="1351360"/>
                    </a:lnTo>
                    <a:cubicBezTo>
                      <a:pt x="5504936" y="1386920"/>
                      <a:pt x="5475726" y="1416130"/>
                      <a:pt x="5440166" y="1416130"/>
                    </a:cubicBezTo>
                    <a:lnTo>
                      <a:pt x="124460" y="1416130"/>
                    </a:lnTo>
                    <a:cubicBezTo>
                      <a:pt x="88900" y="1416130"/>
                      <a:pt x="59690" y="1386920"/>
                      <a:pt x="59690" y="1351360"/>
                    </a:cubicBezTo>
                    <a:lnTo>
                      <a:pt x="59690" y="124460"/>
                    </a:lnTo>
                    <a:cubicBezTo>
                      <a:pt x="59690" y="88900"/>
                      <a:pt x="88900" y="59690"/>
                      <a:pt x="124460" y="59690"/>
                    </a:cubicBezTo>
                    <a:lnTo>
                      <a:pt x="5440166" y="59690"/>
                    </a:lnTo>
                    <a:moveTo>
                      <a:pt x="5440166" y="0"/>
                    </a:moveTo>
                    <a:lnTo>
                      <a:pt x="124460" y="0"/>
                    </a:lnTo>
                    <a:cubicBezTo>
                      <a:pt x="55880" y="0"/>
                      <a:pt x="0" y="55880"/>
                      <a:pt x="0" y="124460"/>
                    </a:cubicBezTo>
                    <a:lnTo>
                      <a:pt x="0" y="1351360"/>
                    </a:lnTo>
                    <a:cubicBezTo>
                      <a:pt x="0" y="1419940"/>
                      <a:pt x="55880" y="1475820"/>
                      <a:pt x="124460" y="1475820"/>
                    </a:cubicBezTo>
                    <a:lnTo>
                      <a:pt x="5440166" y="1475820"/>
                    </a:lnTo>
                    <a:cubicBezTo>
                      <a:pt x="5508746" y="1475820"/>
                      <a:pt x="5564626" y="1419940"/>
                      <a:pt x="5564626" y="1351360"/>
                    </a:cubicBezTo>
                    <a:lnTo>
                      <a:pt x="5564626" y="124460"/>
                    </a:lnTo>
                    <a:cubicBezTo>
                      <a:pt x="5564626" y="55880"/>
                      <a:pt x="5508746" y="0"/>
                      <a:pt x="5440166" y="0"/>
                    </a:cubicBezTo>
                    <a:close/>
                  </a:path>
                </a:pathLst>
              </a:custGeom>
              <a:solidFill>
                <a:srgbClr val="055E6E"/>
              </a:solidFill>
            </p:spPr>
            <p:txBody>
              <a:bodyPr/>
              <a:lstStyle/>
              <a:p>
                <a:endParaRPr lang="en-US"/>
              </a:p>
            </p:txBody>
          </p:sp>
        </p:grpSp>
        <p:sp>
          <p:nvSpPr>
            <p:cNvPr id="31" name="AutoShape 31"/>
            <p:cNvSpPr/>
            <p:nvPr/>
          </p:nvSpPr>
          <p:spPr>
            <a:xfrm>
              <a:off x="4348459" y="6721230"/>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32" name="AutoShape 32"/>
            <p:cNvSpPr/>
            <p:nvPr/>
          </p:nvSpPr>
          <p:spPr>
            <a:xfrm>
              <a:off x="4332711" y="5624225"/>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33" name="AutoShape 33"/>
            <p:cNvSpPr/>
            <p:nvPr/>
          </p:nvSpPr>
          <p:spPr>
            <a:xfrm>
              <a:off x="4332711" y="4491490"/>
              <a:ext cx="404953" cy="0"/>
            </a:xfrm>
            <a:prstGeom prst="line">
              <a:avLst/>
            </a:prstGeom>
            <a:ln w="29737" cap="flat">
              <a:solidFill>
                <a:srgbClr val="003882"/>
              </a:solidFill>
              <a:prstDash val="solid"/>
              <a:headEnd type="none" w="sm" len="sm"/>
              <a:tailEnd type="none" w="sm" len="sm"/>
            </a:ln>
          </p:spPr>
          <p:txBody>
            <a:bodyPr/>
            <a:lstStyle/>
            <a:p>
              <a:endParaRPr lang="en-US"/>
            </a:p>
          </p:txBody>
        </p:sp>
        <p:grpSp>
          <p:nvGrpSpPr>
            <p:cNvPr id="34" name="Group 34"/>
            <p:cNvGrpSpPr/>
            <p:nvPr/>
          </p:nvGrpSpPr>
          <p:grpSpPr>
            <a:xfrm>
              <a:off x="8872100" y="7191334"/>
              <a:ext cx="2851151" cy="644606"/>
              <a:chOff x="0" y="0"/>
              <a:chExt cx="4340623" cy="981356"/>
            </a:xfrm>
          </p:grpSpPr>
          <p:sp>
            <p:nvSpPr>
              <p:cNvPr id="35" name="Freeform 35"/>
              <p:cNvSpPr/>
              <p:nvPr/>
            </p:nvSpPr>
            <p:spPr>
              <a:xfrm>
                <a:off x="31750" y="31750"/>
                <a:ext cx="4277123" cy="917856"/>
              </a:xfrm>
              <a:custGeom>
                <a:avLst/>
                <a:gdLst/>
                <a:ahLst/>
                <a:cxnLst/>
                <a:rect l="l" t="t" r="r" b="b"/>
                <a:pathLst>
                  <a:path w="4277123" h="917856">
                    <a:moveTo>
                      <a:pt x="4184413" y="917856"/>
                    </a:moveTo>
                    <a:lnTo>
                      <a:pt x="92710" y="917856"/>
                    </a:lnTo>
                    <a:cubicBezTo>
                      <a:pt x="41910" y="917856"/>
                      <a:pt x="0" y="875946"/>
                      <a:pt x="0" y="825146"/>
                    </a:cubicBezTo>
                    <a:lnTo>
                      <a:pt x="0" y="92710"/>
                    </a:lnTo>
                    <a:cubicBezTo>
                      <a:pt x="0" y="41910"/>
                      <a:pt x="41910" y="0"/>
                      <a:pt x="92710" y="0"/>
                    </a:cubicBezTo>
                    <a:lnTo>
                      <a:pt x="4183143" y="0"/>
                    </a:lnTo>
                    <a:cubicBezTo>
                      <a:pt x="4233943" y="0"/>
                      <a:pt x="4275853" y="41910"/>
                      <a:pt x="4275853" y="92710"/>
                    </a:cubicBezTo>
                    <a:lnTo>
                      <a:pt x="4275853" y="823876"/>
                    </a:lnTo>
                    <a:cubicBezTo>
                      <a:pt x="4277123" y="875946"/>
                      <a:pt x="4235213" y="917856"/>
                      <a:pt x="4184413" y="917856"/>
                    </a:cubicBezTo>
                    <a:close/>
                  </a:path>
                </a:pathLst>
              </a:custGeom>
              <a:solidFill>
                <a:srgbClr val="E4F8F6"/>
              </a:solidFill>
            </p:spPr>
            <p:txBody>
              <a:bodyPr/>
              <a:lstStyle/>
              <a:p>
                <a:endParaRPr lang="en-US"/>
              </a:p>
            </p:txBody>
          </p:sp>
          <p:sp>
            <p:nvSpPr>
              <p:cNvPr id="36" name="Freeform 36"/>
              <p:cNvSpPr/>
              <p:nvPr/>
            </p:nvSpPr>
            <p:spPr>
              <a:xfrm>
                <a:off x="0" y="0"/>
                <a:ext cx="4340623" cy="981356"/>
              </a:xfrm>
              <a:custGeom>
                <a:avLst/>
                <a:gdLst/>
                <a:ahLst/>
                <a:cxnLst/>
                <a:rect l="l" t="t" r="r" b="b"/>
                <a:pathLst>
                  <a:path w="4340623" h="981356">
                    <a:moveTo>
                      <a:pt x="4216163" y="59690"/>
                    </a:moveTo>
                    <a:cubicBezTo>
                      <a:pt x="4251723" y="59690"/>
                      <a:pt x="4280933" y="88900"/>
                      <a:pt x="4280933" y="124460"/>
                    </a:cubicBezTo>
                    <a:lnTo>
                      <a:pt x="4280933" y="856896"/>
                    </a:lnTo>
                    <a:cubicBezTo>
                      <a:pt x="4280933" y="892456"/>
                      <a:pt x="4251723" y="921666"/>
                      <a:pt x="4216163" y="921666"/>
                    </a:cubicBezTo>
                    <a:lnTo>
                      <a:pt x="124460" y="921666"/>
                    </a:lnTo>
                    <a:cubicBezTo>
                      <a:pt x="88900" y="921666"/>
                      <a:pt x="59690" y="892456"/>
                      <a:pt x="59690" y="856896"/>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856896"/>
                    </a:lnTo>
                    <a:cubicBezTo>
                      <a:pt x="0" y="925476"/>
                      <a:pt x="55880" y="981356"/>
                      <a:pt x="124460" y="981356"/>
                    </a:cubicBezTo>
                    <a:lnTo>
                      <a:pt x="4216163" y="981356"/>
                    </a:lnTo>
                    <a:cubicBezTo>
                      <a:pt x="4284743" y="981356"/>
                      <a:pt x="4340623" y="925476"/>
                      <a:pt x="4340623" y="856896"/>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37" name="Group 37"/>
            <p:cNvGrpSpPr/>
            <p:nvPr/>
          </p:nvGrpSpPr>
          <p:grpSpPr>
            <a:xfrm>
              <a:off x="8848594" y="8103575"/>
              <a:ext cx="2851151" cy="549543"/>
              <a:chOff x="0" y="0"/>
              <a:chExt cx="4340623" cy="836630"/>
            </a:xfrm>
          </p:grpSpPr>
          <p:sp>
            <p:nvSpPr>
              <p:cNvPr id="38" name="Freeform 38"/>
              <p:cNvSpPr/>
              <p:nvPr/>
            </p:nvSpPr>
            <p:spPr>
              <a:xfrm>
                <a:off x="31750" y="31750"/>
                <a:ext cx="4277123" cy="773130"/>
              </a:xfrm>
              <a:custGeom>
                <a:avLst/>
                <a:gdLst/>
                <a:ahLst/>
                <a:cxnLst/>
                <a:rect l="l" t="t" r="r" b="b"/>
                <a:pathLst>
                  <a:path w="4277123" h="773130">
                    <a:moveTo>
                      <a:pt x="4184413" y="773130"/>
                    </a:moveTo>
                    <a:lnTo>
                      <a:pt x="92710" y="773130"/>
                    </a:lnTo>
                    <a:cubicBezTo>
                      <a:pt x="41910" y="773130"/>
                      <a:pt x="0" y="731220"/>
                      <a:pt x="0" y="680420"/>
                    </a:cubicBezTo>
                    <a:lnTo>
                      <a:pt x="0" y="92710"/>
                    </a:lnTo>
                    <a:cubicBezTo>
                      <a:pt x="0" y="41910"/>
                      <a:pt x="41910" y="0"/>
                      <a:pt x="92710" y="0"/>
                    </a:cubicBezTo>
                    <a:lnTo>
                      <a:pt x="4183143" y="0"/>
                    </a:lnTo>
                    <a:cubicBezTo>
                      <a:pt x="4233943" y="0"/>
                      <a:pt x="4275853" y="41910"/>
                      <a:pt x="4275853" y="92710"/>
                    </a:cubicBezTo>
                    <a:lnTo>
                      <a:pt x="4275853" y="679150"/>
                    </a:lnTo>
                    <a:cubicBezTo>
                      <a:pt x="4277123" y="731220"/>
                      <a:pt x="4235213" y="773130"/>
                      <a:pt x="4184413" y="773130"/>
                    </a:cubicBezTo>
                    <a:close/>
                  </a:path>
                </a:pathLst>
              </a:custGeom>
              <a:solidFill>
                <a:srgbClr val="E4F8F6"/>
              </a:solidFill>
            </p:spPr>
            <p:txBody>
              <a:bodyPr/>
              <a:lstStyle/>
              <a:p>
                <a:endParaRPr lang="en-US"/>
              </a:p>
            </p:txBody>
          </p:sp>
          <p:sp>
            <p:nvSpPr>
              <p:cNvPr id="39" name="Freeform 39"/>
              <p:cNvSpPr/>
              <p:nvPr/>
            </p:nvSpPr>
            <p:spPr>
              <a:xfrm>
                <a:off x="0" y="0"/>
                <a:ext cx="4340623" cy="836630"/>
              </a:xfrm>
              <a:custGeom>
                <a:avLst/>
                <a:gdLst/>
                <a:ahLst/>
                <a:cxnLst/>
                <a:rect l="l" t="t" r="r" b="b"/>
                <a:pathLst>
                  <a:path w="4340623" h="836630">
                    <a:moveTo>
                      <a:pt x="4216163" y="59690"/>
                    </a:moveTo>
                    <a:cubicBezTo>
                      <a:pt x="4251723" y="59690"/>
                      <a:pt x="4280933" y="88900"/>
                      <a:pt x="4280933" y="124460"/>
                    </a:cubicBezTo>
                    <a:lnTo>
                      <a:pt x="4280933" y="712170"/>
                    </a:lnTo>
                    <a:cubicBezTo>
                      <a:pt x="4280933" y="747730"/>
                      <a:pt x="4251723" y="776940"/>
                      <a:pt x="4216163" y="776940"/>
                    </a:cubicBezTo>
                    <a:lnTo>
                      <a:pt x="124460" y="776940"/>
                    </a:lnTo>
                    <a:cubicBezTo>
                      <a:pt x="88900" y="776940"/>
                      <a:pt x="59690" y="747730"/>
                      <a:pt x="59690" y="712170"/>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712170"/>
                    </a:lnTo>
                    <a:cubicBezTo>
                      <a:pt x="0" y="780750"/>
                      <a:pt x="55880" y="836630"/>
                      <a:pt x="124460" y="836630"/>
                    </a:cubicBezTo>
                    <a:lnTo>
                      <a:pt x="4216163" y="836630"/>
                    </a:lnTo>
                    <a:cubicBezTo>
                      <a:pt x="4284743" y="836630"/>
                      <a:pt x="4340623" y="780750"/>
                      <a:pt x="4340623" y="712170"/>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40" name="Group 40"/>
            <p:cNvGrpSpPr/>
            <p:nvPr/>
          </p:nvGrpSpPr>
          <p:grpSpPr>
            <a:xfrm>
              <a:off x="8850561" y="5127170"/>
              <a:ext cx="2851151" cy="673602"/>
              <a:chOff x="0" y="0"/>
              <a:chExt cx="4340623" cy="1025499"/>
            </a:xfrm>
          </p:grpSpPr>
          <p:sp>
            <p:nvSpPr>
              <p:cNvPr id="41" name="Freeform 41"/>
              <p:cNvSpPr/>
              <p:nvPr/>
            </p:nvSpPr>
            <p:spPr>
              <a:xfrm>
                <a:off x="31750" y="31750"/>
                <a:ext cx="4277123" cy="961998"/>
              </a:xfrm>
              <a:custGeom>
                <a:avLst/>
                <a:gdLst/>
                <a:ahLst/>
                <a:cxnLst/>
                <a:rect l="l" t="t" r="r" b="b"/>
                <a:pathLst>
                  <a:path w="4277123" h="961998">
                    <a:moveTo>
                      <a:pt x="4184413" y="961998"/>
                    </a:moveTo>
                    <a:lnTo>
                      <a:pt x="92710" y="961998"/>
                    </a:lnTo>
                    <a:cubicBezTo>
                      <a:pt x="41910" y="961998"/>
                      <a:pt x="0" y="920088"/>
                      <a:pt x="0" y="869288"/>
                    </a:cubicBezTo>
                    <a:lnTo>
                      <a:pt x="0" y="92710"/>
                    </a:lnTo>
                    <a:cubicBezTo>
                      <a:pt x="0" y="41910"/>
                      <a:pt x="41910" y="0"/>
                      <a:pt x="92710" y="0"/>
                    </a:cubicBezTo>
                    <a:lnTo>
                      <a:pt x="4183143" y="0"/>
                    </a:lnTo>
                    <a:cubicBezTo>
                      <a:pt x="4233943" y="0"/>
                      <a:pt x="4275853" y="41910"/>
                      <a:pt x="4275853" y="92710"/>
                    </a:cubicBezTo>
                    <a:lnTo>
                      <a:pt x="4275853" y="868019"/>
                    </a:lnTo>
                    <a:cubicBezTo>
                      <a:pt x="4277123" y="920088"/>
                      <a:pt x="4235213" y="961998"/>
                      <a:pt x="4184413" y="961998"/>
                    </a:cubicBezTo>
                    <a:close/>
                  </a:path>
                </a:pathLst>
              </a:custGeom>
              <a:solidFill>
                <a:srgbClr val="E4F8F6"/>
              </a:solidFill>
            </p:spPr>
            <p:txBody>
              <a:bodyPr/>
              <a:lstStyle/>
              <a:p>
                <a:endParaRPr lang="en-US"/>
              </a:p>
            </p:txBody>
          </p:sp>
          <p:sp>
            <p:nvSpPr>
              <p:cNvPr id="42" name="Freeform 42"/>
              <p:cNvSpPr/>
              <p:nvPr/>
            </p:nvSpPr>
            <p:spPr>
              <a:xfrm>
                <a:off x="0" y="0"/>
                <a:ext cx="4340623" cy="1025499"/>
              </a:xfrm>
              <a:custGeom>
                <a:avLst/>
                <a:gdLst/>
                <a:ahLst/>
                <a:cxnLst/>
                <a:rect l="l" t="t" r="r" b="b"/>
                <a:pathLst>
                  <a:path w="4340623" h="1025499">
                    <a:moveTo>
                      <a:pt x="4216163" y="59690"/>
                    </a:moveTo>
                    <a:cubicBezTo>
                      <a:pt x="4251723" y="59690"/>
                      <a:pt x="4280933" y="88900"/>
                      <a:pt x="4280933" y="124460"/>
                    </a:cubicBezTo>
                    <a:lnTo>
                      <a:pt x="4280933" y="901039"/>
                    </a:lnTo>
                    <a:cubicBezTo>
                      <a:pt x="4280933" y="936599"/>
                      <a:pt x="4251723" y="965808"/>
                      <a:pt x="4216163" y="965808"/>
                    </a:cubicBezTo>
                    <a:lnTo>
                      <a:pt x="124460" y="965808"/>
                    </a:lnTo>
                    <a:cubicBezTo>
                      <a:pt x="88900" y="965808"/>
                      <a:pt x="59690" y="936599"/>
                      <a:pt x="59690" y="901039"/>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901039"/>
                    </a:lnTo>
                    <a:cubicBezTo>
                      <a:pt x="0" y="969619"/>
                      <a:pt x="55880" y="1025499"/>
                      <a:pt x="124460" y="1025499"/>
                    </a:cubicBezTo>
                    <a:lnTo>
                      <a:pt x="4216163" y="1025499"/>
                    </a:lnTo>
                    <a:cubicBezTo>
                      <a:pt x="4284743" y="1025499"/>
                      <a:pt x="4340623" y="969619"/>
                      <a:pt x="4340623" y="901039"/>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43" name="Group 43"/>
            <p:cNvGrpSpPr/>
            <p:nvPr/>
          </p:nvGrpSpPr>
          <p:grpSpPr>
            <a:xfrm>
              <a:off x="8850561" y="6068406"/>
              <a:ext cx="2851151" cy="850856"/>
              <a:chOff x="0" y="0"/>
              <a:chExt cx="4340623" cy="1295352"/>
            </a:xfrm>
          </p:grpSpPr>
          <p:sp>
            <p:nvSpPr>
              <p:cNvPr id="44" name="Freeform 44"/>
              <p:cNvSpPr/>
              <p:nvPr/>
            </p:nvSpPr>
            <p:spPr>
              <a:xfrm>
                <a:off x="31750" y="31750"/>
                <a:ext cx="4277123" cy="1231852"/>
              </a:xfrm>
              <a:custGeom>
                <a:avLst/>
                <a:gdLst/>
                <a:ahLst/>
                <a:cxnLst/>
                <a:rect l="l" t="t" r="r" b="b"/>
                <a:pathLst>
                  <a:path w="4277123" h="1231852">
                    <a:moveTo>
                      <a:pt x="4184413" y="1231852"/>
                    </a:moveTo>
                    <a:lnTo>
                      <a:pt x="92710" y="1231852"/>
                    </a:lnTo>
                    <a:cubicBezTo>
                      <a:pt x="41910" y="1231852"/>
                      <a:pt x="0" y="1189942"/>
                      <a:pt x="0" y="1139142"/>
                    </a:cubicBezTo>
                    <a:lnTo>
                      <a:pt x="0" y="92710"/>
                    </a:lnTo>
                    <a:cubicBezTo>
                      <a:pt x="0" y="41910"/>
                      <a:pt x="41910" y="0"/>
                      <a:pt x="92710" y="0"/>
                    </a:cubicBezTo>
                    <a:lnTo>
                      <a:pt x="4183143" y="0"/>
                    </a:lnTo>
                    <a:cubicBezTo>
                      <a:pt x="4233943" y="0"/>
                      <a:pt x="4275853" y="41910"/>
                      <a:pt x="4275853" y="92710"/>
                    </a:cubicBezTo>
                    <a:lnTo>
                      <a:pt x="4275853" y="1137872"/>
                    </a:lnTo>
                    <a:cubicBezTo>
                      <a:pt x="4277123" y="1189942"/>
                      <a:pt x="4235213" y="1231852"/>
                      <a:pt x="4184413" y="1231852"/>
                    </a:cubicBezTo>
                    <a:close/>
                  </a:path>
                </a:pathLst>
              </a:custGeom>
              <a:solidFill>
                <a:srgbClr val="E4F8F6"/>
              </a:solidFill>
            </p:spPr>
            <p:txBody>
              <a:bodyPr/>
              <a:lstStyle/>
              <a:p>
                <a:endParaRPr lang="en-US"/>
              </a:p>
            </p:txBody>
          </p:sp>
          <p:sp>
            <p:nvSpPr>
              <p:cNvPr id="45" name="Freeform 45"/>
              <p:cNvSpPr/>
              <p:nvPr/>
            </p:nvSpPr>
            <p:spPr>
              <a:xfrm>
                <a:off x="0" y="0"/>
                <a:ext cx="4340623" cy="1295352"/>
              </a:xfrm>
              <a:custGeom>
                <a:avLst/>
                <a:gdLst/>
                <a:ahLst/>
                <a:cxnLst/>
                <a:rect l="l" t="t" r="r" b="b"/>
                <a:pathLst>
                  <a:path w="4340623" h="1295352">
                    <a:moveTo>
                      <a:pt x="4216163" y="59690"/>
                    </a:moveTo>
                    <a:cubicBezTo>
                      <a:pt x="4251723" y="59690"/>
                      <a:pt x="4280933" y="88900"/>
                      <a:pt x="4280933" y="124460"/>
                    </a:cubicBezTo>
                    <a:lnTo>
                      <a:pt x="4280933" y="1170892"/>
                    </a:lnTo>
                    <a:cubicBezTo>
                      <a:pt x="4280933" y="1206452"/>
                      <a:pt x="4251723" y="1235662"/>
                      <a:pt x="4216163" y="1235662"/>
                    </a:cubicBezTo>
                    <a:lnTo>
                      <a:pt x="124460" y="1235662"/>
                    </a:lnTo>
                    <a:cubicBezTo>
                      <a:pt x="88900" y="1235662"/>
                      <a:pt x="59690" y="1206452"/>
                      <a:pt x="59690" y="1170892"/>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1170892"/>
                    </a:lnTo>
                    <a:cubicBezTo>
                      <a:pt x="0" y="1239472"/>
                      <a:pt x="55880" y="1295352"/>
                      <a:pt x="124460" y="1295352"/>
                    </a:cubicBezTo>
                    <a:lnTo>
                      <a:pt x="4216163" y="1295352"/>
                    </a:lnTo>
                    <a:cubicBezTo>
                      <a:pt x="4284743" y="1295352"/>
                      <a:pt x="4340623" y="1239472"/>
                      <a:pt x="4340623" y="1170892"/>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46" name="Group 46"/>
            <p:cNvGrpSpPr/>
            <p:nvPr/>
          </p:nvGrpSpPr>
          <p:grpSpPr>
            <a:xfrm>
              <a:off x="8852527" y="4017618"/>
              <a:ext cx="2851151" cy="840184"/>
              <a:chOff x="0" y="0"/>
              <a:chExt cx="4340623" cy="1279105"/>
            </a:xfrm>
          </p:grpSpPr>
          <p:sp>
            <p:nvSpPr>
              <p:cNvPr id="47" name="Freeform 47"/>
              <p:cNvSpPr/>
              <p:nvPr/>
            </p:nvSpPr>
            <p:spPr>
              <a:xfrm>
                <a:off x="31750" y="31750"/>
                <a:ext cx="4277123" cy="1215605"/>
              </a:xfrm>
              <a:custGeom>
                <a:avLst/>
                <a:gdLst/>
                <a:ahLst/>
                <a:cxnLst/>
                <a:rect l="l" t="t" r="r" b="b"/>
                <a:pathLst>
                  <a:path w="4277123" h="1215605">
                    <a:moveTo>
                      <a:pt x="4184413" y="1215605"/>
                    </a:moveTo>
                    <a:lnTo>
                      <a:pt x="92710" y="1215605"/>
                    </a:lnTo>
                    <a:cubicBezTo>
                      <a:pt x="41910" y="1215605"/>
                      <a:pt x="0" y="1173695"/>
                      <a:pt x="0" y="1122895"/>
                    </a:cubicBezTo>
                    <a:lnTo>
                      <a:pt x="0" y="92710"/>
                    </a:lnTo>
                    <a:cubicBezTo>
                      <a:pt x="0" y="41910"/>
                      <a:pt x="41910" y="0"/>
                      <a:pt x="92710" y="0"/>
                    </a:cubicBezTo>
                    <a:lnTo>
                      <a:pt x="4183143" y="0"/>
                    </a:lnTo>
                    <a:cubicBezTo>
                      <a:pt x="4233943" y="0"/>
                      <a:pt x="4275853" y="41910"/>
                      <a:pt x="4275853" y="92710"/>
                    </a:cubicBezTo>
                    <a:lnTo>
                      <a:pt x="4275853" y="1121625"/>
                    </a:lnTo>
                    <a:cubicBezTo>
                      <a:pt x="4277123" y="1173695"/>
                      <a:pt x="4235213" y="1215605"/>
                      <a:pt x="4184413" y="1215605"/>
                    </a:cubicBezTo>
                    <a:close/>
                  </a:path>
                </a:pathLst>
              </a:custGeom>
              <a:solidFill>
                <a:srgbClr val="E4F8F6"/>
              </a:solidFill>
            </p:spPr>
            <p:txBody>
              <a:bodyPr/>
              <a:lstStyle/>
              <a:p>
                <a:endParaRPr lang="en-US"/>
              </a:p>
            </p:txBody>
          </p:sp>
          <p:sp>
            <p:nvSpPr>
              <p:cNvPr id="48" name="Freeform 48"/>
              <p:cNvSpPr/>
              <p:nvPr/>
            </p:nvSpPr>
            <p:spPr>
              <a:xfrm>
                <a:off x="0" y="0"/>
                <a:ext cx="4340623" cy="1279105"/>
              </a:xfrm>
              <a:custGeom>
                <a:avLst/>
                <a:gdLst/>
                <a:ahLst/>
                <a:cxnLst/>
                <a:rect l="l" t="t" r="r" b="b"/>
                <a:pathLst>
                  <a:path w="4340623" h="1279105">
                    <a:moveTo>
                      <a:pt x="4216163" y="59690"/>
                    </a:moveTo>
                    <a:cubicBezTo>
                      <a:pt x="4251723" y="59690"/>
                      <a:pt x="4280933" y="88900"/>
                      <a:pt x="4280933" y="124460"/>
                    </a:cubicBezTo>
                    <a:lnTo>
                      <a:pt x="4280933" y="1154645"/>
                    </a:lnTo>
                    <a:cubicBezTo>
                      <a:pt x="4280933" y="1190205"/>
                      <a:pt x="4251723" y="1219415"/>
                      <a:pt x="4216163" y="1219415"/>
                    </a:cubicBezTo>
                    <a:lnTo>
                      <a:pt x="124460" y="1219415"/>
                    </a:lnTo>
                    <a:cubicBezTo>
                      <a:pt x="88900" y="1219415"/>
                      <a:pt x="59690" y="1190205"/>
                      <a:pt x="59690" y="1154645"/>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1154645"/>
                    </a:lnTo>
                    <a:cubicBezTo>
                      <a:pt x="0" y="1223225"/>
                      <a:pt x="55880" y="1279105"/>
                      <a:pt x="124460" y="1279105"/>
                    </a:cubicBezTo>
                    <a:lnTo>
                      <a:pt x="4216163" y="1279105"/>
                    </a:lnTo>
                    <a:cubicBezTo>
                      <a:pt x="4284743" y="1279105"/>
                      <a:pt x="4340623" y="1223225"/>
                      <a:pt x="4340623" y="1154645"/>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49" name="AutoShape 49"/>
            <p:cNvSpPr/>
            <p:nvPr/>
          </p:nvSpPr>
          <p:spPr>
            <a:xfrm flipV="1">
              <a:off x="8427884" y="3367424"/>
              <a:ext cx="15757" cy="5069513"/>
            </a:xfrm>
            <a:prstGeom prst="line">
              <a:avLst/>
            </a:prstGeom>
            <a:ln w="29737" cap="rnd">
              <a:solidFill>
                <a:srgbClr val="003882"/>
              </a:solidFill>
              <a:prstDash val="solid"/>
              <a:headEnd type="none" w="sm" len="sm"/>
              <a:tailEnd type="none" w="sm" len="sm"/>
            </a:ln>
          </p:spPr>
          <p:txBody>
            <a:bodyPr/>
            <a:lstStyle/>
            <a:p>
              <a:endParaRPr lang="en-US"/>
            </a:p>
          </p:txBody>
        </p:sp>
        <p:grpSp>
          <p:nvGrpSpPr>
            <p:cNvPr id="50" name="Group 50"/>
            <p:cNvGrpSpPr/>
            <p:nvPr/>
          </p:nvGrpSpPr>
          <p:grpSpPr>
            <a:xfrm>
              <a:off x="8050504" y="2607996"/>
              <a:ext cx="3653174" cy="969397"/>
              <a:chOff x="0" y="0"/>
              <a:chExt cx="5561632" cy="1475820"/>
            </a:xfrm>
          </p:grpSpPr>
          <p:sp>
            <p:nvSpPr>
              <p:cNvPr id="51" name="Freeform 51"/>
              <p:cNvSpPr/>
              <p:nvPr/>
            </p:nvSpPr>
            <p:spPr>
              <a:xfrm>
                <a:off x="31750" y="31750"/>
                <a:ext cx="5498132" cy="1412320"/>
              </a:xfrm>
              <a:custGeom>
                <a:avLst/>
                <a:gdLst/>
                <a:ahLst/>
                <a:cxnLst/>
                <a:rect l="l" t="t" r="r" b="b"/>
                <a:pathLst>
                  <a:path w="5498132" h="1412320">
                    <a:moveTo>
                      <a:pt x="5405422" y="1412320"/>
                    </a:moveTo>
                    <a:lnTo>
                      <a:pt x="92710" y="1412320"/>
                    </a:lnTo>
                    <a:cubicBezTo>
                      <a:pt x="41910" y="1412320"/>
                      <a:pt x="0" y="1370410"/>
                      <a:pt x="0" y="1319610"/>
                    </a:cubicBezTo>
                    <a:lnTo>
                      <a:pt x="0" y="92710"/>
                    </a:lnTo>
                    <a:cubicBezTo>
                      <a:pt x="0" y="41910"/>
                      <a:pt x="41910" y="0"/>
                      <a:pt x="92710" y="0"/>
                    </a:cubicBezTo>
                    <a:lnTo>
                      <a:pt x="5404152" y="0"/>
                    </a:lnTo>
                    <a:cubicBezTo>
                      <a:pt x="5454952" y="0"/>
                      <a:pt x="5496863" y="41910"/>
                      <a:pt x="5496863" y="92710"/>
                    </a:cubicBezTo>
                    <a:lnTo>
                      <a:pt x="5496863" y="1318340"/>
                    </a:lnTo>
                    <a:cubicBezTo>
                      <a:pt x="5498132" y="1370410"/>
                      <a:pt x="5456222" y="1412320"/>
                      <a:pt x="5405422" y="1412320"/>
                    </a:cubicBezTo>
                    <a:close/>
                  </a:path>
                </a:pathLst>
              </a:custGeom>
              <a:solidFill>
                <a:srgbClr val="055E6E"/>
              </a:solidFill>
            </p:spPr>
            <p:txBody>
              <a:bodyPr/>
              <a:lstStyle/>
              <a:p>
                <a:endParaRPr lang="en-US"/>
              </a:p>
            </p:txBody>
          </p:sp>
          <p:sp>
            <p:nvSpPr>
              <p:cNvPr id="52" name="Freeform 52"/>
              <p:cNvSpPr/>
              <p:nvPr/>
            </p:nvSpPr>
            <p:spPr>
              <a:xfrm>
                <a:off x="0" y="0"/>
                <a:ext cx="5561633" cy="1475820"/>
              </a:xfrm>
              <a:custGeom>
                <a:avLst/>
                <a:gdLst/>
                <a:ahLst/>
                <a:cxnLst/>
                <a:rect l="l" t="t" r="r" b="b"/>
                <a:pathLst>
                  <a:path w="5561633" h="1475820">
                    <a:moveTo>
                      <a:pt x="5437172" y="59690"/>
                    </a:moveTo>
                    <a:cubicBezTo>
                      <a:pt x="5472732" y="59690"/>
                      <a:pt x="5501942" y="88900"/>
                      <a:pt x="5501942" y="124460"/>
                    </a:cubicBezTo>
                    <a:lnTo>
                      <a:pt x="5501942" y="1351360"/>
                    </a:lnTo>
                    <a:cubicBezTo>
                      <a:pt x="5501942" y="1386920"/>
                      <a:pt x="5472732" y="1416130"/>
                      <a:pt x="5437172" y="1416130"/>
                    </a:cubicBezTo>
                    <a:lnTo>
                      <a:pt x="124460" y="1416130"/>
                    </a:lnTo>
                    <a:cubicBezTo>
                      <a:pt x="88900" y="1416130"/>
                      <a:pt x="59690" y="1386920"/>
                      <a:pt x="59690" y="1351360"/>
                    </a:cubicBezTo>
                    <a:lnTo>
                      <a:pt x="59690" y="124460"/>
                    </a:lnTo>
                    <a:cubicBezTo>
                      <a:pt x="59690" y="88900"/>
                      <a:pt x="88900" y="59690"/>
                      <a:pt x="124460" y="59690"/>
                    </a:cubicBezTo>
                    <a:lnTo>
                      <a:pt x="5437172" y="59690"/>
                    </a:lnTo>
                    <a:moveTo>
                      <a:pt x="5437172" y="0"/>
                    </a:moveTo>
                    <a:lnTo>
                      <a:pt x="124460" y="0"/>
                    </a:lnTo>
                    <a:cubicBezTo>
                      <a:pt x="55880" y="0"/>
                      <a:pt x="0" y="55880"/>
                      <a:pt x="0" y="124460"/>
                    </a:cubicBezTo>
                    <a:lnTo>
                      <a:pt x="0" y="1351360"/>
                    </a:lnTo>
                    <a:cubicBezTo>
                      <a:pt x="0" y="1419940"/>
                      <a:pt x="55880" y="1475820"/>
                      <a:pt x="124460" y="1475820"/>
                    </a:cubicBezTo>
                    <a:lnTo>
                      <a:pt x="5437172" y="1475820"/>
                    </a:lnTo>
                    <a:cubicBezTo>
                      <a:pt x="5505752" y="1475820"/>
                      <a:pt x="5561633" y="1419940"/>
                      <a:pt x="5561633" y="1351360"/>
                    </a:cubicBezTo>
                    <a:lnTo>
                      <a:pt x="5561633" y="124460"/>
                    </a:lnTo>
                    <a:cubicBezTo>
                      <a:pt x="5561633" y="55880"/>
                      <a:pt x="5505752" y="0"/>
                      <a:pt x="5437172" y="0"/>
                    </a:cubicBezTo>
                    <a:close/>
                  </a:path>
                </a:pathLst>
              </a:custGeom>
              <a:solidFill>
                <a:srgbClr val="055E6E"/>
              </a:solidFill>
            </p:spPr>
            <p:txBody>
              <a:bodyPr/>
              <a:lstStyle/>
              <a:p>
                <a:endParaRPr lang="en-US"/>
              </a:p>
            </p:txBody>
          </p:sp>
        </p:grpSp>
        <p:sp>
          <p:nvSpPr>
            <p:cNvPr id="53" name="AutoShape 53"/>
            <p:cNvSpPr/>
            <p:nvPr/>
          </p:nvSpPr>
          <p:spPr>
            <a:xfrm>
              <a:off x="8443641" y="8416552"/>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54" name="AutoShape 54"/>
            <p:cNvSpPr/>
            <p:nvPr/>
          </p:nvSpPr>
          <p:spPr>
            <a:xfrm>
              <a:off x="8447574" y="7531147"/>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55" name="AutoShape 55"/>
            <p:cNvSpPr/>
            <p:nvPr/>
          </p:nvSpPr>
          <p:spPr>
            <a:xfrm>
              <a:off x="8443641" y="6479073"/>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56" name="AutoShape 56"/>
            <p:cNvSpPr/>
            <p:nvPr/>
          </p:nvSpPr>
          <p:spPr>
            <a:xfrm>
              <a:off x="8445608" y="5486148"/>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57" name="AutoShape 57"/>
            <p:cNvSpPr/>
            <p:nvPr/>
          </p:nvSpPr>
          <p:spPr>
            <a:xfrm>
              <a:off x="8445608" y="4491490"/>
              <a:ext cx="404953" cy="0"/>
            </a:xfrm>
            <a:prstGeom prst="line">
              <a:avLst/>
            </a:prstGeom>
            <a:ln w="29737" cap="flat">
              <a:solidFill>
                <a:srgbClr val="003882"/>
              </a:solidFill>
              <a:prstDash val="solid"/>
              <a:headEnd type="none" w="sm" len="sm"/>
              <a:tailEnd type="none" w="sm" len="sm"/>
            </a:ln>
          </p:spPr>
          <p:txBody>
            <a:bodyPr/>
            <a:lstStyle/>
            <a:p>
              <a:endParaRPr lang="en-US"/>
            </a:p>
          </p:txBody>
        </p:sp>
        <p:grpSp>
          <p:nvGrpSpPr>
            <p:cNvPr id="58" name="Group 58"/>
            <p:cNvGrpSpPr/>
            <p:nvPr/>
          </p:nvGrpSpPr>
          <p:grpSpPr>
            <a:xfrm>
              <a:off x="12916323" y="4881523"/>
              <a:ext cx="2851151" cy="686720"/>
              <a:chOff x="0" y="0"/>
              <a:chExt cx="4340623" cy="1045471"/>
            </a:xfrm>
          </p:grpSpPr>
          <p:sp>
            <p:nvSpPr>
              <p:cNvPr id="59" name="Freeform 59"/>
              <p:cNvSpPr/>
              <p:nvPr/>
            </p:nvSpPr>
            <p:spPr>
              <a:xfrm>
                <a:off x="31750" y="31750"/>
                <a:ext cx="4277123" cy="981971"/>
              </a:xfrm>
              <a:custGeom>
                <a:avLst/>
                <a:gdLst/>
                <a:ahLst/>
                <a:cxnLst/>
                <a:rect l="l" t="t" r="r" b="b"/>
                <a:pathLst>
                  <a:path w="4277123" h="981971">
                    <a:moveTo>
                      <a:pt x="4184413" y="981971"/>
                    </a:moveTo>
                    <a:lnTo>
                      <a:pt x="92710" y="981971"/>
                    </a:lnTo>
                    <a:cubicBezTo>
                      <a:pt x="41910" y="981971"/>
                      <a:pt x="0" y="940061"/>
                      <a:pt x="0" y="889261"/>
                    </a:cubicBezTo>
                    <a:lnTo>
                      <a:pt x="0" y="92710"/>
                    </a:lnTo>
                    <a:cubicBezTo>
                      <a:pt x="0" y="41910"/>
                      <a:pt x="41910" y="0"/>
                      <a:pt x="92710" y="0"/>
                    </a:cubicBezTo>
                    <a:lnTo>
                      <a:pt x="4183143" y="0"/>
                    </a:lnTo>
                    <a:cubicBezTo>
                      <a:pt x="4233943" y="0"/>
                      <a:pt x="4275853" y="41910"/>
                      <a:pt x="4275853" y="92710"/>
                    </a:cubicBezTo>
                    <a:lnTo>
                      <a:pt x="4275853" y="887991"/>
                    </a:lnTo>
                    <a:cubicBezTo>
                      <a:pt x="4277123" y="940061"/>
                      <a:pt x="4235213" y="981971"/>
                      <a:pt x="4184413" y="981971"/>
                    </a:cubicBezTo>
                    <a:close/>
                  </a:path>
                </a:pathLst>
              </a:custGeom>
              <a:solidFill>
                <a:srgbClr val="D9D9D9"/>
              </a:solidFill>
            </p:spPr>
            <p:txBody>
              <a:bodyPr/>
              <a:lstStyle/>
              <a:p>
                <a:endParaRPr lang="en-US"/>
              </a:p>
            </p:txBody>
          </p:sp>
          <p:sp>
            <p:nvSpPr>
              <p:cNvPr id="60" name="Freeform 60"/>
              <p:cNvSpPr/>
              <p:nvPr/>
            </p:nvSpPr>
            <p:spPr>
              <a:xfrm>
                <a:off x="0" y="0"/>
                <a:ext cx="4340623" cy="1045471"/>
              </a:xfrm>
              <a:custGeom>
                <a:avLst/>
                <a:gdLst/>
                <a:ahLst/>
                <a:cxnLst/>
                <a:rect l="l" t="t" r="r" b="b"/>
                <a:pathLst>
                  <a:path w="4340623" h="1045471">
                    <a:moveTo>
                      <a:pt x="4216163" y="59690"/>
                    </a:moveTo>
                    <a:cubicBezTo>
                      <a:pt x="4251723" y="59690"/>
                      <a:pt x="4280933" y="88900"/>
                      <a:pt x="4280933" y="124460"/>
                    </a:cubicBezTo>
                    <a:lnTo>
                      <a:pt x="4280933" y="921011"/>
                    </a:lnTo>
                    <a:cubicBezTo>
                      <a:pt x="4280933" y="956571"/>
                      <a:pt x="4251723" y="985781"/>
                      <a:pt x="4216163" y="985781"/>
                    </a:cubicBezTo>
                    <a:lnTo>
                      <a:pt x="124460" y="985781"/>
                    </a:lnTo>
                    <a:cubicBezTo>
                      <a:pt x="88900" y="985781"/>
                      <a:pt x="59690" y="956571"/>
                      <a:pt x="59690" y="921011"/>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921011"/>
                    </a:lnTo>
                    <a:cubicBezTo>
                      <a:pt x="0" y="989591"/>
                      <a:pt x="55880" y="1045471"/>
                      <a:pt x="124460" y="1045471"/>
                    </a:cubicBezTo>
                    <a:lnTo>
                      <a:pt x="4216163" y="1045471"/>
                    </a:lnTo>
                    <a:cubicBezTo>
                      <a:pt x="4284743" y="1045471"/>
                      <a:pt x="4340623" y="989591"/>
                      <a:pt x="4340623" y="921011"/>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61" name="Group 61"/>
            <p:cNvGrpSpPr/>
            <p:nvPr/>
          </p:nvGrpSpPr>
          <p:grpSpPr>
            <a:xfrm>
              <a:off x="12916323" y="4042288"/>
              <a:ext cx="2851151" cy="573544"/>
              <a:chOff x="0" y="0"/>
              <a:chExt cx="4340623" cy="873170"/>
            </a:xfrm>
          </p:grpSpPr>
          <p:sp>
            <p:nvSpPr>
              <p:cNvPr id="62" name="Freeform 62"/>
              <p:cNvSpPr/>
              <p:nvPr/>
            </p:nvSpPr>
            <p:spPr>
              <a:xfrm>
                <a:off x="31750" y="31750"/>
                <a:ext cx="4277123" cy="809670"/>
              </a:xfrm>
              <a:custGeom>
                <a:avLst/>
                <a:gdLst/>
                <a:ahLst/>
                <a:cxnLst/>
                <a:rect l="l" t="t" r="r" b="b"/>
                <a:pathLst>
                  <a:path w="4277123" h="809670">
                    <a:moveTo>
                      <a:pt x="4184413" y="809670"/>
                    </a:moveTo>
                    <a:lnTo>
                      <a:pt x="92710" y="809670"/>
                    </a:lnTo>
                    <a:cubicBezTo>
                      <a:pt x="41910" y="809670"/>
                      <a:pt x="0" y="767760"/>
                      <a:pt x="0" y="716960"/>
                    </a:cubicBezTo>
                    <a:lnTo>
                      <a:pt x="0" y="92710"/>
                    </a:lnTo>
                    <a:cubicBezTo>
                      <a:pt x="0" y="41910"/>
                      <a:pt x="41910" y="0"/>
                      <a:pt x="92710" y="0"/>
                    </a:cubicBezTo>
                    <a:lnTo>
                      <a:pt x="4183143" y="0"/>
                    </a:lnTo>
                    <a:cubicBezTo>
                      <a:pt x="4233943" y="0"/>
                      <a:pt x="4275853" y="41910"/>
                      <a:pt x="4275853" y="92710"/>
                    </a:cubicBezTo>
                    <a:lnTo>
                      <a:pt x="4275853" y="715690"/>
                    </a:lnTo>
                    <a:cubicBezTo>
                      <a:pt x="4277123" y="767760"/>
                      <a:pt x="4235213" y="809670"/>
                      <a:pt x="4184413" y="809670"/>
                    </a:cubicBezTo>
                    <a:close/>
                  </a:path>
                </a:pathLst>
              </a:custGeom>
              <a:solidFill>
                <a:srgbClr val="D9D9D9"/>
              </a:solidFill>
            </p:spPr>
            <p:txBody>
              <a:bodyPr/>
              <a:lstStyle/>
              <a:p>
                <a:endParaRPr lang="en-US"/>
              </a:p>
            </p:txBody>
          </p:sp>
          <p:sp>
            <p:nvSpPr>
              <p:cNvPr id="63" name="Freeform 63"/>
              <p:cNvSpPr/>
              <p:nvPr/>
            </p:nvSpPr>
            <p:spPr>
              <a:xfrm>
                <a:off x="0" y="0"/>
                <a:ext cx="4340623" cy="873170"/>
              </a:xfrm>
              <a:custGeom>
                <a:avLst/>
                <a:gdLst/>
                <a:ahLst/>
                <a:cxnLst/>
                <a:rect l="l" t="t" r="r" b="b"/>
                <a:pathLst>
                  <a:path w="4340623" h="873170">
                    <a:moveTo>
                      <a:pt x="4216163" y="59690"/>
                    </a:moveTo>
                    <a:cubicBezTo>
                      <a:pt x="4251723" y="59690"/>
                      <a:pt x="4280933" y="88900"/>
                      <a:pt x="4280933" y="124460"/>
                    </a:cubicBezTo>
                    <a:lnTo>
                      <a:pt x="4280933" y="748710"/>
                    </a:lnTo>
                    <a:cubicBezTo>
                      <a:pt x="4280933" y="784270"/>
                      <a:pt x="4251723" y="813480"/>
                      <a:pt x="4216163" y="813480"/>
                    </a:cubicBezTo>
                    <a:lnTo>
                      <a:pt x="124460" y="813480"/>
                    </a:lnTo>
                    <a:cubicBezTo>
                      <a:pt x="88900" y="813480"/>
                      <a:pt x="59690" y="784270"/>
                      <a:pt x="59690" y="748710"/>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748710"/>
                    </a:lnTo>
                    <a:cubicBezTo>
                      <a:pt x="0" y="817290"/>
                      <a:pt x="55880" y="873170"/>
                      <a:pt x="124460" y="873170"/>
                    </a:cubicBezTo>
                    <a:lnTo>
                      <a:pt x="4216163" y="873170"/>
                    </a:lnTo>
                    <a:cubicBezTo>
                      <a:pt x="4284743" y="873170"/>
                      <a:pt x="4340623" y="817290"/>
                      <a:pt x="4340623" y="748710"/>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64" name="AutoShape 64"/>
            <p:cNvSpPr/>
            <p:nvPr/>
          </p:nvSpPr>
          <p:spPr>
            <a:xfrm flipV="1">
              <a:off x="12509416" y="3283417"/>
              <a:ext cx="0" cy="2872667"/>
            </a:xfrm>
            <a:prstGeom prst="line">
              <a:avLst/>
            </a:prstGeom>
            <a:ln w="29737" cap="rnd">
              <a:solidFill>
                <a:srgbClr val="003882"/>
              </a:solidFill>
              <a:prstDash val="solid"/>
              <a:headEnd type="none" w="sm" len="sm"/>
              <a:tailEnd type="none" w="sm" len="sm"/>
            </a:ln>
          </p:spPr>
          <p:txBody>
            <a:bodyPr/>
            <a:lstStyle/>
            <a:p>
              <a:endParaRPr lang="en-US"/>
            </a:p>
          </p:txBody>
        </p:sp>
        <p:grpSp>
          <p:nvGrpSpPr>
            <p:cNvPr id="65" name="Group 65"/>
            <p:cNvGrpSpPr/>
            <p:nvPr/>
          </p:nvGrpSpPr>
          <p:grpSpPr>
            <a:xfrm>
              <a:off x="12096575" y="2607996"/>
              <a:ext cx="3655141" cy="969397"/>
              <a:chOff x="0" y="0"/>
              <a:chExt cx="5564626" cy="1475820"/>
            </a:xfrm>
          </p:grpSpPr>
          <p:sp>
            <p:nvSpPr>
              <p:cNvPr id="66" name="Freeform 66"/>
              <p:cNvSpPr/>
              <p:nvPr/>
            </p:nvSpPr>
            <p:spPr>
              <a:xfrm>
                <a:off x="31750" y="31750"/>
                <a:ext cx="5501126" cy="1412320"/>
              </a:xfrm>
              <a:custGeom>
                <a:avLst/>
                <a:gdLst/>
                <a:ahLst/>
                <a:cxnLst/>
                <a:rect l="l" t="t" r="r" b="b"/>
                <a:pathLst>
                  <a:path w="5501126" h="1412320">
                    <a:moveTo>
                      <a:pt x="5408416" y="1412320"/>
                    </a:moveTo>
                    <a:lnTo>
                      <a:pt x="92710" y="1412320"/>
                    </a:lnTo>
                    <a:cubicBezTo>
                      <a:pt x="41910" y="1412320"/>
                      <a:pt x="0" y="1370410"/>
                      <a:pt x="0" y="1319610"/>
                    </a:cubicBezTo>
                    <a:lnTo>
                      <a:pt x="0" y="92710"/>
                    </a:lnTo>
                    <a:cubicBezTo>
                      <a:pt x="0" y="41910"/>
                      <a:pt x="41910" y="0"/>
                      <a:pt x="92710" y="0"/>
                    </a:cubicBezTo>
                    <a:lnTo>
                      <a:pt x="5407146" y="0"/>
                    </a:lnTo>
                    <a:cubicBezTo>
                      <a:pt x="5457946" y="0"/>
                      <a:pt x="5499856" y="41910"/>
                      <a:pt x="5499856" y="92710"/>
                    </a:cubicBezTo>
                    <a:lnTo>
                      <a:pt x="5499856" y="1318340"/>
                    </a:lnTo>
                    <a:cubicBezTo>
                      <a:pt x="5501126" y="1370410"/>
                      <a:pt x="5459216" y="1412320"/>
                      <a:pt x="5408416" y="1412320"/>
                    </a:cubicBezTo>
                    <a:close/>
                  </a:path>
                </a:pathLst>
              </a:custGeom>
              <a:solidFill>
                <a:srgbClr val="055E6E"/>
              </a:solidFill>
            </p:spPr>
            <p:txBody>
              <a:bodyPr/>
              <a:lstStyle/>
              <a:p>
                <a:endParaRPr lang="en-US"/>
              </a:p>
            </p:txBody>
          </p:sp>
          <p:sp>
            <p:nvSpPr>
              <p:cNvPr id="67" name="Freeform 67"/>
              <p:cNvSpPr/>
              <p:nvPr/>
            </p:nvSpPr>
            <p:spPr>
              <a:xfrm>
                <a:off x="0" y="0"/>
                <a:ext cx="5564626" cy="1475820"/>
              </a:xfrm>
              <a:custGeom>
                <a:avLst/>
                <a:gdLst/>
                <a:ahLst/>
                <a:cxnLst/>
                <a:rect l="l" t="t" r="r" b="b"/>
                <a:pathLst>
                  <a:path w="5564626" h="1475820">
                    <a:moveTo>
                      <a:pt x="5440166" y="59690"/>
                    </a:moveTo>
                    <a:cubicBezTo>
                      <a:pt x="5475726" y="59690"/>
                      <a:pt x="5504936" y="88900"/>
                      <a:pt x="5504936" y="124460"/>
                    </a:cubicBezTo>
                    <a:lnTo>
                      <a:pt x="5504936" y="1351360"/>
                    </a:lnTo>
                    <a:cubicBezTo>
                      <a:pt x="5504936" y="1386920"/>
                      <a:pt x="5475726" y="1416130"/>
                      <a:pt x="5440166" y="1416130"/>
                    </a:cubicBezTo>
                    <a:lnTo>
                      <a:pt x="124460" y="1416130"/>
                    </a:lnTo>
                    <a:cubicBezTo>
                      <a:pt x="88900" y="1416130"/>
                      <a:pt x="59690" y="1386920"/>
                      <a:pt x="59690" y="1351360"/>
                    </a:cubicBezTo>
                    <a:lnTo>
                      <a:pt x="59690" y="124460"/>
                    </a:lnTo>
                    <a:cubicBezTo>
                      <a:pt x="59690" y="88900"/>
                      <a:pt x="88900" y="59690"/>
                      <a:pt x="124460" y="59690"/>
                    </a:cubicBezTo>
                    <a:lnTo>
                      <a:pt x="5440166" y="59690"/>
                    </a:lnTo>
                    <a:moveTo>
                      <a:pt x="5440166" y="0"/>
                    </a:moveTo>
                    <a:lnTo>
                      <a:pt x="124460" y="0"/>
                    </a:lnTo>
                    <a:cubicBezTo>
                      <a:pt x="55880" y="0"/>
                      <a:pt x="0" y="55880"/>
                      <a:pt x="0" y="124460"/>
                    </a:cubicBezTo>
                    <a:lnTo>
                      <a:pt x="0" y="1351360"/>
                    </a:lnTo>
                    <a:cubicBezTo>
                      <a:pt x="0" y="1419940"/>
                      <a:pt x="55880" y="1475820"/>
                      <a:pt x="124460" y="1475820"/>
                    </a:cubicBezTo>
                    <a:lnTo>
                      <a:pt x="5440166" y="1475820"/>
                    </a:lnTo>
                    <a:cubicBezTo>
                      <a:pt x="5508746" y="1475820"/>
                      <a:pt x="5564626" y="1419940"/>
                      <a:pt x="5564626" y="1351360"/>
                    </a:cubicBezTo>
                    <a:lnTo>
                      <a:pt x="5564626" y="124460"/>
                    </a:lnTo>
                    <a:cubicBezTo>
                      <a:pt x="5564626" y="55880"/>
                      <a:pt x="5508746" y="0"/>
                      <a:pt x="5440166" y="0"/>
                    </a:cubicBezTo>
                    <a:close/>
                  </a:path>
                </a:pathLst>
              </a:custGeom>
              <a:solidFill>
                <a:srgbClr val="055E6E"/>
              </a:solidFill>
            </p:spPr>
            <p:txBody>
              <a:bodyPr/>
              <a:lstStyle/>
              <a:p>
                <a:endParaRPr lang="en-US"/>
              </a:p>
            </p:txBody>
          </p:sp>
        </p:grpSp>
        <p:grpSp>
          <p:nvGrpSpPr>
            <p:cNvPr id="68" name="Group 68"/>
            <p:cNvGrpSpPr/>
            <p:nvPr/>
          </p:nvGrpSpPr>
          <p:grpSpPr>
            <a:xfrm>
              <a:off x="16152929" y="2607996"/>
              <a:ext cx="3655141" cy="969397"/>
              <a:chOff x="0" y="0"/>
              <a:chExt cx="5564626" cy="1475820"/>
            </a:xfrm>
          </p:grpSpPr>
          <p:sp>
            <p:nvSpPr>
              <p:cNvPr id="69" name="Freeform 69"/>
              <p:cNvSpPr/>
              <p:nvPr/>
            </p:nvSpPr>
            <p:spPr>
              <a:xfrm>
                <a:off x="31750" y="31750"/>
                <a:ext cx="5501126" cy="1412320"/>
              </a:xfrm>
              <a:custGeom>
                <a:avLst/>
                <a:gdLst/>
                <a:ahLst/>
                <a:cxnLst/>
                <a:rect l="l" t="t" r="r" b="b"/>
                <a:pathLst>
                  <a:path w="5501126" h="1412320">
                    <a:moveTo>
                      <a:pt x="5408416" y="1412320"/>
                    </a:moveTo>
                    <a:lnTo>
                      <a:pt x="92710" y="1412320"/>
                    </a:lnTo>
                    <a:cubicBezTo>
                      <a:pt x="41910" y="1412320"/>
                      <a:pt x="0" y="1370410"/>
                      <a:pt x="0" y="1319610"/>
                    </a:cubicBezTo>
                    <a:lnTo>
                      <a:pt x="0" y="92710"/>
                    </a:lnTo>
                    <a:cubicBezTo>
                      <a:pt x="0" y="41910"/>
                      <a:pt x="41910" y="0"/>
                      <a:pt x="92710" y="0"/>
                    </a:cubicBezTo>
                    <a:lnTo>
                      <a:pt x="5407146" y="0"/>
                    </a:lnTo>
                    <a:cubicBezTo>
                      <a:pt x="5457946" y="0"/>
                      <a:pt x="5499856" y="41910"/>
                      <a:pt x="5499856" y="92710"/>
                    </a:cubicBezTo>
                    <a:lnTo>
                      <a:pt x="5499856" y="1318340"/>
                    </a:lnTo>
                    <a:cubicBezTo>
                      <a:pt x="5501126" y="1370410"/>
                      <a:pt x="5459216" y="1412320"/>
                      <a:pt x="5408416" y="1412320"/>
                    </a:cubicBezTo>
                    <a:close/>
                  </a:path>
                </a:pathLst>
              </a:custGeom>
              <a:solidFill>
                <a:srgbClr val="055E6E"/>
              </a:solidFill>
            </p:spPr>
            <p:txBody>
              <a:bodyPr/>
              <a:lstStyle/>
              <a:p>
                <a:endParaRPr lang="en-US"/>
              </a:p>
            </p:txBody>
          </p:sp>
          <p:sp>
            <p:nvSpPr>
              <p:cNvPr id="70" name="Freeform 70"/>
              <p:cNvSpPr/>
              <p:nvPr/>
            </p:nvSpPr>
            <p:spPr>
              <a:xfrm>
                <a:off x="0" y="0"/>
                <a:ext cx="5564626" cy="1475820"/>
              </a:xfrm>
              <a:custGeom>
                <a:avLst/>
                <a:gdLst/>
                <a:ahLst/>
                <a:cxnLst/>
                <a:rect l="l" t="t" r="r" b="b"/>
                <a:pathLst>
                  <a:path w="5564626" h="1475820">
                    <a:moveTo>
                      <a:pt x="5440166" y="59690"/>
                    </a:moveTo>
                    <a:cubicBezTo>
                      <a:pt x="5475726" y="59690"/>
                      <a:pt x="5504936" y="88900"/>
                      <a:pt x="5504936" y="124460"/>
                    </a:cubicBezTo>
                    <a:lnTo>
                      <a:pt x="5504936" y="1351360"/>
                    </a:lnTo>
                    <a:cubicBezTo>
                      <a:pt x="5504936" y="1386920"/>
                      <a:pt x="5475726" y="1416130"/>
                      <a:pt x="5440166" y="1416130"/>
                    </a:cubicBezTo>
                    <a:lnTo>
                      <a:pt x="124460" y="1416130"/>
                    </a:lnTo>
                    <a:cubicBezTo>
                      <a:pt x="88900" y="1416130"/>
                      <a:pt x="59690" y="1386920"/>
                      <a:pt x="59690" y="1351360"/>
                    </a:cubicBezTo>
                    <a:lnTo>
                      <a:pt x="59690" y="124460"/>
                    </a:lnTo>
                    <a:cubicBezTo>
                      <a:pt x="59690" y="88900"/>
                      <a:pt x="88900" y="59690"/>
                      <a:pt x="124460" y="59690"/>
                    </a:cubicBezTo>
                    <a:lnTo>
                      <a:pt x="5440166" y="59690"/>
                    </a:lnTo>
                    <a:moveTo>
                      <a:pt x="5440166" y="0"/>
                    </a:moveTo>
                    <a:lnTo>
                      <a:pt x="124460" y="0"/>
                    </a:lnTo>
                    <a:cubicBezTo>
                      <a:pt x="55880" y="0"/>
                      <a:pt x="0" y="55880"/>
                      <a:pt x="0" y="124460"/>
                    </a:cubicBezTo>
                    <a:lnTo>
                      <a:pt x="0" y="1351360"/>
                    </a:lnTo>
                    <a:cubicBezTo>
                      <a:pt x="0" y="1419940"/>
                      <a:pt x="55880" y="1475820"/>
                      <a:pt x="124460" y="1475820"/>
                    </a:cubicBezTo>
                    <a:lnTo>
                      <a:pt x="5440166" y="1475820"/>
                    </a:lnTo>
                    <a:cubicBezTo>
                      <a:pt x="5508746" y="1475820"/>
                      <a:pt x="5564626" y="1419940"/>
                      <a:pt x="5564626" y="1351360"/>
                    </a:cubicBezTo>
                    <a:lnTo>
                      <a:pt x="5564626" y="124460"/>
                    </a:lnTo>
                    <a:cubicBezTo>
                      <a:pt x="5564626" y="55880"/>
                      <a:pt x="5508746" y="0"/>
                      <a:pt x="5440166" y="0"/>
                    </a:cubicBezTo>
                    <a:close/>
                  </a:path>
                </a:pathLst>
              </a:custGeom>
              <a:solidFill>
                <a:srgbClr val="055E6E"/>
              </a:solidFill>
            </p:spPr>
            <p:txBody>
              <a:bodyPr/>
              <a:lstStyle/>
              <a:p>
                <a:endParaRPr lang="en-US"/>
              </a:p>
            </p:txBody>
          </p:sp>
        </p:grpSp>
        <p:sp>
          <p:nvSpPr>
            <p:cNvPr id="71" name="AutoShape 71"/>
            <p:cNvSpPr/>
            <p:nvPr/>
          </p:nvSpPr>
          <p:spPr>
            <a:xfrm>
              <a:off x="12525174" y="5212641"/>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72" name="AutoShape 72"/>
            <p:cNvSpPr/>
            <p:nvPr/>
          </p:nvSpPr>
          <p:spPr>
            <a:xfrm>
              <a:off x="12505031" y="4285717"/>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73" name="AutoShape 73"/>
            <p:cNvSpPr/>
            <p:nvPr/>
          </p:nvSpPr>
          <p:spPr>
            <a:xfrm flipV="1">
              <a:off x="13948848" y="2130825"/>
              <a:ext cx="0" cy="477171"/>
            </a:xfrm>
            <a:prstGeom prst="line">
              <a:avLst/>
            </a:prstGeom>
            <a:ln w="29737" cap="flat">
              <a:solidFill>
                <a:srgbClr val="003882"/>
              </a:solidFill>
              <a:prstDash val="solid"/>
              <a:headEnd type="none" w="sm" len="sm"/>
              <a:tailEnd type="none" w="sm" len="sm"/>
            </a:ln>
          </p:spPr>
          <p:txBody>
            <a:bodyPr/>
            <a:lstStyle/>
            <a:p>
              <a:endParaRPr lang="en-US"/>
            </a:p>
          </p:txBody>
        </p:sp>
        <p:sp>
          <p:nvSpPr>
            <p:cNvPr id="74" name="AutoShape 74"/>
            <p:cNvSpPr/>
            <p:nvPr/>
          </p:nvSpPr>
          <p:spPr>
            <a:xfrm flipV="1">
              <a:off x="18005202" y="2130825"/>
              <a:ext cx="0" cy="477171"/>
            </a:xfrm>
            <a:prstGeom prst="line">
              <a:avLst/>
            </a:prstGeom>
            <a:ln w="29737" cap="flat">
              <a:solidFill>
                <a:srgbClr val="003882"/>
              </a:solidFill>
              <a:prstDash val="solid"/>
              <a:headEnd type="none" w="sm" len="sm"/>
              <a:tailEnd type="none" w="sm" len="sm"/>
            </a:ln>
          </p:spPr>
          <p:txBody>
            <a:bodyPr/>
            <a:lstStyle/>
            <a:p>
              <a:endParaRPr lang="en-US"/>
            </a:p>
          </p:txBody>
        </p:sp>
        <p:sp>
          <p:nvSpPr>
            <p:cNvPr id="75" name="AutoShape 75"/>
            <p:cNvSpPr/>
            <p:nvPr/>
          </p:nvSpPr>
          <p:spPr>
            <a:xfrm flipV="1">
              <a:off x="11442006" y="1235000"/>
              <a:ext cx="1543" cy="926359"/>
            </a:xfrm>
            <a:prstGeom prst="line">
              <a:avLst/>
            </a:prstGeom>
            <a:ln w="29737" cap="flat">
              <a:solidFill>
                <a:srgbClr val="003882"/>
              </a:solidFill>
              <a:prstDash val="solid"/>
              <a:headEnd type="none" w="sm" len="sm"/>
              <a:tailEnd type="none" w="sm" len="sm"/>
            </a:ln>
          </p:spPr>
          <p:txBody>
            <a:bodyPr/>
            <a:lstStyle/>
            <a:p>
              <a:endParaRPr lang="en-US"/>
            </a:p>
          </p:txBody>
        </p:sp>
        <p:sp>
          <p:nvSpPr>
            <p:cNvPr id="76" name="AutoShape 76"/>
            <p:cNvSpPr/>
            <p:nvPr/>
          </p:nvSpPr>
          <p:spPr>
            <a:xfrm flipV="1">
              <a:off x="5845584" y="2130825"/>
              <a:ext cx="0" cy="477171"/>
            </a:xfrm>
            <a:prstGeom prst="line">
              <a:avLst/>
            </a:prstGeom>
            <a:ln w="29737" cap="flat">
              <a:solidFill>
                <a:srgbClr val="003882"/>
              </a:solidFill>
              <a:prstDash val="solid"/>
              <a:headEnd type="none" w="sm" len="sm"/>
              <a:tailEnd type="none" w="sm" len="sm"/>
            </a:ln>
          </p:spPr>
          <p:txBody>
            <a:bodyPr/>
            <a:lstStyle/>
            <a:p>
              <a:endParaRPr lang="en-US"/>
            </a:p>
          </p:txBody>
        </p:sp>
        <p:sp>
          <p:nvSpPr>
            <p:cNvPr id="77" name="AutoShape 77"/>
            <p:cNvSpPr/>
            <p:nvPr/>
          </p:nvSpPr>
          <p:spPr>
            <a:xfrm>
              <a:off x="1791961" y="2141985"/>
              <a:ext cx="20371774" cy="7416"/>
            </a:xfrm>
            <a:prstGeom prst="line">
              <a:avLst/>
            </a:prstGeom>
            <a:ln w="29737" cap="flat">
              <a:solidFill>
                <a:srgbClr val="003882"/>
              </a:solidFill>
              <a:prstDash val="solid"/>
              <a:headEnd type="none" w="sm" len="sm"/>
              <a:tailEnd type="none" w="sm" len="sm"/>
            </a:ln>
          </p:spPr>
          <p:txBody>
            <a:bodyPr/>
            <a:lstStyle/>
            <a:p>
              <a:endParaRPr lang="en-US"/>
            </a:p>
          </p:txBody>
        </p:sp>
        <p:sp>
          <p:nvSpPr>
            <p:cNvPr id="78" name="TextBox 78"/>
            <p:cNvSpPr txBox="1"/>
            <p:nvPr/>
          </p:nvSpPr>
          <p:spPr>
            <a:xfrm>
              <a:off x="943448" y="5047044"/>
              <a:ext cx="2291746" cy="314254"/>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Feasibility Study</a:t>
              </a:r>
            </a:p>
          </p:txBody>
        </p:sp>
        <p:sp>
          <p:nvSpPr>
            <p:cNvPr id="79" name="TextBox 79"/>
            <p:cNvSpPr txBox="1"/>
            <p:nvPr/>
          </p:nvSpPr>
          <p:spPr>
            <a:xfrm>
              <a:off x="910674" y="5890428"/>
              <a:ext cx="2291746" cy="314254"/>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Literature Survey</a:t>
              </a:r>
            </a:p>
          </p:txBody>
        </p:sp>
        <p:sp>
          <p:nvSpPr>
            <p:cNvPr id="80" name="TextBox 80"/>
            <p:cNvSpPr txBox="1"/>
            <p:nvPr/>
          </p:nvSpPr>
          <p:spPr>
            <a:xfrm>
              <a:off x="943448" y="4202733"/>
              <a:ext cx="2291746" cy="314254"/>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Topic Selection</a:t>
              </a:r>
            </a:p>
          </p:txBody>
        </p:sp>
        <p:sp>
          <p:nvSpPr>
            <p:cNvPr id="81" name="TextBox 81"/>
            <p:cNvSpPr txBox="1"/>
            <p:nvPr/>
          </p:nvSpPr>
          <p:spPr>
            <a:xfrm>
              <a:off x="254861" y="2813623"/>
              <a:ext cx="3145418" cy="410022"/>
            </a:xfrm>
            <a:prstGeom prst="rect">
              <a:avLst/>
            </a:prstGeom>
          </p:spPr>
          <p:txBody>
            <a:bodyPr lIns="0" tIns="0" rIns="0" bIns="0" rtlCol="0" anchor="t">
              <a:spAutoFit/>
            </a:bodyPr>
            <a:lstStyle/>
            <a:p>
              <a:pPr algn="ctr">
                <a:lnSpc>
                  <a:spcPts val="2670"/>
                </a:lnSpc>
                <a:spcBef>
                  <a:spcPct val="0"/>
                </a:spcBef>
              </a:pPr>
              <a:r>
                <a:rPr lang="en-US" sz="1907">
                  <a:solidFill>
                    <a:srgbClr val="FFFFFF"/>
                  </a:solidFill>
                  <a:latin typeface="Arial Unicode"/>
                  <a:ea typeface="Arial Unicode"/>
                  <a:cs typeface="Arial Unicode"/>
                  <a:sym typeface="Arial Unicode"/>
                </a:rPr>
                <a:t>Background Study</a:t>
              </a:r>
            </a:p>
          </p:txBody>
        </p:sp>
        <p:sp>
          <p:nvSpPr>
            <p:cNvPr id="82" name="TextBox 82"/>
            <p:cNvSpPr txBox="1"/>
            <p:nvPr/>
          </p:nvSpPr>
          <p:spPr>
            <a:xfrm>
              <a:off x="4999902" y="5221550"/>
              <a:ext cx="2291746" cy="653395"/>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Requirements Analysis</a:t>
              </a:r>
            </a:p>
          </p:txBody>
        </p:sp>
        <p:sp>
          <p:nvSpPr>
            <p:cNvPr id="83" name="TextBox 83"/>
            <p:cNvSpPr txBox="1"/>
            <p:nvPr/>
          </p:nvSpPr>
          <p:spPr>
            <a:xfrm>
              <a:off x="5015650" y="6411832"/>
              <a:ext cx="2291746" cy="643586"/>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Requirements Specification</a:t>
              </a:r>
            </a:p>
          </p:txBody>
        </p:sp>
        <p:sp>
          <p:nvSpPr>
            <p:cNvPr id="84" name="TextBox 84"/>
            <p:cNvSpPr txBox="1"/>
            <p:nvPr/>
          </p:nvSpPr>
          <p:spPr>
            <a:xfrm>
              <a:off x="4999902" y="4098931"/>
              <a:ext cx="2291746" cy="643586"/>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Requirements Gathering</a:t>
              </a:r>
            </a:p>
          </p:txBody>
        </p:sp>
        <p:sp>
          <p:nvSpPr>
            <p:cNvPr id="85" name="TextBox 85"/>
            <p:cNvSpPr txBox="1"/>
            <p:nvPr/>
          </p:nvSpPr>
          <p:spPr>
            <a:xfrm>
              <a:off x="4304954" y="2873396"/>
              <a:ext cx="3095736" cy="410022"/>
            </a:xfrm>
            <a:prstGeom prst="rect">
              <a:avLst/>
            </a:prstGeom>
          </p:spPr>
          <p:txBody>
            <a:bodyPr lIns="0" tIns="0" rIns="0" bIns="0" rtlCol="0" anchor="t">
              <a:spAutoFit/>
            </a:bodyPr>
            <a:lstStyle/>
            <a:p>
              <a:pPr algn="ctr">
                <a:lnSpc>
                  <a:spcPts val="2670"/>
                </a:lnSpc>
                <a:spcBef>
                  <a:spcPct val="0"/>
                </a:spcBef>
              </a:pPr>
              <a:r>
                <a:rPr lang="en-US" sz="1907">
                  <a:solidFill>
                    <a:srgbClr val="FFFFFF"/>
                  </a:solidFill>
                  <a:latin typeface="Arial Unicode"/>
                  <a:ea typeface="Arial Unicode"/>
                  <a:cs typeface="Arial Unicode"/>
                  <a:sym typeface="Arial Unicode"/>
                </a:rPr>
                <a:t>Requirements</a:t>
              </a:r>
            </a:p>
          </p:txBody>
        </p:sp>
        <p:sp>
          <p:nvSpPr>
            <p:cNvPr id="86" name="TextBox 86"/>
            <p:cNvSpPr txBox="1"/>
            <p:nvPr/>
          </p:nvSpPr>
          <p:spPr>
            <a:xfrm>
              <a:off x="9151803" y="7320669"/>
              <a:ext cx="2291746" cy="316476"/>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Progress Report</a:t>
              </a:r>
            </a:p>
          </p:txBody>
        </p:sp>
        <p:sp>
          <p:nvSpPr>
            <p:cNvPr id="87" name="TextBox 87"/>
            <p:cNvSpPr txBox="1"/>
            <p:nvPr/>
          </p:nvSpPr>
          <p:spPr>
            <a:xfrm>
              <a:off x="9128296" y="8204329"/>
              <a:ext cx="2291746" cy="316476"/>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Final Report</a:t>
              </a:r>
            </a:p>
          </p:txBody>
        </p:sp>
        <p:sp>
          <p:nvSpPr>
            <p:cNvPr id="88" name="TextBox 88"/>
            <p:cNvSpPr txBox="1"/>
            <p:nvPr/>
          </p:nvSpPr>
          <p:spPr>
            <a:xfrm>
              <a:off x="9132229" y="5128728"/>
              <a:ext cx="2291746" cy="643586"/>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Proposal Presentation</a:t>
              </a:r>
            </a:p>
          </p:txBody>
        </p:sp>
        <p:sp>
          <p:nvSpPr>
            <p:cNvPr id="89" name="TextBox 89"/>
            <p:cNvSpPr txBox="1"/>
            <p:nvPr/>
          </p:nvSpPr>
          <p:spPr>
            <a:xfrm>
              <a:off x="9130263" y="6301822"/>
              <a:ext cx="2291746" cy="316476"/>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Proposal Report</a:t>
              </a:r>
            </a:p>
          </p:txBody>
        </p:sp>
        <p:sp>
          <p:nvSpPr>
            <p:cNvPr id="90" name="TextBox 90"/>
            <p:cNvSpPr txBox="1"/>
            <p:nvPr/>
          </p:nvSpPr>
          <p:spPr>
            <a:xfrm>
              <a:off x="9132229" y="4096867"/>
              <a:ext cx="2291746" cy="643586"/>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TAF Documentation</a:t>
              </a:r>
            </a:p>
          </p:txBody>
        </p:sp>
        <p:sp>
          <p:nvSpPr>
            <p:cNvPr id="91" name="TextBox 91"/>
            <p:cNvSpPr txBox="1"/>
            <p:nvPr/>
          </p:nvSpPr>
          <p:spPr>
            <a:xfrm>
              <a:off x="8596881" y="2871645"/>
              <a:ext cx="2303504" cy="410022"/>
            </a:xfrm>
            <a:prstGeom prst="rect">
              <a:avLst/>
            </a:prstGeom>
          </p:spPr>
          <p:txBody>
            <a:bodyPr lIns="0" tIns="0" rIns="0" bIns="0" rtlCol="0" anchor="t">
              <a:spAutoFit/>
            </a:bodyPr>
            <a:lstStyle/>
            <a:p>
              <a:pPr algn="ctr">
                <a:lnSpc>
                  <a:spcPts val="2670"/>
                </a:lnSpc>
                <a:spcBef>
                  <a:spcPct val="0"/>
                </a:spcBef>
              </a:pPr>
              <a:r>
                <a:rPr lang="en-US" sz="1907">
                  <a:solidFill>
                    <a:srgbClr val="FFFFFF"/>
                  </a:solidFill>
                  <a:latin typeface="Arial Unicode"/>
                  <a:ea typeface="Arial Unicode"/>
                  <a:cs typeface="Arial Unicode"/>
                  <a:sym typeface="Arial Unicode"/>
                </a:rPr>
                <a:t>Documentation</a:t>
              </a:r>
            </a:p>
          </p:txBody>
        </p:sp>
        <p:sp>
          <p:nvSpPr>
            <p:cNvPr id="92" name="TextBox 92"/>
            <p:cNvSpPr txBox="1"/>
            <p:nvPr/>
          </p:nvSpPr>
          <p:spPr>
            <a:xfrm>
              <a:off x="13196025" y="5033808"/>
              <a:ext cx="2291746" cy="319567"/>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Bold"/>
                  <a:ea typeface="Libre Franklin Bold"/>
                  <a:cs typeface="Libre Franklin Bold"/>
                  <a:sym typeface="Libre Franklin Bold"/>
                </a:rPr>
                <a:t>Database Design</a:t>
              </a:r>
            </a:p>
          </p:txBody>
        </p:sp>
        <p:sp>
          <p:nvSpPr>
            <p:cNvPr id="93" name="TextBox 93"/>
            <p:cNvSpPr txBox="1"/>
            <p:nvPr/>
          </p:nvSpPr>
          <p:spPr>
            <a:xfrm>
              <a:off x="13180125" y="4150226"/>
              <a:ext cx="2291746" cy="319567"/>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Bold"/>
                  <a:ea typeface="Libre Franklin Bold"/>
                  <a:cs typeface="Libre Franklin Bold"/>
                  <a:sym typeface="Libre Franklin Bold"/>
                </a:rPr>
                <a:t>Wireframe Design</a:t>
              </a:r>
            </a:p>
          </p:txBody>
        </p:sp>
        <p:sp>
          <p:nvSpPr>
            <p:cNvPr id="94" name="TextBox 94"/>
            <p:cNvSpPr txBox="1"/>
            <p:nvPr/>
          </p:nvSpPr>
          <p:spPr>
            <a:xfrm>
              <a:off x="12376135" y="2826509"/>
              <a:ext cx="3095736" cy="410022"/>
            </a:xfrm>
            <a:prstGeom prst="rect">
              <a:avLst/>
            </a:prstGeom>
          </p:spPr>
          <p:txBody>
            <a:bodyPr lIns="0" tIns="0" rIns="0" bIns="0" rtlCol="0" anchor="t">
              <a:spAutoFit/>
            </a:bodyPr>
            <a:lstStyle/>
            <a:p>
              <a:pPr algn="ctr">
                <a:lnSpc>
                  <a:spcPts val="2670"/>
                </a:lnSpc>
                <a:spcBef>
                  <a:spcPct val="0"/>
                </a:spcBef>
              </a:pPr>
              <a:r>
                <a:rPr lang="en-US" sz="1907">
                  <a:solidFill>
                    <a:srgbClr val="FFFFFF"/>
                  </a:solidFill>
                  <a:latin typeface="Arial Unicode"/>
                  <a:ea typeface="Arial Unicode"/>
                  <a:cs typeface="Arial Unicode"/>
                  <a:sym typeface="Arial Unicode"/>
                </a:rPr>
                <a:t>Design</a:t>
              </a:r>
            </a:p>
          </p:txBody>
        </p:sp>
        <p:sp>
          <p:nvSpPr>
            <p:cNvPr id="95" name="TextBox 95"/>
            <p:cNvSpPr txBox="1"/>
            <p:nvPr/>
          </p:nvSpPr>
          <p:spPr>
            <a:xfrm>
              <a:off x="16457334" y="2791212"/>
              <a:ext cx="3095736" cy="445319"/>
            </a:xfrm>
            <a:prstGeom prst="rect">
              <a:avLst/>
            </a:prstGeom>
          </p:spPr>
          <p:txBody>
            <a:bodyPr lIns="0" tIns="0" rIns="0" bIns="0" rtlCol="0" anchor="t">
              <a:spAutoFit/>
            </a:bodyPr>
            <a:lstStyle/>
            <a:p>
              <a:pPr algn="ctr">
                <a:lnSpc>
                  <a:spcPts val="2834"/>
                </a:lnSpc>
                <a:spcBef>
                  <a:spcPct val="0"/>
                </a:spcBef>
              </a:pPr>
              <a:r>
                <a:rPr lang="en-US" sz="2024">
                  <a:solidFill>
                    <a:srgbClr val="FFFFFF"/>
                  </a:solidFill>
                  <a:latin typeface="Arial Unicode"/>
                  <a:ea typeface="Arial Unicode"/>
                  <a:cs typeface="Arial Unicode"/>
                  <a:sym typeface="Arial Unicode"/>
                </a:rPr>
                <a:t>Implement</a:t>
              </a:r>
            </a:p>
          </p:txBody>
        </p:sp>
        <p:grpSp>
          <p:nvGrpSpPr>
            <p:cNvPr id="96" name="Group 96"/>
            <p:cNvGrpSpPr/>
            <p:nvPr/>
          </p:nvGrpSpPr>
          <p:grpSpPr>
            <a:xfrm>
              <a:off x="8848594" y="0"/>
              <a:ext cx="5107200" cy="1517504"/>
              <a:chOff x="0" y="0"/>
              <a:chExt cx="7775257" cy="2310264"/>
            </a:xfrm>
          </p:grpSpPr>
          <p:sp>
            <p:nvSpPr>
              <p:cNvPr id="97" name="Freeform 97"/>
              <p:cNvSpPr/>
              <p:nvPr/>
            </p:nvSpPr>
            <p:spPr>
              <a:xfrm>
                <a:off x="31750" y="31750"/>
                <a:ext cx="7711757" cy="2246764"/>
              </a:xfrm>
              <a:custGeom>
                <a:avLst/>
                <a:gdLst/>
                <a:ahLst/>
                <a:cxnLst/>
                <a:rect l="l" t="t" r="r" b="b"/>
                <a:pathLst>
                  <a:path w="7711757" h="2246764">
                    <a:moveTo>
                      <a:pt x="7619047" y="2246764"/>
                    </a:moveTo>
                    <a:lnTo>
                      <a:pt x="92710" y="2246764"/>
                    </a:lnTo>
                    <a:cubicBezTo>
                      <a:pt x="41910" y="2246764"/>
                      <a:pt x="0" y="2204854"/>
                      <a:pt x="0" y="2154054"/>
                    </a:cubicBezTo>
                    <a:lnTo>
                      <a:pt x="0" y="92710"/>
                    </a:lnTo>
                    <a:cubicBezTo>
                      <a:pt x="0" y="41910"/>
                      <a:pt x="41910" y="0"/>
                      <a:pt x="92710" y="0"/>
                    </a:cubicBezTo>
                    <a:lnTo>
                      <a:pt x="7617777" y="0"/>
                    </a:lnTo>
                    <a:cubicBezTo>
                      <a:pt x="7668577" y="0"/>
                      <a:pt x="7710488" y="41910"/>
                      <a:pt x="7710488" y="92710"/>
                    </a:cubicBezTo>
                    <a:lnTo>
                      <a:pt x="7710488" y="2152784"/>
                    </a:lnTo>
                    <a:cubicBezTo>
                      <a:pt x="7711757" y="2204854"/>
                      <a:pt x="7669847" y="2246764"/>
                      <a:pt x="7619047" y="2246764"/>
                    </a:cubicBezTo>
                    <a:close/>
                  </a:path>
                </a:pathLst>
              </a:custGeom>
              <a:solidFill>
                <a:srgbClr val="055E6E"/>
              </a:solidFill>
            </p:spPr>
            <p:txBody>
              <a:bodyPr/>
              <a:lstStyle/>
              <a:p>
                <a:endParaRPr lang="en-US"/>
              </a:p>
            </p:txBody>
          </p:sp>
          <p:sp>
            <p:nvSpPr>
              <p:cNvPr id="98" name="Freeform 98"/>
              <p:cNvSpPr/>
              <p:nvPr/>
            </p:nvSpPr>
            <p:spPr>
              <a:xfrm>
                <a:off x="0" y="0"/>
                <a:ext cx="7775257" cy="2310264"/>
              </a:xfrm>
              <a:custGeom>
                <a:avLst/>
                <a:gdLst/>
                <a:ahLst/>
                <a:cxnLst/>
                <a:rect l="l" t="t" r="r" b="b"/>
                <a:pathLst>
                  <a:path w="7775257" h="2310264">
                    <a:moveTo>
                      <a:pt x="7650797" y="59690"/>
                    </a:moveTo>
                    <a:cubicBezTo>
                      <a:pt x="7686357" y="59690"/>
                      <a:pt x="7715567" y="88900"/>
                      <a:pt x="7715567" y="124460"/>
                    </a:cubicBezTo>
                    <a:lnTo>
                      <a:pt x="7715567" y="2185804"/>
                    </a:lnTo>
                    <a:cubicBezTo>
                      <a:pt x="7715567" y="2221364"/>
                      <a:pt x="7686357" y="2250574"/>
                      <a:pt x="7650797" y="2250574"/>
                    </a:cubicBezTo>
                    <a:lnTo>
                      <a:pt x="124460" y="2250574"/>
                    </a:lnTo>
                    <a:cubicBezTo>
                      <a:pt x="88900" y="2250574"/>
                      <a:pt x="59690" y="2221364"/>
                      <a:pt x="59690" y="2185804"/>
                    </a:cubicBezTo>
                    <a:lnTo>
                      <a:pt x="59690" y="124460"/>
                    </a:lnTo>
                    <a:cubicBezTo>
                      <a:pt x="59690" y="88900"/>
                      <a:pt x="88900" y="59690"/>
                      <a:pt x="124460" y="59690"/>
                    </a:cubicBezTo>
                    <a:lnTo>
                      <a:pt x="7650797" y="59690"/>
                    </a:lnTo>
                    <a:moveTo>
                      <a:pt x="7650797" y="0"/>
                    </a:moveTo>
                    <a:lnTo>
                      <a:pt x="124460" y="0"/>
                    </a:lnTo>
                    <a:cubicBezTo>
                      <a:pt x="55880" y="0"/>
                      <a:pt x="0" y="55880"/>
                      <a:pt x="0" y="124460"/>
                    </a:cubicBezTo>
                    <a:lnTo>
                      <a:pt x="0" y="2185804"/>
                    </a:lnTo>
                    <a:cubicBezTo>
                      <a:pt x="0" y="2254384"/>
                      <a:pt x="55880" y="2310264"/>
                      <a:pt x="124460" y="2310264"/>
                    </a:cubicBezTo>
                    <a:lnTo>
                      <a:pt x="7650797" y="2310264"/>
                    </a:lnTo>
                    <a:cubicBezTo>
                      <a:pt x="7719377" y="2310264"/>
                      <a:pt x="7775257" y="2254384"/>
                      <a:pt x="7775257" y="2185804"/>
                    </a:cubicBezTo>
                    <a:lnTo>
                      <a:pt x="7775257" y="124460"/>
                    </a:lnTo>
                    <a:cubicBezTo>
                      <a:pt x="7775257" y="55880"/>
                      <a:pt x="7719377" y="0"/>
                      <a:pt x="7650797" y="0"/>
                    </a:cubicBezTo>
                    <a:close/>
                  </a:path>
                </a:pathLst>
              </a:custGeom>
              <a:solidFill>
                <a:srgbClr val="055E6E"/>
              </a:solidFill>
            </p:spPr>
            <p:txBody>
              <a:bodyPr/>
              <a:lstStyle/>
              <a:p>
                <a:endParaRPr lang="en-US"/>
              </a:p>
            </p:txBody>
          </p:sp>
        </p:grpSp>
        <p:sp>
          <p:nvSpPr>
            <p:cNvPr id="99" name="TextBox 99"/>
            <p:cNvSpPr txBox="1"/>
            <p:nvPr/>
          </p:nvSpPr>
          <p:spPr>
            <a:xfrm>
              <a:off x="9151803" y="525184"/>
              <a:ext cx="4604561" cy="454763"/>
            </a:xfrm>
            <a:prstGeom prst="rect">
              <a:avLst/>
            </a:prstGeom>
          </p:spPr>
          <p:txBody>
            <a:bodyPr lIns="0" tIns="0" rIns="0" bIns="0" rtlCol="0" anchor="t">
              <a:spAutoFit/>
            </a:bodyPr>
            <a:lstStyle/>
            <a:p>
              <a:pPr algn="ctr">
                <a:lnSpc>
                  <a:spcPts val="2645"/>
                </a:lnSpc>
              </a:pPr>
              <a:r>
                <a:rPr lang="en-US" sz="2341">
                  <a:solidFill>
                    <a:srgbClr val="FFFFFF"/>
                  </a:solidFill>
                  <a:latin typeface="Arial Unicode Bold"/>
                  <a:ea typeface="Arial Unicode Bold"/>
                  <a:cs typeface="Arial Unicode Bold"/>
                  <a:sym typeface="Arial Unicode Bold"/>
                </a:rPr>
                <a:t>DDoS Detection System </a:t>
              </a:r>
            </a:p>
          </p:txBody>
        </p:sp>
        <p:sp>
          <p:nvSpPr>
            <p:cNvPr id="100" name="AutoShape 100"/>
            <p:cNvSpPr/>
            <p:nvPr/>
          </p:nvSpPr>
          <p:spPr>
            <a:xfrm flipV="1">
              <a:off x="1807713" y="2145693"/>
              <a:ext cx="0" cy="477171"/>
            </a:xfrm>
            <a:prstGeom prst="line">
              <a:avLst/>
            </a:prstGeom>
            <a:ln w="29737" cap="flat">
              <a:solidFill>
                <a:srgbClr val="003882"/>
              </a:solidFill>
              <a:prstDash val="solid"/>
              <a:headEnd type="none" w="sm" len="sm"/>
              <a:tailEnd type="none" w="sm" len="sm"/>
            </a:ln>
          </p:spPr>
          <p:txBody>
            <a:bodyPr/>
            <a:lstStyle/>
            <a:p>
              <a:endParaRPr lang="en-US"/>
            </a:p>
          </p:txBody>
        </p:sp>
        <p:sp>
          <p:nvSpPr>
            <p:cNvPr id="101" name="AutoShape 101"/>
            <p:cNvSpPr/>
            <p:nvPr/>
          </p:nvSpPr>
          <p:spPr>
            <a:xfrm flipV="1">
              <a:off x="282009" y="6066610"/>
              <a:ext cx="393127" cy="10260"/>
            </a:xfrm>
            <a:prstGeom prst="line">
              <a:avLst/>
            </a:prstGeom>
            <a:ln w="29737" cap="flat">
              <a:solidFill>
                <a:srgbClr val="003882"/>
              </a:solidFill>
              <a:prstDash val="solid"/>
              <a:headEnd type="none" w="sm" len="sm"/>
              <a:tailEnd type="none" w="sm" len="sm"/>
            </a:ln>
          </p:spPr>
          <p:txBody>
            <a:bodyPr/>
            <a:lstStyle/>
            <a:p>
              <a:endParaRPr lang="en-US"/>
            </a:p>
          </p:txBody>
        </p:sp>
        <p:sp>
          <p:nvSpPr>
            <p:cNvPr id="102" name="AutoShape 102"/>
            <p:cNvSpPr/>
            <p:nvPr/>
          </p:nvSpPr>
          <p:spPr>
            <a:xfrm>
              <a:off x="270619" y="5191739"/>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103" name="AutoShape 103"/>
            <p:cNvSpPr/>
            <p:nvPr/>
          </p:nvSpPr>
          <p:spPr>
            <a:xfrm>
              <a:off x="270619" y="4364041"/>
              <a:ext cx="404953" cy="0"/>
            </a:xfrm>
            <a:prstGeom prst="line">
              <a:avLst/>
            </a:prstGeom>
            <a:ln w="29737" cap="flat">
              <a:solidFill>
                <a:srgbClr val="003882"/>
              </a:solidFill>
              <a:prstDash val="solid"/>
              <a:headEnd type="none" w="sm" len="sm"/>
              <a:tailEnd type="none" w="sm" len="sm"/>
            </a:ln>
          </p:spPr>
          <p:txBody>
            <a:bodyPr/>
            <a:lstStyle/>
            <a:p>
              <a:endParaRPr lang="en-US"/>
            </a:p>
          </p:txBody>
        </p:sp>
        <p:grpSp>
          <p:nvGrpSpPr>
            <p:cNvPr id="104" name="Group 104"/>
            <p:cNvGrpSpPr/>
            <p:nvPr/>
          </p:nvGrpSpPr>
          <p:grpSpPr>
            <a:xfrm>
              <a:off x="12900565" y="5833934"/>
              <a:ext cx="2851151" cy="684865"/>
              <a:chOff x="0" y="0"/>
              <a:chExt cx="4340623" cy="1042646"/>
            </a:xfrm>
          </p:grpSpPr>
          <p:sp>
            <p:nvSpPr>
              <p:cNvPr id="105" name="Freeform 105"/>
              <p:cNvSpPr/>
              <p:nvPr/>
            </p:nvSpPr>
            <p:spPr>
              <a:xfrm>
                <a:off x="31750" y="31750"/>
                <a:ext cx="4277123" cy="979146"/>
              </a:xfrm>
              <a:custGeom>
                <a:avLst/>
                <a:gdLst/>
                <a:ahLst/>
                <a:cxnLst/>
                <a:rect l="l" t="t" r="r" b="b"/>
                <a:pathLst>
                  <a:path w="4277123" h="979146">
                    <a:moveTo>
                      <a:pt x="4184413" y="979146"/>
                    </a:moveTo>
                    <a:lnTo>
                      <a:pt x="92710" y="979146"/>
                    </a:lnTo>
                    <a:cubicBezTo>
                      <a:pt x="41910" y="979146"/>
                      <a:pt x="0" y="937236"/>
                      <a:pt x="0" y="886436"/>
                    </a:cubicBezTo>
                    <a:lnTo>
                      <a:pt x="0" y="92710"/>
                    </a:lnTo>
                    <a:cubicBezTo>
                      <a:pt x="0" y="41910"/>
                      <a:pt x="41910" y="0"/>
                      <a:pt x="92710" y="0"/>
                    </a:cubicBezTo>
                    <a:lnTo>
                      <a:pt x="4183143" y="0"/>
                    </a:lnTo>
                    <a:cubicBezTo>
                      <a:pt x="4233943" y="0"/>
                      <a:pt x="4275853" y="41910"/>
                      <a:pt x="4275853" y="92710"/>
                    </a:cubicBezTo>
                    <a:lnTo>
                      <a:pt x="4275853" y="885166"/>
                    </a:lnTo>
                    <a:cubicBezTo>
                      <a:pt x="4277123" y="937236"/>
                      <a:pt x="4235213" y="979146"/>
                      <a:pt x="4184413" y="979146"/>
                    </a:cubicBezTo>
                    <a:close/>
                  </a:path>
                </a:pathLst>
              </a:custGeom>
              <a:solidFill>
                <a:srgbClr val="D9D9D9"/>
              </a:solidFill>
            </p:spPr>
            <p:txBody>
              <a:bodyPr/>
              <a:lstStyle/>
              <a:p>
                <a:endParaRPr lang="en-US"/>
              </a:p>
            </p:txBody>
          </p:sp>
          <p:sp>
            <p:nvSpPr>
              <p:cNvPr id="106" name="Freeform 106"/>
              <p:cNvSpPr/>
              <p:nvPr/>
            </p:nvSpPr>
            <p:spPr>
              <a:xfrm>
                <a:off x="0" y="0"/>
                <a:ext cx="4340623" cy="1042646"/>
              </a:xfrm>
              <a:custGeom>
                <a:avLst/>
                <a:gdLst/>
                <a:ahLst/>
                <a:cxnLst/>
                <a:rect l="l" t="t" r="r" b="b"/>
                <a:pathLst>
                  <a:path w="4340623" h="1042646">
                    <a:moveTo>
                      <a:pt x="4216163" y="59690"/>
                    </a:moveTo>
                    <a:cubicBezTo>
                      <a:pt x="4251723" y="59690"/>
                      <a:pt x="4280933" y="88900"/>
                      <a:pt x="4280933" y="124460"/>
                    </a:cubicBezTo>
                    <a:lnTo>
                      <a:pt x="4280933" y="918186"/>
                    </a:lnTo>
                    <a:cubicBezTo>
                      <a:pt x="4280933" y="953746"/>
                      <a:pt x="4251723" y="982956"/>
                      <a:pt x="4216163" y="982956"/>
                    </a:cubicBezTo>
                    <a:lnTo>
                      <a:pt x="124460" y="982956"/>
                    </a:lnTo>
                    <a:cubicBezTo>
                      <a:pt x="88900" y="982956"/>
                      <a:pt x="59690" y="953746"/>
                      <a:pt x="59690" y="918186"/>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918186"/>
                    </a:lnTo>
                    <a:cubicBezTo>
                      <a:pt x="0" y="986766"/>
                      <a:pt x="55880" y="1042646"/>
                      <a:pt x="124460" y="1042646"/>
                    </a:cubicBezTo>
                    <a:lnTo>
                      <a:pt x="4216163" y="1042646"/>
                    </a:lnTo>
                    <a:cubicBezTo>
                      <a:pt x="4284743" y="1042646"/>
                      <a:pt x="4340623" y="986766"/>
                      <a:pt x="4340623" y="918186"/>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107" name="AutoShape 107"/>
            <p:cNvSpPr/>
            <p:nvPr/>
          </p:nvSpPr>
          <p:spPr>
            <a:xfrm>
              <a:off x="12509416" y="6151032"/>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108" name="TextBox 108"/>
            <p:cNvSpPr txBox="1"/>
            <p:nvPr/>
          </p:nvSpPr>
          <p:spPr>
            <a:xfrm>
              <a:off x="13180267" y="5997534"/>
              <a:ext cx="2291746" cy="319567"/>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Bold"/>
                  <a:ea typeface="Libre Franklin Bold"/>
                  <a:cs typeface="Libre Franklin Bold"/>
                  <a:sym typeface="Libre Franklin Bold"/>
                </a:rPr>
                <a:t>Dashboard Design</a:t>
              </a:r>
            </a:p>
          </p:txBody>
        </p:sp>
        <p:grpSp>
          <p:nvGrpSpPr>
            <p:cNvPr id="109" name="Group 109"/>
            <p:cNvGrpSpPr/>
            <p:nvPr/>
          </p:nvGrpSpPr>
          <p:grpSpPr>
            <a:xfrm>
              <a:off x="21115458" y="4924056"/>
              <a:ext cx="2851151" cy="577171"/>
              <a:chOff x="0" y="0"/>
              <a:chExt cx="4340623" cy="878692"/>
            </a:xfrm>
          </p:grpSpPr>
          <p:sp>
            <p:nvSpPr>
              <p:cNvPr id="110" name="Freeform 110"/>
              <p:cNvSpPr/>
              <p:nvPr/>
            </p:nvSpPr>
            <p:spPr>
              <a:xfrm>
                <a:off x="31750" y="31750"/>
                <a:ext cx="4277123" cy="815192"/>
              </a:xfrm>
              <a:custGeom>
                <a:avLst/>
                <a:gdLst/>
                <a:ahLst/>
                <a:cxnLst/>
                <a:rect l="l" t="t" r="r" b="b"/>
                <a:pathLst>
                  <a:path w="4277123" h="815192">
                    <a:moveTo>
                      <a:pt x="4184413" y="815192"/>
                    </a:moveTo>
                    <a:lnTo>
                      <a:pt x="92710" y="815192"/>
                    </a:lnTo>
                    <a:cubicBezTo>
                      <a:pt x="41910" y="815192"/>
                      <a:pt x="0" y="773282"/>
                      <a:pt x="0" y="722482"/>
                    </a:cubicBezTo>
                    <a:lnTo>
                      <a:pt x="0" y="92710"/>
                    </a:lnTo>
                    <a:cubicBezTo>
                      <a:pt x="0" y="41910"/>
                      <a:pt x="41910" y="0"/>
                      <a:pt x="92710" y="0"/>
                    </a:cubicBezTo>
                    <a:lnTo>
                      <a:pt x="4183143" y="0"/>
                    </a:lnTo>
                    <a:cubicBezTo>
                      <a:pt x="4233943" y="0"/>
                      <a:pt x="4275853" y="41910"/>
                      <a:pt x="4275853" y="92710"/>
                    </a:cubicBezTo>
                    <a:lnTo>
                      <a:pt x="4275853" y="721212"/>
                    </a:lnTo>
                    <a:cubicBezTo>
                      <a:pt x="4277123" y="773282"/>
                      <a:pt x="4235213" y="815192"/>
                      <a:pt x="4184413" y="815192"/>
                    </a:cubicBezTo>
                    <a:close/>
                  </a:path>
                </a:pathLst>
              </a:custGeom>
              <a:solidFill>
                <a:srgbClr val="E4F8F6"/>
              </a:solidFill>
            </p:spPr>
            <p:txBody>
              <a:bodyPr/>
              <a:lstStyle/>
              <a:p>
                <a:endParaRPr lang="en-US"/>
              </a:p>
            </p:txBody>
          </p:sp>
          <p:sp>
            <p:nvSpPr>
              <p:cNvPr id="111" name="Freeform 111"/>
              <p:cNvSpPr/>
              <p:nvPr/>
            </p:nvSpPr>
            <p:spPr>
              <a:xfrm>
                <a:off x="0" y="0"/>
                <a:ext cx="4340623" cy="878692"/>
              </a:xfrm>
              <a:custGeom>
                <a:avLst/>
                <a:gdLst/>
                <a:ahLst/>
                <a:cxnLst/>
                <a:rect l="l" t="t" r="r" b="b"/>
                <a:pathLst>
                  <a:path w="4340623" h="878692">
                    <a:moveTo>
                      <a:pt x="4216163" y="59690"/>
                    </a:moveTo>
                    <a:cubicBezTo>
                      <a:pt x="4251723" y="59690"/>
                      <a:pt x="4280933" y="88900"/>
                      <a:pt x="4280933" y="124460"/>
                    </a:cubicBezTo>
                    <a:lnTo>
                      <a:pt x="4280933" y="754232"/>
                    </a:lnTo>
                    <a:cubicBezTo>
                      <a:pt x="4280933" y="789792"/>
                      <a:pt x="4251723" y="819002"/>
                      <a:pt x="4216163" y="819002"/>
                    </a:cubicBezTo>
                    <a:lnTo>
                      <a:pt x="124460" y="819002"/>
                    </a:lnTo>
                    <a:cubicBezTo>
                      <a:pt x="88900" y="819002"/>
                      <a:pt x="59690" y="789792"/>
                      <a:pt x="59690" y="754232"/>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754232"/>
                    </a:lnTo>
                    <a:cubicBezTo>
                      <a:pt x="0" y="822812"/>
                      <a:pt x="55880" y="878692"/>
                      <a:pt x="124460" y="878692"/>
                    </a:cubicBezTo>
                    <a:lnTo>
                      <a:pt x="4216163" y="878692"/>
                    </a:lnTo>
                    <a:cubicBezTo>
                      <a:pt x="4284743" y="878692"/>
                      <a:pt x="4340623" y="822812"/>
                      <a:pt x="4340623" y="754232"/>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112" name="AutoShape 112"/>
            <p:cNvSpPr/>
            <p:nvPr/>
          </p:nvSpPr>
          <p:spPr>
            <a:xfrm flipV="1">
              <a:off x="20710506" y="3193152"/>
              <a:ext cx="17607" cy="3068991"/>
            </a:xfrm>
            <a:prstGeom prst="line">
              <a:avLst/>
            </a:prstGeom>
            <a:ln w="29737" cap="rnd">
              <a:solidFill>
                <a:srgbClr val="003882"/>
              </a:solidFill>
              <a:prstDash val="solid"/>
              <a:headEnd type="none" w="sm" len="sm"/>
              <a:tailEnd type="none" w="sm" len="sm"/>
            </a:ln>
          </p:spPr>
          <p:txBody>
            <a:bodyPr/>
            <a:lstStyle/>
            <a:p>
              <a:endParaRPr lang="en-US"/>
            </a:p>
          </p:txBody>
        </p:sp>
        <p:sp>
          <p:nvSpPr>
            <p:cNvPr id="113" name="AutoShape 113"/>
            <p:cNvSpPr/>
            <p:nvPr/>
          </p:nvSpPr>
          <p:spPr>
            <a:xfrm flipV="1">
              <a:off x="20710506" y="6253308"/>
              <a:ext cx="709358" cy="0"/>
            </a:xfrm>
            <a:prstGeom prst="line">
              <a:avLst/>
            </a:prstGeom>
            <a:ln w="29737" cap="flat">
              <a:solidFill>
                <a:srgbClr val="003882"/>
              </a:solidFill>
              <a:prstDash val="solid"/>
              <a:headEnd type="none" w="sm" len="sm"/>
              <a:tailEnd type="none" w="sm" len="sm"/>
            </a:ln>
          </p:spPr>
          <p:txBody>
            <a:bodyPr/>
            <a:lstStyle/>
            <a:p>
              <a:endParaRPr lang="en-US"/>
            </a:p>
          </p:txBody>
        </p:sp>
        <p:grpSp>
          <p:nvGrpSpPr>
            <p:cNvPr id="114" name="Group 114"/>
            <p:cNvGrpSpPr/>
            <p:nvPr/>
          </p:nvGrpSpPr>
          <p:grpSpPr>
            <a:xfrm>
              <a:off x="21140161" y="5763867"/>
              <a:ext cx="2851151" cy="883660"/>
              <a:chOff x="0" y="0"/>
              <a:chExt cx="4340623" cy="1345293"/>
            </a:xfrm>
          </p:grpSpPr>
          <p:sp>
            <p:nvSpPr>
              <p:cNvPr id="115" name="Freeform 115"/>
              <p:cNvSpPr/>
              <p:nvPr/>
            </p:nvSpPr>
            <p:spPr>
              <a:xfrm>
                <a:off x="31750" y="31750"/>
                <a:ext cx="4277123" cy="1281793"/>
              </a:xfrm>
              <a:custGeom>
                <a:avLst/>
                <a:gdLst/>
                <a:ahLst/>
                <a:cxnLst/>
                <a:rect l="l" t="t" r="r" b="b"/>
                <a:pathLst>
                  <a:path w="4277123" h="1281793">
                    <a:moveTo>
                      <a:pt x="4184413" y="1281793"/>
                    </a:moveTo>
                    <a:lnTo>
                      <a:pt x="92710" y="1281793"/>
                    </a:lnTo>
                    <a:cubicBezTo>
                      <a:pt x="41910" y="1281793"/>
                      <a:pt x="0" y="1239883"/>
                      <a:pt x="0" y="1189083"/>
                    </a:cubicBezTo>
                    <a:lnTo>
                      <a:pt x="0" y="92710"/>
                    </a:lnTo>
                    <a:cubicBezTo>
                      <a:pt x="0" y="41910"/>
                      <a:pt x="41910" y="0"/>
                      <a:pt x="92710" y="0"/>
                    </a:cubicBezTo>
                    <a:lnTo>
                      <a:pt x="4183143" y="0"/>
                    </a:lnTo>
                    <a:cubicBezTo>
                      <a:pt x="4233943" y="0"/>
                      <a:pt x="4275853" y="41910"/>
                      <a:pt x="4275853" y="92710"/>
                    </a:cubicBezTo>
                    <a:lnTo>
                      <a:pt x="4275853" y="1187813"/>
                    </a:lnTo>
                    <a:cubicBezTo>
                      <a:pt x="4277123" y="1239883"/>
                      <a:pt x="4235213" y="1281793"/>
                      <a:pt x="4184413" y="1281793"/>
                    </a:cubicBezTo>
                    <a:close/>
                  </a:path>
                </a:pathLst>
              </a:custGeom>
              <a:solidFill>
                <a:srgbClr val="E4F8F6"/>
              </a:solidFill>
            </p:spPr>
            <p:txBody>
              <a:bodyPr/>
              <a:lstStyle/>
              <a:p>
                <a:endParaRPr lang="en-US"/>
              </a:p>
            </p:txBody>
          </p:sp>
          <p:sp>
            <p:nvSpPr>
              <p:cNvPr id="116" name="Freeform 116"/>
              <p:cNvSpPr/>
              <p:nvPr/>
            </p:nvSpPr>
            <p:spPr>
              <a:xfrm>
                <a:off x="0" y="0"/>
                <a:ext cx="4340623" cy="1345294"/>
              </a:xfrm>
              <a:custGeom>
                <a:avLst/>
                <a:gdLst/>
                <a:ahLst/>
                <a:cxnLst/>
                <a:rect l="l" t="t" r="r" b="b"/>
                <a:pathLst>
                  <a:path w="4340623" h="1345294">
                    <a:moveTo>
                      <a:pt x="4216163" y="59690"/>
                    </a:moveTo>
                    <a:cubicBezTo>
                      <a:pt x="4251723" y="59690"/>
                      <a:pt x="4280933" y="88900"/>
                      <a:pt x="4280933" y="124460"/>
                    </a:cubicBezTo>
                    <a:lnTo>
                      <a:pt x="4280933" y="1220834"/>
                    </a:lnTo>
                    <a:cubicBezTo>
                      <a:pt x="4280933" y="1256394"/>
                      <a:pt x="4251723" y="1285604"/>
                      <a:pt x="4216163" y="1285604"/>
                    </a:cubicBezTo>
                    <a:lnTo>
                      <a:pt x="124460" y="1285604"/>
                    </a:lnTo>
                    <a:cubicBezTo>
                      <a:pt x="88900" y="1285604"/>
                      <a:pt x="59690" y="1256394"/>
                      <a:pt x="59690" y="1220834"/>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1220834"/>
                    </a:lnTo>
                    <a:cubicBezTo>
                      <a:pt x="0" y="1289414"/>
                      <a:pt x="55880" y="1345294"/>
                      <a:pt x="124460" y="1345294"/>
                    </a:cubicBezTo>
                    <a:lnTo>
                      <a:pt x="4216163" y="1345294"/>
                    </a:lnTo>
                    <a:cubicBezTo>
                      <a:pt x="4284743" y="1345294"/>
                      <a:pt x="4340623" y="1289414"/>
                      <a:pt x="4340623" y="1220834"/>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117" name="Group 117"/>
            <p:cNvGrpSpPr/>
            <p:nvPr/>
          </p:nvGrpSpPr>
          <p:grpSpPr>
            <a:xfrm>
              <a:off x="21115458" y="4017618"/>
              <a:ext cx="2851151" cy="648424"/>
              <a:chOff x="0" y="0"/>
              <a:chExt cx="4340623" cy="987167"/>
            </a:xfrm>
          </p:grpSpPr>
          <p:sp>
            <p:nvSpPr>
              <p:cNvPr id="118" name="Freeform 118"/>
              <p:cNvSpPr/>
              <p:nvPr/>
            </p:nvSpPr>
            <p:spPr>
              <a:xfrm>
                <a:off x="31750" y="31750"/>
                <a:ext cx="4277123" cy="923667"/>
              </a:xfrm>
              <a:custGeom>
                <a:avLst/>
                <a:gdLst/>
                <a:ahLst/>
                <a:cxnLst/>
                <a:rect l="l" t="t" r="r" b="b"/>
                <a:pathLst>
                  <a:path w="4277123" h="923667">
                    <a:moveTo>
                      <a:pt x="4184413" y="923667"/>
                    </a:moveTo>
                    <a:lnTo>
                      <a:pt x="92710" y="923667"/>
                    </a:lnTo>
                    <a:cubicBezTo>
                      <a:pt x="41910" y="923667"/>
                      <a:pt x="0" y="881757"/>
                      <a:pt x="0" y="830957"/>
                    </a:cubicBezTo>
                    <a:lnTo>
                      <a:pt x="0" y="92710"/>
                    </a:lnTo>
                    <a:cubicBezTo>
                      <a:pt x="0" y="41910"/>
                      <a:pt x="41910" y="0"/>
                      <a:pt x="92710" y="0"/>
                    </a:cubicBezTo>
                    <a:lnTo>
                      <a:pt x="4183143" y="0"/>
                    </a:lnTo>
                    <a:cubicBezTo>
                      <a:pt x="4233943" y="0"/>
                      <a:pt x="4275853" y="41910"/>
                      <a:pt x="4275853" y="92710"/>
                    </a:cubicBezTo>
                    <a:lnTo>
                      <a:pt x="4275853" y="829687"/>
                    </a:lnTo>
                    <a:cubicBezTo>
                      <a:pt x="4277123" y="881757"/>
                      <a:pt x="4235213" y="923667"/>
                      <a:pt x="4184413" y="923667"/>
                    </a:cubicBezTo>
                    <a:close/>
                  </a:path>
                </a:pathLst>
              </a:custGeom>
              <a:solidFill>
                <a:srgbClr val="E4F8F6"/>
              </a:solidFill>
            </p:spPr>
            <p:txBody>
              <a:bodyPr/>
              <a:lstStyle/>
              <a:p>
                <a:endParaRPr lang="en-US"/>
              </a:p>
            </p:txBody>
          </p:sp>
          <p:sp>
            <p:nvSpPr>
              <p:cNvPr id="119" name="Freeform 119"/>
              <p:cNvSpPr/>
              <p:nvPr/>
            </p:nvSpPr>
            <p:spPr>
              <a:xfrm>
                <a:off x="0" y="0"/>
                <a:ext cx="4340623" cy="987167"/>
              </a:xfrm>
              <a:custGeom>
                <a:avLst/>
                <a:gdLst/>
                <a:ahLst/>
                <a:cxnLst/>
                <a:rect l="l" t="t" r="r" b="b"/>
                <a:pathLst>
                  <a:path w="4340623" h="987167">
                    <a:moveTo>
                      <a:pt x="4216163" y="59690"/>
                    </a:moveTo>
                    <a:cubicBezTo>
                      <a:pt x="4251723" y="59690"/>
                      <a:pt x="4280933" y="88900"/>
                      <a:pt x="4280933" y="124460"/>
                    </a:cubicBezTo>
                    <a:lnTo>
                      <a:pt x="4280933" y="862707"/>
                    </a:lnTo>
                    <a:cubicBezTo>
                      <a:pt x="4280933" y="898267"/>
                      <a:pt x="4251723" y="927477"/>
                      <a:pt x="4216163" y="927477"/>
                    </a:cubicBezTo>
                    <a:lnTo>
                      <a:pt x="124460" y="927477"/>
                    </a:lnTo>
                    <a:cubicBezTo>
                      <a:pt x="88900" y="927477"/>
                      <a:pt x="59690" y="898267"/>
                      <a:pt x="59690" y="862707"/>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862707"/>
                    </a:lnTo>
                    <a:cubicBezTo>
                      <a:pt x="0" y="931287"/>
                      <a:pt x="55880" y="987167"/>
                      <a:pt x="124460" y="987167"/>
                    </a:cubicBezTo>
                    <a:lnTo>
                      <a:pt x="4216163" y="987167"/>
                    </a:lnTo>
                    <a:cubicBezTo>
                      <a:pt x="4284743" y="987167"/>
                      <a:pt x="4340623" y="931287"/>
                      <a:pt x="4340623" y="862707"/>
                    </a:cubicBezTo>
                    <a:lnTo>
                      <a:pt x="4340623" y="124460"/>
                    </a:lnTo>
                    <a:cubicBezTo>
                      <a:pt x="4340623" y="55880"/>
                      <a:pt x="4284743" y="0"/>
                      <a:pt x="4216163" y="0"/>
                    </a:cubicBezTo>
                    <a:close/>
                  </a:path>
                </a:pathLst>
              </a:custGeom>
              <a:solidFill>
                <a:srgbClr val="055E6E"/>
              </a:solidFill>
            </p:spPr>
            <p:txBody>
              <a:bodyPr/>
              <a:lstStyle/>
              <a:p>
                <a:endParaRPr lang="en-US"/>
              </a:p>
            </p:txBody>
          </p:sp>
        </p:grpSp>
        <p:grpSp>
          <p:nvGrpSpPr>
            <p:cNvPr id="120" name="Group 120"/>
            <p:cNvGrpSpPr/>
            <p:nvPr/>
          </p:nvGrpSpPr>
          <p:grpSpPr>
            <a:xfrm>
              <a:off x="20336171" y="2622864"/>
              <a:ext cx="3655141" cy="954528"/>
              <a:chOff x="0" y="0"/>
              <a:chExt cx="5564626" cy="1453184"/>
            </a:xfrm>
          </p:grpSpPr>
          <p:sp>
            <p:nvSpPr>
              <p:cNvPr id="121" name="Freeform 121"/>
              <p:cNvSpPr/>
              <p:nvPr/>
            </p:nvSpPr>
            <p:spPr>
              <a:xfrm>
                <a:off x="31750" y="31750"/>
                <a:ext cx="5501126" cy="1389684"/>
              </a:xfrm>
              <a:custGeom>
                <a:avLst/>
                <a:gdLst/>
                <a:ahLst/>
                <a:cxnLst/>
                <a:rect l="l" t="t" r="r" b="b"/>
                <a:pathLst>
                  <a:path w="5501126" h="1389684">
                    <a:moveTo>
                      <a:pt x="5408416" y="1389684"/>
                    </a:moveTo>
                    <a:lnTo>
                      <a:pt x="92710" y="1389684"/>
                    </a:lnTo>
                    <a:cubicBezTo>
                      <a:pt x="41910" y="1389684"/>
                      <a:pt x="0" y="1347774"/>
                      <a:pt x="0" y="1296974"/>
                    </a:cubicBezTo>
                    <a:lnTo>
                      <a:pt x="0" y="92710"/>
                    </a:lnTo>
                    <a:cubicBezTo>
                      <a:pt x="0" y="41910"/>
                      <a:pt x="41910" y="0"/>
                      <a:pt x="92710" y="0"/>
                    </a:cubicBezTo>
                    <a:lnTo>
                      <a:pt x="5407146" y="0"/>
                    </a:lnTo>
                    <a:cubicBezTo>
                      <a:pt x="5457946" y="0"/>
                      <a:pt x="5499856" y="41910"/>
                      <a:pt x="5499856" y="92710"/>
                    </a:cubicBezTo>
                    <a:lnTo>
                      <a:pt x="5499856" y="1295704"/>
                    </a:lnTo>
                    <a:cubicBezTo>
                      <a:pt x="5501126" y="1347774"/>
                      <a:pt x="5459216" y="1389684"/>
                      <a:pt x="5408416" y="1389684"/>
                    </a:cubicBezTo>
                    <a:close/>
                  </a:path>
                </a:pathLst>
              </a:custGeom>
              <a:solidFill>
                <a:srgbClr val="055E6E"/>
              </a:solidFill>
            </p:spPr>
            <p:txBody>
              <a:bodyPr/>
              <a:lstStyle/>
              <a:p>
                <a:endParaRPr lang="en-US"/>
              </a:p>
            </p:txBody>
          </p:sp>
          <p:sp>
            <p:nvSpPr>
              <p:cNvPr id="122" name="Freeform 122"/>
              <p:cNvSpPr/>
              <p:nvPr/>
            </p:nvSpPr>
            <p:spPr>
              <a:xfrm>
                <a:off x="0" y="0"/>
                <a:ext cx="5564626" cy="1453184"/>
              </a:xfrm>
              <a:custGeom>
                <a:avLst/>
                <a:gdLst/>
                <a:ahLst/>
                <a:cxnLst/>
                <a:rect l="l" t="t" r="r" b="b"/>
                <a:pathLst>
                  <a:path w="5564626" h="1453184">
                    <a:moveTo>
                      <a:pt x="5440166" y="59690"/>
                    </a:moveTo>
                    <a:cubicBezTo>
                      <a:pt x="5475726" y="59690"/>
                      <a:pt x="5504936" y="88900"/>
                      <a:pt x="5504936" y="124460"/>
                    </a:cubicBezTo>
                    <a:lnTo>
                      <a:pt x="5504936" y="1328724"/>
                    </a:lnTo>
                    <a:cubicBezTo>
                      <a:pt x="5504936" y="1364284"/>
                      <a:pt x="5475726" y="1393494"/>
                      <a:pt x="5440166" y="1393494"/>
                    </a:cubicBezTo>
                    <a:lnTo>
                      <a:pt x="124460" y="1393494"/>
                    </a:lnTo>
                    <a:cubicBezTo>
                      <a:pt x="88900" y="1393494"/>
                      <a:pt x="59690" y="1364284"/>
                      <a:pt x="59690" y="1328724"/>
                    </a:cubicBezTo>
                    <a:lnTo>
                      <a:pt x="59690" y="124460"/>
                    </a:lnTo>
                    <a:cubicBezTo>
                      <a:pt x="59690" y="88900"/>
                      <a:pt x="88900" y="59690"/>
                      <a:pt x="124460" y="59690"/>
                    </a:cubicBezTo>
                    <a:lnTo>
                      <a:pt x="5440166" y="59690"/>
                    </a:lnTo>
                    <a:moveTo>
                      <a:pt x="5440166" y="0"/>
                    </a:moveTo>
                    <a:lnTo>
                      <a:pt x="124460" y="0"/>
                    </a:lnTo>
                    <a:cubicBezTo>
                      <a:pt x="55880" y="0"/>
                      <a:pt x="0" y="55880"/>
                      <a:pt x="0" y="124460"/>
                    </a:cubicBezTo>
                    <a:lnTo>
                      <a:pt x="0" y="1328724"/>
                    </a:lnTo>
                    <a:cubicBezTo>
                      <a:pt x="0" y="1397304"/>
                      <a:pt x="55880" y="1453184"/>
                      <a:pt x="124460" y="1453184"/>
                    </a:cubicBezTo>
                    <a:lnTo>
                      <a:pt x="5440166" y="1453184"/>
                    </a:lnTo>
                    <a:cubicBezTo>
                      <a:pt x="5508746" y="1453184"/>
                      <a:pt x="5564626" y="1397304"/>
                      <a:pt x="5564626" y="1328724"/>
                    </a:cubicBezTo>
                    <a:lnTo>
                      <a:pt x="5564626" y="124460"/>
                    </a:lnTo>
                    <a:cubicBezTo>
                      <a:pt x="5564626" y="55880"/>
                      <a:pt x="5508746" y="0"/>
                      <a:pt x="5440166" y="0"/>
                    </a:cubicBezTo>
                    <a:close/>
                  </a:path>
                </a:pathLst>
              </a:custGeom>
              <a:solidFill>
                <a:srgbClr val="055E6E"/>
              </a:solidFill>
            </p:spPr>
            <p:txBody>
              <a:bodyPr/>
              <a:lstStyle/>
              <a:p>
                <a:endParaRPr lang="en-US"/>
              </a:p>
            </p:txBody>
          </p:sp>
        </p:grpSp>
        <p:sp>
          <p:nvSpPr>
            <p:cNvPr id="123" name="AutoShape 123"/>
            <p:cNvSpPr/>
            <p:nvPr/>
          </p:nvSpPr>
          <p:spPr>
            <a:xfrm flipV="1">
              <a:off x="22163741" y="2130788"/>
              <a:ext cx="0" cy="477171"/>
            </a:xfrm>
            <a:prstGeom prst="line">
              <a:avLst/>
            </a:prstGeom>
            <a:ln w="29737" cap="flat">
              <a:solidFill>
                <a:srgbClr val="003882"/>
              </a:solidFill>
              <a:prstDash val="solid"/>
              <a:headEnd type="none" w="sm" len="sm"/>
              <a:tailEnd type="none" w="sm" len="sm"/>
            </a:ln>
          </p:spPr>
          <p:txBody>
            <a:bodyPr/>
            <a:lstStyle/>
            <a:p>
              <a:endParaRPr lang="en-US"/>
            </a:p>
          </p:txBody>
        </p:sp>
        <p:sp>
          <p:nvSpPr>
            <p:cNvPr id="124" name="TextBox 124"/>
            <p:cNvSpPr txBox="1"/>
            <p:nvPr/>
          </p:nvSpPr>
          <p:spPr>
            <a:xfrm>
              <a:off x="21395161" y="5090243"/>
              <a:ext cx="2291746" cy="314254"/>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System Testing</a:t>
              </a:r>
            </a:p>
          </p:txBody>
        </p:sp>
        <p:sp>
          <p:nvSpPr>
            <p:cNvPr id="125" name="TextBox 125"/>
            <p:cNvSpPr txBox="1"/>
            <p:nvPr/>
          </p:nvSpPr>
          <p:spPr>
            <a:xfrm>
              <a:off x="21419863" y="6077131"/>
              <a:ext cx="2291746" cy="314254"/>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Integration Testing</a:t>
              </a:r>
            </a:p>
          </p:txBody>
        </p:sp>
        <p:sp>
          <p:nvSpPr>
            <p:cNvPr id="126" name="TextBox 126"/>
            <p:cNvSpPr txBox="1"/>
            <p:nvPr/>
          </p:nvSpPr>
          <p:spPr>
            <a:xfrm>
              <a:off x="21395161" y="4183241"/>
              <a:ext cx="2291746" cy="314254"/>
            </a:xfrm>
            <a:prstGeom prst="rect">
              <a:avLst/>
            </a:prstGeom>
          </p:spPr>
          <p:txBody>
            <a:bodyPr lIns="0" tIns="0" rIns="0" bIns="0" rtlCol="0" anchor="t">
              <a:spAutoFit/>
            </a:bodyPr>
            <a:lstStyle/>
            <a:p>
              <a:pPr algn="ctr">
                <a:lnSpc>
                  <a:spcPts val="2014"/>
                </a:lnSpc>
                <a:spcBef>
                  <a:spcPct val="0"/>
                </a:spcBef>
              </a:pPr>
              <a:r>
                <a:rPr lang="en-US" sz="1438">
                  <a:solidFill>
                    <a:srgbClr val="055E6E"/>
                  </a:solidFill>
                  <a:latin typeface="Libre Franklin Medium"/>
                  <a:ea typeface="Libre Franklin Medium"/>
                  <a:cs typeface="Libre Franklin Medium"/>
                  <a:sym typeface="Libre Franklin Medium"/>
                </a:rPr>
                <a:t>Unit Testing</a:t>
              </a:r>
            </a:p>
          </p:txBody>
        </p:sp>
        <p:sp>
          <p:nvSpPr>
            <p:cNvPr id="127" name="TextBox 127"/>
            <p:cNvSpPr txBox="1"/>
            <p:nvPr/>
          </p:nvSpPr>
          <p:spPr>
            <a:xfrm>
              <a:off x="20532913" y="2863871"/>
              <a:ext cx="3095736" cy="445319"/>
            </a:xfrm>
            <a:prstGeom prst="rect">
              <a:avLst/>
            </a:prstGeom>
          </p:spPr>
          <p:txBody>
            <a:bodyPr lIns="0" tIns="0" rIns="0" bIns="0" rtlCol="0" anchor="t">
              <a:spAutoFit/>
            </a:bodyPr>
            <a:lstStyle/>
            <a:p>
              <a:pPr algn="ctr">
                <a:lnSpc>
                  <a:spcPts val="2834"/>
                </a:lnSpc>
                <a:spcBef>
                  <a:spcPct val="0"/>
                </a:spcBef>
              </a:pPr>
              <a:r>
                <a:rPr lang="en-US" sz="2024">
                  <a:solidFill>
                    <a:srgbClr val="FFFFFF"/>
                  </a:solidFill>
                  <a:latin typeface="Arial Unicode"/>
                  <a:ea typeface="Arial Unicode"/>
                  <a:cs typeface="Arial Unicode"/>
                  <a:sym typeface="Arial Unicode"/>
                </a:rPr>
                <a:t>Testing</a:t>
              </a:r>
            </a:p>
          </p:txBody>
        </p:sp>
        <p:sp>
          <p:nvSpPr>
            <p:cNvPr id="128" name="AutoShape 128"/>
            <p:cNvSpPr/>
            <p:nvPr/>
          </p:nvSpPr>
          <p:spPr>
            <a:xfrm flipV="1">
              <a:off x="9861333" y="2149401"/>
              <a:ext cx="0" cy="477171"/>
            </a:xfrm>
            <a:prstGeom prst="line">
              <a:avLst/>
            </a:prstGeom>
            <a:ln w="29737" cap="flat">
              <a:solidFill>
                <a:srgbClr val="003882"/>
              </a:solidFill>
              <a:prstDash val="solid"/>
              <a:headEnd type="none" w="sm" len="sm"/>
              <a:tailEnd type="none" w="sm" len="sm"/>
            </a:ln>
          </p:spPr>
          <p:txBody>
            <a:bodyPr/>
            <a:lstStyle/>
            <a:p>
              <a:endParaRPr lang="en-US"/>
            </a:p>
          </p:txBody>
        </p:sp>
        <p:sp>
          <p:nvSpPr>
            <p:cNvPr id="129" name="AutoShape 129"/>
            <p:cNvSpPr/>
            <p:nvPr/>
          </p:nvSpPr>
          <p:spPr>
            <a:xfrm>
              <a:off x="20710506" y="5268165"/>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130" name="AutoShape 130"/>
            <p:cNvSpPr/>
            <p:nvPr/>
          </p:nvSpPr>
          <p:spPr>
            <a:xfrm>
              <a:off x="20710506" y="4377776"/>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131" name="AutoShape 131"/>
            <p:cNvSpPr/>
            <p:nvPr/>
          </p:nvSpPr>
          <p:spPr>
            <a:xfrm flipV="1">
              <a:off x="16378991" y="3526450"/>
              <a:ext cx="3933" cy="5494022"/>
            </a:xfrm>
            <a:prstGeom prst="line">
              <a:avLst/>
            </a:prstGeom>
            <a:ln w="29737" cap="rnd">
              <a:solidFill>
                <a:srgbClr val="003882"/>
              </a:solidFill>
              <a:prstDash val="solid"/>
              <a:headEnd type="none" w="sm" len="sm"/>
              <a:tailEnd type="none" w="sm" len="sm"/>
            </a:ln>
          </p:spPr>
          <p:txBody>
            <a:bodyPr/>
            <a:lstStyle/>
            <a:p>
              <a:endParaRPr lang="en-US"/>
            </a:p>
          </p:txBody>
        </p:sp>
        <p:grpSp>
          <p:nvGrpSpPr>
            <p:cNvPr id="132" name="Group 132"/>
            <p:cNvGrpSpPr/>
            <p:nvPr/>
          </p:nvGrpSpPr>
          <p:grpSpPr>
            <a:xfrm>
              <a:off x="16783944" y="4017618"/>
              <a:ext cx="2851151" cy="579902"/>
              <a:chOff x="0" y="0"/>
              <a:chExt cx="4340623" cy="882849"/>
            </a:xfrm>
          </p:grpSpPr>
          <p:sp>
            <p:nvSpPr>
              <p:cNvPr id="133" name="Freeform 133"/>
              <p:cNvSpPr/>
              <p:nvPr/>
            </p:nvSpPr>
            <p:spPr>
              <a:xfrm>
                <a:off x="31750" y="31750"/>
                <a:ext cx="4277123" cy="819349"/>
              </a:xfrm>
              <a:custGeom>
                <a:avLst/>
                <a:gdLst/>
                <a:ahLst/>
                <a:cxnLst/>
                <a:rect l="l" t="t" r="r" b="b"/>
                <a:pathLst>
                  <a:path w="4277123" h="819349">
                    <a:moveTo>
                      <a:pt x="4184413" y="819349"/>
                    </a:moveTo>
                    <a:lnTo>
                      <a:pt x="92710" y="819349"/>
                    </a:lnTo>
                    <a:cubicBezTo>
                      <a:pt x="41910" y="819349"/>
                      <a:pt x="0" y="777439"/>
                      <a:pt x="0" y="726639"/>
                    </a:cubicBezTo>
                    <a:lnTo>
                      <a:pt x="0" y="92710"/>
                    </a:lnTo>
                    <a:cubicBezTo>
                      <a:pt x="0" y="41910"/>
                      <a:pt x="41910" y="0"/>
                      <a:pt x="92710" y="0"/>
                    </a:cubicBezTo>
                    <a:lnTo>
                      <a:pt x="4183143" y="0"/>
                    </a:lnTo>
                    <a:cubicBezTo>
                      <a:pt x="4233943" y="0"/>
                      <a:pt x="4275853" y="41910"/>
                      <a:pt x="4275853" y="92710"/>
                    </a:cubicBezTo>
                    <a:lnTo>
                      <a:pt x="4275853" y="725369"/>
                    </a:lnTo>
                    <a:cubicBezTo>
                      <a:pt x="4277123" y="777439"/>
                      <a:pt x="4235213" y="819349"/>
                      <a:pt x="4184413" y="819349"/>
                    </a:cubicBezTo>
                    <a:close/>
                  </a:path>
                </a:pathLst>
              </a:custGeom>
              <a:solidFill>
                <a:srgbClr val="D9D9D9"/>
              </a:solidFill>
            </p:spPr>
            <p:txBody>
              <a:bodyPr/>
              <a:lstStyle/>
              <a:p>
                <a:endParaRPr lang="en-US"/>
              </a:p>
            </p:txBody>
          </p:sp>
          <p:sp>
            <p:nvSpPr>
              <p:cNvPr id="134" name="Freeform 134"/>
              <p:cNvSpPr/>
              <p:nvPr/>
            </p:nvSpPr>
            <p:spPr>
              <a:xfrm>
                <a:off x="0" y="0"/>
                <a:ext cx="4340623" cy="882849"/>
              </a:xfrm>
              <a:custGeom>
                <a:avLst/>
                <a:gdLst/>
                <a:ahLst/>
                <a:cxnLst/>
                <a:rect l="l" t="t" r="r" b="b"/>
                <a:pathLst>
                  <a:path w="4340623" h="882849">
                    <a:moveTo>
                      <a:pt x="4216163" y="59690"/>
                    </a:moveTo>
                    <a:cubicBezTo>
                      <a:pt x="4251723" y="59690"/>
                      <a:pt x="4280933" y="88900"/>
                      <a:pt x="4280933" y="124460"/>
                    </a:cubicBezTo>
                    <a:lnTo>
                      <a:pt x="4280933" y="758389"/>
                    </a:lnTo>
                    <a:cubicBezTo>
                      <a:pt x="4280933" y="793949"/>
                      <a:pt x="4251723" y="823159"/>
                      <a:pt x="4216163" y="823159"/>
                    </a:cubicBezTo>
                    <a:lnTo>
                      <a:pt x="124460" y="823159"/>
                    </a:lnTo>
                    <a:cubicBezTo>
                      <a:pt x="88900" y="823159"/>
                      <a:pt x="59690" y="793949"/>
                      <a:pt x="59690" y="758389"/>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758389"/>
                    </a:lnTo>
                    <a:cubicBezTo>
                      <a:pt x="0" y="826969"/>
                      <a:pt x="55880" y="882849"/>
                      <a:pt x="124460" y="882849"/>
                    </a:cubicBezTo>
                    <a:lnTo>
                      <a:pt x="4216163" y="882849"/>
                    </a:lnTo>
                    <a:cubicBezTo>
                      <a:pt x="4284743" y="882849"/>
                      <a:pt x="4340623" y="826969"/>
                      <a:pt x="4340623" y="758389"/>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135" name="AutoShape 135"/>
            <p:cNvSpPr/>
            <p:nvPr/>
          </p:nvSpPr>
          <p:spPr>
            <a:xfrm>
              <a:off x="16387665" y="6038290"/>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136" name="AutoShape 136"/>
            <p:cNvSpPr/>
            <p:nvPr/>
          </p:nvSpPr>
          <p:spPr>
            <a:xfrm>
              <a:off x="16402497" y="5191739"/>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137" name="AutoShape 137"/>
            <p:cNvSpPr/>
            <p:nvPr/>
          </p:nvSpPr>
          <p:spPr>
            <a:xfrm>
              <a:off x="16378991" y="4285717"/>
              <a:ext cx="404953" cy="0"/>
            </a:xfrm>
            <a:prstGeom prst="line">
              <a:avLst/>
            </a:prstGeom>
            <a:ln w="29737" cap="flat">
              <a:solidFill>
                <a:srgbClr val="003882"/>
              </a:solidFill>
              <a:prstDash val="solid"/>
              <a:headEnd type="none" w="sm" len="sm"/>
              <a:tailEnd type="none" w="sm" len="sm"/>
            </a:ln>
          </p:spPr>
          <p:txBody>
            <a:bodyPr/>
            <a:lstStyle/>
            <a:p>
              <a:endParaRPr lang="en-US"/>
            </a:p>
          </p:txBody>
        </p:sp>
        <p:sp>
          <p:nvSpPr>
            <p:cNvPr id="138" name="TextBox 138"/>
            <p:cNvSpPr txBox="1"/>
            <p:nvPr/>
          </p:nvSpPr>
          <p:spPr>
            <a:xfrm>
              <a:off x="17037847" y="4127126"/>
              <a:ext cx="2291746" cy="288607"/>
            </a:xfrm>
            <a:prstGeom prst="rect">
              <a:avLst/>
            </a:prstGeom>
          </p:spPr>
          <p:txBody>
            <a:bodyPr lIns="0" tIns="0" rIns="0" bIns="0" rtlCol="0" anchor="t">
              <a:spAutoFit/>
            </a:bodyPr>
            <a:lstStyle/>
            <a:p>
              <a:pPr algn="ctr">
                <a:lnSpc>
                  <a:spcPts val="1850"/>
                </a:lnSpc>
                <a:spcBef>
                  <a:spcPct val="0"/>
                </a:spcBef>
              </a:pPr>
              <a:r>
                <a:rPr lang="en-US" sz="1321">
                  <a:solidFill>
                    <a:srgbClr val="055E6E"/>
                  </a:solidFill>
                  <a:latin typeface="Libre Franklin Bold"/>
                  <a:ea typeface="Libre Franklin Bold"/>
                  <a:cs typeface="Libre Franklin Bold"/>
                  <a:sym typeface="Libre Franklin Bold"/>
                </a:rPr>
                <a:t>Data Preprocessing</a:t>
              </a:r>
            </a:p>
          </p:txBody>
        </p:sp>
        <p:grpSp>
          <p:nvGrpSpPr>
            <p:cNvPr id="139" name="Group 139"/>
            <p:cNvGrpSpPr/>
            <p:nvPr/>
          </p:nvGrpSpPr>
          <p:grpSpPr>
            <a:xfrm>
              <a:off x="16795624" y="6536090"/>
              <a:ext cx="2851151" cy="787440"/>
              <a:chOff x="0" y="0"/>
              <a:chExt cx="4340623" cy="1198808"/>
            </a:xfrm>
          </p:grpSpPr>
          <p:sp>
            <p:nvSpPr>
              <p:cNvPr id="140" name="Freeform 140"/>
              <p:cNvSpPr/>
              <p:nvPr/>
            </p:nvSpPr>
            <p:spPr>
              <a:xfrm>
                <a:off x="31750" y="31750"/>
                <a:ext cx="4277123" cy="1135308"/>
              </a:xfrm>
              <a:custGeom>
                <a:avLst/>
                <a:gdLst/>
                <a:ahLst/>
                <a:cxnLst/>
                <a:rect l="l" t="t" r="r" b="b"/>
                <a:pathLst>
                  <a:path w="4277123" h="1135308">
                    <a:moveTo>
                      <a:pt x="4184413" y="1135308"/>
                    </a:moveTo>
                    <a:lnTo>
                      <a:pt x="92710" y="1135308"/>
                    </a:lnTo>
                    <a:cubicBezTo>
                      <a:pt x="41910" y="1135308"/>
                      <a:pt x="0" y="1093398"/>
                      <a:pt x="0" y="1042598"/>
                    </a:cubicBezTo>
                    <a:lnTo>
                      <a:pt x="0" y="92710"/>
                    </a:lnTo>
                    <a:cubicBezTo>
                      <a:pt x="0" y="41910"/>
                      <a:pt x="41910" y="0"/>
                      <a:pt x="92710" y="0"/>
                    </a:cubicBezTo>
                    <a:lnTo>
                      <a:pt x="4183143" y="0"/>
                    </a:lnTo>
                    <a:cubicBezTo>
                      <a:pt x="4233943" y="0"/>
                      <a:pt x="4275853" y="41910"/>
                      <a:pt x="4275853" y="92710"/>
                    </a:cubicBezTo>
                    <a:lnTo>
                      <a:pt x="4275853" y="1041328"/>
                    </a:lnTo>
                    <a:cubicBezTo>
                      <a:pt x="4277123" y="1093398"/>
                      <a:pt x="4235213" y="1135308"/>
                      <a:pt x="4184413" y="1135308"/>
                    </a:cubicBezTo>
                    <a:close/>
                  </a:path>
                </a:pathLst>
              </a:custGeom>
              <a:solidFill>
                <a:srgbClr val="D9D9D9"/>
              </a:solidFill>
            </p:spPr>
            <p:txBody>
              <a:bodyPr/>
              <a:lstStyle/>
              <a:p>
                <a:endParaRPr lang="en-US"/>
              </a:p>
            </p:txBody>
          </p:sp>
          <p:sp>
            <p:nvSpPr>
              <p:cNvPr id="141" name="Freeform 141"/>
              <p:cNvSpPr/>
              <p:nvPr/>
            </p:nvSpPr>
            <p:spPr>
              <a:xfrm>
                <a:off x="0" y="0"/>
                <a:ext cx="4340623" cy="1198808"/>
              </a:xfrm>
              <a:custGeom>
                <a:avLst/>
                <a:gdLst/>
                <a:ahLst/>
                <a:cxnLst/>
                <a:rect l="l" t="t" r="r" b="b"/>
                <a:pathLst>
                  <a:path w="4340623" h="1198808">
                    <a:moveTo>
                      <a:pt x="4216163" y="59690"/>
                    </a:moveTo>
                    <a:cubicBezTo>
                      <a:pt x="4251723" y="59690"/>
                      <a:pt x="4280933" y="88900"/>
                      <a:pt x="4280933" y="124460"/>
                    </a:cubicBezTo>
                    <a:lnTo>
                      <a:pt x="4280933" y="1074348"/>
                    </a:lnTo>
                    <a:cubicBezTo>
                      <a:pt x="4280933" y="1109908"/>
                      <a:pt x="4251723" y="1139118"/>
                      <a:pt x="4216163" y="1139118"/>
                    </a:cubicBezTo>
                    <a:lnTo>
                      <a:pt x="124460" y="1139118"/>
                    </a:lnTo>
                    <a:cubicBezTo>
                      <a:pt x="88900" y="1139118"/>
                      <a:pt x="59690" y="1109908"/>
                      <a:pt x="59690" y="1074348"/>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1074348"/>
                    </a:lnTo>
                    <a:cubicBezTo>
                      <a:pt x="0" y="1142928"/>
                      <a:pt x="55880" y="1198808"/>
                      <a:pt x="124460" y="1198808"/>
                    </a:cubicBezTo>
                    <a:lnTo>
                      <a:pt x="4216163" y="1198808"/>
                    </a:lnTo>
                    <a:cubicBezTo>
                      <a:pt x="4284743" y="1198808"/>
                      <a:pt x="4340623" y="1142928"/>
                      <a:pt x="4340623" y="1074348"/>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142" name="AutoShape 142"/>
            <p:cNvSpPr/>
            <p:nvPr/>
          </p:nvSpPr>
          <p:spPr>
            <a:xfrm>
              <a:off x="16390672" y="6929811"/>
              <a:ext cx="404953" cy="0"/>
            </a:xfrm>
            <a:prstGeom prst="line">
              <a:avLst/>
            </a:prstGeom>
            <a:ln w="29737" cap="flat">
              <a:solidFill>
                <a:srgbClr val="003882"/>
              </a:solidFill>
              <a:prstDash val="solid"/>
              <a:headEnd type="none" w="sm" len="sm"/>
              <a:tailEnd type="none" w="sm" len="sm"/>
            </a:ln>
          </p:spPr>
          <p:txBody>
            <a:bodyPr/>
            <a:lstStyle/>
            <a:p>
              <a:endParaRPr lang="en-US"/>
            </a:p>
          </p:txBody>
        </p:sp>
        <p:grpSp>
          <p:nvGrpSpPr>
            <p:cNvPr id="143" name="Group 143"/>
            <p:cNvGrpSpPr/>
            <p:nvPr/>
          </p:nvGrpSpPr>
          <p:grpSpPr>
            <a:xfrm>
              <a:off x="16792618" y="4933270"/>
              <a:ext cx="2851151" cy="579902"/>
              <a:chOff x="0" y="0"/>
              <a:chExt cx="4340623" cy="882849"/>
            </a:xfrm>
          </p:grpSpPr>
          <p:sp>
            <p:nvSpPr>
              <p:cNvPr id="144" name="Freeform 144"/>
              <p:cNvSpPr/>
              <p:nvPr/>
            </p:nvSpPr>
            <p:spPr>
              <a:xfrm>
                <a:off x="31750" y="31750"/>
                <a:ext cx="4277123" cy="819349"/>
              </a:xfrm>
              <a:custGeom>
                <a:avLst/>
                <a:gdLst/>
                <a:ahLst/>
                <a:cxnLst/>
                <a:rect l="l" t="t" r="r" b="b"/>
                <a:pathLst>
                  <a:path w="4277123" h="819349">
                    <a:moveTo>
                      <a:pt x="4184413" y="819349"/>
                    </a:moveTo>
                    <a:lnTo>
                      <a:pt x="92710" y="819349"/>
                    </a:lnTo>
                    <a:cubicBezTo>
                      <a:pt x="41910" y="819349"/>
                      <a:pt x="0" y="777439"/>
                      <a:pt x="0" y="726639"/>
                    </a:cubicBezTo>
                    <a:lnTo>
                      <a:pt x="0" y="92710"/>
                    </a:lnTo>
                    <a:cubicBezTo>
                      <a:pt x="0" y="41910"/>
                      <a:pt x="41910" y="0"/>
                      <a:pt x="92710" y="0"/>
                    </a:cubicBezTo>
                    <a:lnTo>
                      <a:pt x="4183143" y="0"/>
                    </a:lnTo>
                    <a:cubicBezTo>
                      <a:pt x="4233943" y="0"/>
                      <a:pt x="4275853" y="41910"/>
                      <a:pt x="4275853" y="92710"/>
                    </a:cubicBezTo>
                    <a:lnTo>
                      <a:pt x="4275853" y="725369"/>
                    </a:lnTo>
                    <a:cubicBezTo>
                      <a:pt x="4277123" y="777439"/>
                      <a:pt x="4235213" y="819349"/>
                      <a:pt x="4184413" y="819349"/>
                    </a:cubicBezTo>
                    <a:close/>
                  </a:path>
                </a:pathLst>
              </a:custGeom>
              <a:solidFill>
                <a:srgbClr val="D9D9D9"/>
              </a:solidFill>
            </p:spPr>
            <p:txBody>
              <a:bodyPr/>
              <a:lstStyle/>
              <a:p>
                <a:endParaRPr lang="en-US"/>
              </a:p>
            </p:txBody>
          </p:sp>
          <p:sp>
            <p:nvSpPr>
              <p:cNvPr id="145" name="Freeform 145"/>
              <p:cNvSpPr/>
              <p:nvPr/>
            </p:nvSpPr>
            <p:spPr>
              <a:xfrm>
                <a:off x="0" y="0"/>
                <a:ext cx="4340623" cy="882849"/>
              </a:xfrm>
              <a:custGeom>
                <a:avLst/>
                <a:gdLst/>
                <a:ahLst/>
                <a:cxnLst/>
                <a:rect l="l" t="t" r="r" b="b"/>
                <a:pathLst>
                  <a:path w="4340623" h="882849">
                    <a:moveTo>
                      <a:pt x="4216163" y="59690"/>
                    </a:moveTo>
                    <a:cubicBezTo>
                      <a:pt x="4251723" y="59690"/>
                      <a:pt x="4280933" y="88900"/>
                      <a:pt x="4280933" y="124460"/>
                    </a:cubicBezTo>
                    <a:lnTo>
                      <a:pt x="4280933" y="758389"/>
                    </a:lnTo>
                    <a:cubicBezTo>
                      <a:pt x="4280933" y="793949"/>
                      <a:pt x="4251723" y="823159"/>
                      <a:pt x="4216163" y="823159"/>
                    </a:cubicBezTo>
                    <a:lnTo>
                      <a:pt x="124460" y="823159"/>
                    </a:lnTo>
                    <a:cubicBezTo>
                      <a:pt x="88900" y="823159"/>
                      <a:pt x="59690" y="793949"/>
                      <a:pt x="59690" y="758389"/>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758389"/>
                    </a:lnTo>
                    <a:cubicBezTo>
                      <a:pt x="0" y="826969"/>
                      <a:pt x="55880" y="882849"/>
                      <a:pt x="124460" y="882849"/>
                    </a:cubicBezTo>
                    <a:lnTo>
                      <a:pt x="4216163" y="882849"/>
                    </a:lnTo>
                    <a:cubicBezTo>
                      <a:pt x="4284743" y="882849"/>
                      <a:pt x="4340623" y="826969"/>
                      <a:pt x="4340623" y="758389"/>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146" name="TextBox 146"/>
            <p:cNvSpPr txBox="1"/>
            <p:nvPr/>
          </p:nvSpPr>
          <p:spPr>
            <a:xfrm>
              <a:off x="17075327" y="5054050"/>
              <a:ext cx="2291746" cy="288607"/>
            </a:xfrm>
            <a:prstGeom prst="rect">
              <a:avLst/>
            </a:prstGeom>
          </p:spPr>
          <p:txBody>
            <a:bodyPr lIns="0" tIns="0" rIns="0" bIns="0" rtlCol="0" anchor="t">
              <a:spAutoFit/>
            </a:bodyPr>
            <a:lstStyle/>
            <a:p>
              <a:pPr algn="ctr">
                <a:lnSpc>
                  <a:spcPts val="1850"/>
                </a:lnSpc>
                <a:spcBef>
                  <a:spcPct val="0"/>
                </a:spcBef>
              </a:pPr>
              <a:r>
                <a:rPr lang="en-US" sz="1321">
                  <a:solidFill>
                    <a:srgbClr val="055E6E"/>
                  </a:solidFill>
                  <a:latin typeface="Libre Franklin Bold"/>
                  <a:ea typeface="Libre Franklin Bold"/>
                  <a:cs typeface="Libre Franklin Bold"/>
                  <a:sym typeface="Libre Franklin Bold"/>
                </a:rPr>
                <a:t>Feature Engineering</a:t>
              </a:r>
            </a:p>
          </p:txBody>
        </p:sp>
        <p:grpSp>
          <p:nvGrpSpPr>
            <p:cNvPr id="147" name="Group 147"/>
            <p:cNvGrpSpPr/>
            <p:nvPr/>
          </p:nvGrpSpPr>
          <p:grpSpPr>
            <a:xfrm>
              <a:off x="16758145" y="5763519"/>
              <a:ext cx="2851151" cy="549543"/>
              <a:chOff x="0" y="0"/>
              <a:chExt cx="4340623" cy="836630"/>
            </a:xfrm>
          </p:grpSpPr>
          <p:sp>
            <p:nvSpPr>
              <p:cNvPr id="148" name="Freeform 148"/>
              <p:cNvSpPr/>
              <p:nvPr/>
            </p:nvSpPr>
            <p:spPr>
              <a:xfrm>
                <a:off x="31750" y="31750"/>
                <a:ext cx="4277123" cy="773130"/>
              </a:xfrm>
              <a:custGeom>
                <a:avLst/>
                <a:gdLst/>
                <a:ahLst/>
                <a:cxnLst/>
                <a:rect l="l" t="t" r="r" b="b"/>
                <a:pathLst>
                  <a:path w="4277123" h="773130">
                    <a:moveTo>
                      <a:pt x="4184413" y="773130"/>
                    </a:moveTo>
                    <a:lnTo>
                      <a:pt x="92710" y="773130"/>
                    </a:lnTo>
                    <a:cubicBezTo>
                      <a:pt x="41910" y="773130"/>
                      <a:pt x="0" y="731220"/>
                      <a:pt x="0" y="680420"/>
                    </a:cubicBezTo>
                    <a:lnTo>
                      <a:pt x="0" y="92710"/>
                    </a:lnTo>
                    <a:cubicBezTo>
                      <a:pt x="0" y="41910"/>
                      <a:pt x="41910" y="0"/>
                      <a:pt x="92710" y="0"/>
                    </a:cubicBezTo>
                    <a:lnTo>
                      <a:pt x="4183143" y="0"/>
                    </a:lnTo>
                    <a:cubicBezTo>
                      <a:pt x="4233943" y="0"/>
                      <a:pt x="4275853" y="41910"/>
                      <a:pt x="4275853" y="92710"/>
                    </a:cubicBezTo>
                    <a:lnTo>
                      <a:pt x="4275853" y="679150"/>
                    </a:lnTo>
                    <a:cubicBezTo>
                      <a:pt x="4277123" y="731220"/>
                      <a:pt x="4235213" y="773130"/>
                      <a:pt x="4184413" y="773130"/>
                    </a:cubicBezTo>
                    <a:close/>
                  </a:path>
                </a:pathLst>
              </a:custGeom>
              <a:solidFill>
                <a:srgbClr val="D9D9D9"/>
              </a:solidFill>
            </p:spPr>
            <p:txBody>
              <a:bodyPr/>
              <a:lstStyle/>
              <a:p>
                <a:endParaRPr lang="en-US"/>
              </a:p>
            </p:txBody>
          </p:sp>
          <p:sp>
            <p:nvSpPr>
              <p:cNvPr id="149" name="Freeform 149"/>
              <p:cNvSpPr/>
              <p:nvPr/>
            </p:nvSpPr>
            <p:spPr>
              <a:xfrm>
                <a:off x="0" y="0"/>
                <a:ext cx="4340623" cy="836630"/>
              </a:xfrm>
              <a:custGeom>
                <a:avLst/>
                <a:gdLst/>
                <a:ahLst/>
                <a:cxnLst/>
                <a:rect l="l" t="t" r="r" b="b"/>
                <a:pathLst>
                  <a:path w="4340623" h="836630">
                    <a:moveTo>
                      <a:pt x="4216163" y="59690"/>
                    </a:moveTo>
                    <a:cubicBezTo>
                      <a:pt x="4251723" y="59690"/>
                      <a:pt x="4280933" y="88900"/>
                      <a:pt x="4280933" y="124460"/>
                    </a:cubicBezTo>
                    <a:lnTo>
                      <a:pt x="4280933" y="712170"/>
                    </a:lnTo>
                    <a:cubicBezTo>
                      <a:pt x="4280933" y="747730"/>
                      <a:pt x="4251723" y="776940"/>
                      <a:pt x="4216163" y="776940"/>
                    </a:cubicBezTo>
                    <a:lnTo>
                      <a:pt x="124460" y="776940"/>
                    </a:lnTo>
                    <a:cubicBezTo>
                      <a:pt x="88900" y="776940"/>
                      <a:pt x="59690" y="747730"/>
                      <a:pt x="59690" y="712170"/>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712170"/>
                    </a:lnTo>
                    <a:cubicBezTo>
                      <a:pt x="0" y="780750"/>
                      <a:pt x="55880" y="836630"/>
                      <a:pt x="124460" y="836630"/>
                    </a:cubicBezTo>
                    <a:lnTo>
                      <a:pt x="4216163" y="836630"/>
                    </a:lnTo>
                    <a:cubicBezTo>
                      <a:pt x="4284743" y="836630"/>
                      <a:pt x="4340623" y="780750"/>
                      <a:pt x="4340623" y="712170"/>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150" name="TextBox 150"/>
            <p:cNvSpPr txBox="1"/>
            <p:nvPr/>
          </p:nvSpPr>
          <p:spPr>
            <a:xfrm>
              <a:off x="16781651" y="5882970"/>
              <a:ext cx="2787296" cy="288607"/>
            </a:xfrm>
            <a:prstGeom prst="rect">
              <a:avLst/>
            </a:prstGeom>
          </p:spPr>
          <p:txBody>
            <a:bodyPr lIns="0" tIns="0" rIns="0" bIns="0" rtlCol="0" anchor="t">
              <a:spAutoFit/>
            </a:bodyPr>
            <a:lstStyle/>
            <a:p>
              <a:pPr algn="ctr">
                <a:lnSpc>
                  <a:spcPts val="1850"/>
                </a:lnSpc>
                <a:spcBef>
                  <a:spcPct val="0"/>
                </a:spcBef>
              </a:pPr>
              <a:r>
                <a:rPr lang="en-US" sz="1321">
                  <a:solidFill>
                    <a:srgbClr val="055E6E"/>
                  </a:solidFill>
                  <a:latin typeface="Libre Franklin Bold"/>
                  <a:ea typeface="Libre Franklin Bold"/>
                  <a:cs typeface="Libre Franklin Bold"/>
                  <a:sym typeface="Libre Franklin Bold"/>
                </a:rPr>
                <a:t>Model Selection</a:t>
              </a:r>
            </a:p>
          </p:txBody>
        </p:sp>
        <p:sp>
          <p:nvSpPr>
            <p:cNvPr id="151" name="TextBox 151"/>
            <p:cNvSpPr txBox="1"/>
            <p:nvPr/>
          </p:nvSpPr>
          <p:spPr>
            <a:xfrm>
              <a:off x="17167723" y="6619037"/>
              <a:ext cx="2083593" cy="594561"/>
            </a:xfrm>
            <a:prstGeom prst="rect">
              <a:avLst/>
            </a:prstGeom>
          </p:spPr>
          <p:txBody>
            <a:bodyPr lIns="0" tIns="0" rIns="0" bIns="0" rtlCol="0" anchor="t">
              <a:spAutoFit/>
            </a:bodyPr>
            <a:lstStyle/>
            <a:p>
              <a:pPr algn="ctr">
                <a:lnSpc>
                  <a:spcPts val="1802"/>
                </a:lnSpc>
              </a:pPr>
              <a:r>
                <a:rPr lang="en-US" sz="1287">
                  <a:solidFill>
                    <a:srgbClr val="055E6E"/>
                  </a:solidFill>
                  <a:latin typeface="Libre Franklin Bold"/>
                  <a:ea typeface="Libre Franklin Bold"/>
                  <a:cs typeface="Libre Franklin Bold"/>
                  <a:sym typeface="Libre Franklin Bold"/>
                </a:rPr>
                <a:t>Model Training &amp;</a:t>
              </a:r>
            </a:p>
            <a:p>
              <a:pPr algn="ctr">
                <a:lnSpc>
                  <a:spcPts val="1802"/>
                </a:lnSpc>
                <a:spcBef>
                  <a:spcPct val="0"/>
                </a:spcBef>
              </a:pPr>
              <a:r>
                <a:rPr lang="en-US" sz="1287">
                  <a:solidFill>
                    <a:srgbClr val="055E6E"/>
                  </a:solidFill>
                  <a:latin typeface="Libre Franklin Bold"/>
                  <a:ea typeface="Libre Franklin Bold"/>
                  <a:cs typeface="Libre Franklin Bold"/>
                  <a:sym typeface="Libre Franklin Bold"/>
                </a:rPr>
                <a:t> Evaluation</a:t>
              </a:r>
            </a:p>
          </p:txBody>
        </p:sp>
        <p:grpSp>
          <p:nvGrpSpPr>
            <p:cNvPr id="152" name="Group 152"/>
            <p:cNvGrpSpPr/>
            <p:nvPr/>
          </p:nvGrpSpPr>
          <p:grpSpPr>
            <a:xfrm>
              <a:off x="16795624" y="7597393"/>
              <a:ext cx="2851151" cy="780953"/>
              <a:chOff x="0" y="0"/>
              <a:chExt cx="4340623" cy="1188932"/>
            </a:xfrm>
          </p:grpSpPr>
          <p:sp>
            <p:nvSpPr>
              <p:cNvPr id="153" name="Freeform 153"/>
              <p:cNvSpPr/>
              <p:nvPr/>
            </p:nvSpPr>
            <p:spPr>
              <a:xfrm>
                <a:off x="31750" y="31750"/>
                <a:ext cx="4277123" cy="1125432"/>
              </a:xfrm>
              <a:custGeom>
                <a:avLst/>
                <a:gdLst/>
                <a:ahLst/>
                <a:cxnLst/>
                <a:rect l="l" t="t" r="r" b="b"/>
                <a:pathLst>
                  <a:path w="4277123" h="1125432">
                    <a:moveTo>
                      <a:pt x="4184413" y="1125432"/>
                    </a:moveTo>
                    <a:lnTo>
                      <a:pt x="92710" y="1125432"/>
                    </a:lnTo>
                    <a:cubicBezTo>
                      <a:pt x="41910" y="1125432"/>
                      <a:pt x="0" y="1083522"/>
                      <a:pt x="0" y="1032722"/>
                    </a:cubicBezTo>
                    <a:lnTo>
                      <a:pt x="0" y="92710"/>
                    </a:lnTo>
                    <a:cubicBezTo>
                      <a:pt x="0" y="41910"/>
                      <a:pt x="41910" y="0"/>
                      <a:pt x="92710" y="0"/>
                    </a:cubicBezTo>
                    <a:lnTo>
                      <a:pt x="4183143" y="0"/>
                    </a:lnTo>
                    <a:cubicBezTo>
                      <a:pt x="4233943" y="0"/>
                      <a:pt x="4275853" y="41910"/>
                      <a:pt x="4275853" y="92710"/>
                    </a:cubicBezTo>
                    <a:lnTo>
                      <a:pt x="4275853" y="1031452"/>
                    </a:lnTo>
                    <a:cubicBezTo>
                      <a:pt x="4277123" y="1083522"/>
                      <a:pt x="4235213" y="1125432"/>
                      <a:pt x="4184413" y="1125432"/>
                    </a:cubicBezTo>
                    <a:close/>
                  </a:path>
                </a:pathLst>
              </a:custGeom>
              <a:solidFill>
                <a:srgbClr val="D9D9D9"/>
              </a:solidFill>
            </p:spPr>
            <p:txBody>
              <a:bodyPr/>
              <a:lstStyle/>
              <a:p>
                <a:endParaRPr lang="en-US"/>
              </a:p>
            </p:txBody>
          </p:sp>
          <p:sp>
            <p:nvSpPr>
              <p:cNvPr id="154" name="Freeform 154"/>
              <p:cNvSpPr/>
              <p:nvPr/>
            </p:nvSpPr>
            <p:spPr>
              <a:xfrm>
                <a:off x="0" y="0"/>
                <a:ext cx="4340623" cy="1188932"/>
              </a:xfrm>
              <a:custGeom>
                <a:avLst/>
                <a:gdLst/>
                <a:ahLst/>
                <a:cxnLst/>
                <a:rect l="l" t="t" r="r" b="b"/>
                <a:pathLst>
                  <a:path w="4340623" h="1188932">
                    <a:moveTo>
                      <a:pt x="4216163" y="59690"/>
                    </a:moveTo>
                    <a:cubicBezTo>
                      <a:pt x="4251723" y="59690"/>
                      <a:pt x="4280933" y="88900"/>
                      <a:pt x="4280933" y="124460"/>
                    </a:cubicBezTo>
                    <a:lnTo>
                      <a:pt x="4280933" y="1064472"/>
                    </a:lnTo>
                    <a:cubicBezTo>
                      <a:pt x="4280933" y="1100032"/>
                      <a:pt x="4251723" y="1129242"/>
                      <a:pt x="4216163" y="1129242"/>
                    </a:cubicBezTo>
                    <a:lnTo>
                      <a:pt x="124460" y="1129242"/>
                    </a:lnTo>
                    <a:cubicBezTo>
                      <a:pt x="88900" y="1129242"/>
                      <a:pt x="59690" y="1100032"/>
                      <a:pt x="59690" y="1064472"/>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1064472"/>
                    </a:lnTo>
                    <a:cubicBezTo>
                      <a:pt x="0" y="1133052"/>
                      <a:pt x="55880" y="1188932"/>
                      <a:pt x="124460" y="1188932"/>
                    </a:cubicBezTo>
                    <a:lnTo>
                      <a:pt x="4216163" y="1188932"/>
                    </a:lnTo>
                    <a:cubicBezTo>
                      <a:pt x="4284743" y="1188932"/>
                      <a:pt x="4340623" y="1133052"/>
                      <a:pt x="4340623" y="1064472"/>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155" name="TextBox 155"/>
            <p:cNvSpPr txBox="1"/>
            <p:nvPr/>
          </p:nvSpPr>
          <p:spPr>
            <a:xfrm>
              <a:off x="17084127" y="7682322"/>
              <a:ext cx="2250785" cy="594561"/>
            </a:xfrm>
            <a:prstGeom prst="rect">
              <a:avLst/>
            </a:prstGeom>
          </p:spPr>
          <p:txBody>
            <a:bodyPr lIns="0" tIns="0" rIns="0" bIns="0" rtlCol="0" anchor="t">
              <a:spAutoFit/>
            </a:bodyPr>
            <a:lstStyle/>
            <a:p>
              <a:pPr algn="ctr">
                <a:lnSpc>
                  <a:spcPts val="1802"/>
                </a:lnSpc>
                <a:spcBef>
                  <a:spcPct val="0"/>
                </a:spcBef>
              </a:pPr>
              <a:r>
                <a:rPr lang="en-US" sz="1287">
                  <a:solidFill>
                    <a:srgbClr val="055E6E"/>
                  </a:solidFill>
                  <a:latin typeface="Libre Franklin Bold"/>
                  <a:ea typeface="Libre Franklin Bold"/>
                  <a:cs typeface="Libre Franklin Bold"/>
                  <a:sym typeface="Libre Franklin Bold"/>
                </a:rPr>
                <a:t>Model Refinement &amp; Deployment</a:t>
              </a:r>
            </a:p>
          </p:txBody>
        </p:sp>
        <p:sp>
          <p:nvSpPr>
            <p:cNvPr id="156" name="AutoShape 156"/>
            <p:cNvSpPr/>
            <p:nvPr/>
          </p:nvSpPr>
          <p:spPr>
            <a:xfrm>
              <a:off x="16390672" y="7991113"/>
              <a:ext cx="404953" cy="0"/>
            </a:xfrm>
            <a:prstGeom prst="line">
              <a:avLst/>
            </a:prstGeom>
            <a:ln w="29737" cap="flat">
              <a:solidFill>
                <a:srgbClr val="003882"/>
              </a:solidFill>
              <a:prstDash val="solid"/>
              <a:headEnd type="none" w="sm" len="sm"/>
              <a:tailEnd type="none" w="sm" len="sm"/>
            </a:ln>
          </p:spPr>
          <p:txBody>
            <a:bodyPr/>
            <a:lstStyle/>
            <a:p>
              <a:endParaRPr lang="en-US"/>
            </a:p>
          </p:txBody>
        </p:sp>
        <p:grpSp>
          <p:nvGrpSpPr>
            <p:cNvPr id="157" name="Group 157"/>
            <p:cNvGrpSpPr/>
            <p:nvPr/>
          </p:nvGrpSpPr>
          <p:grpSpPr>
            <a:xfrm>
              <a:off x="16755950" y="8628348"/>
              <a:ext cx="2851151" cy="784250"/>
              <a:chOff x="0" y="0"/>
              <a:chExt cx="4340623" cy="1193950"/>
            </a:xfrm>
          </p:grpSpPr>
          <p:sp>
            <p:nvSpPr>
              <p:cNvPr id="158" name="Freeform 158"/>
              <p:cNvSpPr/>
              <p:nvPr/>
            </p:nvSpPr>
            <p:spPr>
              <a:xfrm>
                <a:off x="31750" y="31750"/>
                <a:ext cx="4277123" cy="1130450"/>
              </a:xfrm>
              <a:custGeom>
                <a:avLst/>
                <a:gdLst/>
                <a:ahLst/>
                <a:cxnLst/>
                <a:rect l="l" t="t" r="r" b="b"/>
                <a:pathLst>
                  <a:path w="4277123" h="1130450">
                    <a:moveTo>
                      <a:pt x="4184413" y="1130450"/>
                    </a:moveTo>
                    <a:lnTo>
                      <a:pt x="92710" y="1130450"/>
                    </a:lnTo>
                    <a:cubicBezTo>
                      <a:pt x="41910" y="1130450"/>
                      <a:pt x="0" y="1088540"/>
                      <a:pt x="0" y="1037740"/>
                    </a:cubicBezTo>
                    <a:lnTo>
                      <a:pt x="0" y="92710"/>
                    </a:lnTo>
                    <a:cubicBezTo>
                      <a:pt x="0" y="41910"/>
                      <a:pt x="41910" y="0"/>
                      <a:pt x="92710" y="0"/>
                    </a:cubicBezTo>
                    <a:lnTo>
                      <a:pt x="4183143" y="0"/>
                    </a:lnTo>
                    <a:cubicBezTo>
                      <a:pt x="4233943" y="0"/>
                      <a:pt x="4275853" y="41910"/>
                      <a:pt x="4275853" y="92710"/>
                    </a:cubicBezTo>
                    <a:lnTo>
                      <a:pt x="4275853" y="1036470"/>
                    </a:lnTo>
                    <a:cubicBezTo>
                      <a:pt x="4277123" y="1088540"/>
                      <a:pt x="4235213" y="1130450"/>
                      <a:pt x="4184413" y="1130450"/>
                    </a:cubicBezTo>
                    <a:close/>
                  </a:path>
                </a:pathLst>
              </a:custGeom>
              <a:solidFill>
                <a:srgbClr val="D9D9D9"/>
              </a:solidFill>
            </p:spPr>
            <p:txBody>
              <a:bodyPr/>
              <a:lstStyle/>
              <a:p>
                <a:endParaRPr lang="en-US"/>
              </a:p>
            </p:txBody>
          </p:sp>
          <p:sp>
            <p:nvSpPr>
              <p:cNvPr id="159" name="Freeform 159"/>
              <p:cNvSpPr/>
              <p:nvPr/>
            </p:nvSpPr>
            <p:spPr>
              <a:xfrm>
                <a:off x="0" y="0"/>
                <a:ext cx="4340623" cy="1193950"/>
              </a:xfrm>
              <a:custGeom>
                <a:avLst/>
                <a:gdLst/>
                <a:ahLst/>
                <a:cxnLst/>
                <a:rect l="l" t="t" r="r" b="b"/>
                <a:pathLst>
                  <a:path w="4340623" h="1193950">
                    <a:moveTo>
                      <a:pt x="4216163" y="59690"/>
                    </a:moveTo>
                    <a:cubicBezTo>
                      <a:pt x="4251723" y="59690"/>
                      <a:pt x="4280933" y="88900"/>
                      <a:pt x="4280933" y="124460"/>
                    </a:cubicBezTo>
                    <a:lnTo>
                      <a:pt x="4280933" y="1069490"/>
                    </a:lnTo>
                    <a:cubicBezTo>
                      <a:pt x="4280933" y="1105050"/>
                      <a:pt x="4251723" y="1134260"/>
                      <a:pt x="4216163" y="1134260"/>
                    </a:cubicBezTo>
                    <a:lnTo>
                      <a:pt x="124460" y="1134260"/>
                    </a:lnTo>
                    <a:cubicBezTo>
                      <a:pt x="88900" y="1134260"/>
                      <a:pt x="59690" y="1105050"/>
                      <a:pt x="59690" y="1069490"/>
                    </a:cubicBezTo>
                    <a:lnTo>
                      <a:pt x="59690" y="124460"/>
                    </a:lnTo>
                    <a:cubicBezTo>
                      <a:pt x="59690" y="88900"/>
                      <a:pt x="88900" y="59690"/>
                      <a:pt x="124460" y="59690"/>
                    </a:cubicBezTo>
                    <a:lnTo>
                      <a:pt x="4216163" y="59690"/>
                    </a:lnTo>
                    <a:moveTo>
                      <a:pt x="4216163" y="0"/>
                    </a:moveTo>
                    <a:lnTo>
                      <a:pt x="124460" y="0"/>
                    </a:lnTo>
                    <a:cubicBezTo>
                      <a:pt x="55880" y="0"/>
                      <a:pt x="0" y="55880"/>
                      <a:pt x="0" y="124460"/>
                    </a:cubicBezTo>
                    <a:lnTo>
                      <a:pt x="0" y="1069490"/>
                    </a:lnTo>
                    <a:cubicBezTo>
                      <a:pt x="0" y="1138070"/>
                      <a:pt x="55880" y="1193950"/>
                      <a:pt x="124460" y="1193950"/>
                    </a:cubicBezTo>
                    <a:lnTo>
                      <a:pt x="4216163" y="1193950"/>
                    </a:lnTo>
                    <a:cubicBezTo>
                      <a:pt x="4284743" y="1193950"/>
                      <a:pt x="4340623" y="1138070"/>
                      <a:pt x="4340623" y="1069490"/>
                    </a:cubicBezTo>
                    <a:lnTo>
                      <a:pt x="4340623" y="124460"/>
                    </a:lnTo>
                    <a:cubicBezTo>
                      <a:pt x="4340623" y="55880"/>
                      <a:pt x="4284743" y="0"/>
                      <a:pt x="4216163" y="0"/>
                    </a:cubicBezTo>
                    <a:close/>
                  </a:path>
                </a:pathLst>
              </a:custGeom>
              <a:solidFill>
                <a:srgbClr val="055E6E"/>
              </a:solidFill>
            </p:spPr>
            <p:txBody>
              <a:bodyPr/>
              <a:lstStyle/>
              <a:p>
                <a:endParaRPr lang="en-US"/>
              </a:p>
            </p:txBody>
          </p:sp>
        </p:grpSp>
        <p:sp>
          <p:nvSpPr>
            <p:cNvPr id="160" name="TextBox 160"/>
            <p:cNvSpPr txBox="1"/>
            <p:nvPr/>
          </p:nvSpPr>
          <p:spPr>
            <a:xfrm>
              <a:off x="17074552" y="8706140"/>
              <a:ext cx="2185950" cy="594561"/>
            </a:xfrm>
            <a:prstGeom prst="rect">
              <a:avLst/>
            </a:prstGeom>
          </p:spPr>
          <p:txBody>
            <a:bodyPr lIns="0" tIns="0" rIns="0" bIns="0" rtlCol="0" anchor="t">
              <a:spAutoFit/>
            </a:bodyPr>
            <a:lstStyle/>
            <a:p>
              <a:pPr algn="ctr">
                <a:lnSpc>
                  <a:spcPts val="1802"/>
                </a:lnSpc>
              </a:pPr>
              <a:r>
                <a:rPr lang="en-US" sz="1287">
                  <a:solidFill>
                    <a:srgbClr val="055E6E"/>
                  </a:solidFill>
                  <a:latin typeface="Libre Franklin Bold"/>
                  <a:ea typeface="Libre Franklin Bold"/>
                  <a:cs typeface="Libre Franklin Bold"/>
                  <a:sym typeface="Libre Franklin Bold"/>
                </a:rPr>
                <a:t>Integration with </a:t>
              </a:r>
            </a:p>
            <a:p>
              <a:pPr algn="ctr">
                <a:lnSpc>
                  <a:spcPts val="1802"/>
                </a:lnSpc>
                <a:spcBef>
                  <a:spcPct val="0"/>
                </a:spcBef>
              </a:pPr>
              <a:r>
                <a:rPr lang="en-US" sz="1287">
                  <a:solidFill>
                    <a:srgbClr val="055E6E"/>
                  </a:solidFill>
                  <a:latin typeface="Libre Franklin Bold"/>
                  <a:ea typeface="Libre Franklin Bold"/>
                  <a:cs typeface="Libre Franklin Bold"/>
                  <a:sym typeface="Libre Franklin Bold"/>
                </a:rPr>
                <a:t>Dashboard</a:t>
              </a:r>
            </a:p>
          </p:txBody>
        </p:sp>
        <p:sp>
          <p:nvSpPr>
            <p:cNvPr id="161" name="AutoShape 161"/>
            <p:cNvSpPr/>
            <p:nvPr/>
          </p:nvSpPr>
          <p:spPr>
            <a:xfrm>
              <a:off x="16378991" y="9020473"/>
              <a:ext cx="408886" cy="0"/>
            </a:xfrm>
            <a:prstGeom prst="line">
              <a:avLst/>
            </a:prstGeom>
            <a:ln w="29737" cap="flat">
              <a:solidFill>
                <a:srgbClr val="003882"/>
              </a:solidFill>
              <a:prstDash val="solid"/>
              <a:headEnd type="none" w="sm" len="sm"/>
              <a:tailEnd type="none" w="sm" len="sm"/>
            </a:ln>
          </p:spPr>
          <p:txBody>
            <a:bodyPr/>
            <a:lstStyle/>
            <a:p>
              <a:endParaRPr lang="en-US"/>
            </a:p>
          </p:txBody>
        </p:sp>
      </p:grpSp>
      <p:grpSp>
        <p:nvGrpSpPr>
          <p:cNvPr id="162" name="Group 162"/>
          <p:cNvGrpSpPr/>
          <p:nvPr/>
        </p:nvGrpSpPr>
        <p:grpSpPr>
          <a:xfrm>
            <a:off x="0" y="9376835"/>
            <a:ext cx="18587604" cy="1090283"/>
            <a:chOff x="0" y="0"/>
            <a:chExt cx="24783471" cy="1453710"/>
          </a:xfrm>
        </p:grpSpPr>
        <p:grpSp>
          <p:nvGrpSpPr>
            <p:cNvPr id="163" name="Group 163"/>
            <p:cNvGrpSpPr/>
            <p:nvPr/>
          </p:nvGrpSpPr>
          <p:grpSpPr>
            <a:xfrm>
              <a:off x="0" y="0"/>
              <a:ext cx="24783471" cy="1453710"/>
              <a:chOff x="0" y="0"/>
              <a:chExt cx="4918995" cy="288531"/>
            </a:xfrm>
          </p:grpSpPr>
          <p:sp>
            <p:nvSpPr>
              <p:cNvPr id="164" name="Freeform 16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65" name="TextBox 16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66" name="Freeform 16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67" name="TextBox 16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68" name="AutoShape 16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69" name="TextBox 16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70" name="TextBox 17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71" name="AutoShape 17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72" name="TextBox 17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73" name="TextBox 17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sp>
        <p:nvSpPr>
          <p:cNvPr id="174" name="Freeform 174"/>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4"/>
            <a:stretch>
              <a:fillRect l="-19657" t="-14884" r="-14655" b="-33649"/>
            </a:stretch>
          </a:blipFill>
        </p:spPr>
        <p:txBody>
          <a:bodyPr/>
          <a:lstStyle/>
          <a:p>
            <a:endParaRPr lang="en-US"/>
          </a:p>
        </p:txBody>
      </p:sp>
      <p:grpSp>
        <p:nvGrpSpPr>
          <p:cNvPr id="175" name="Group 175"/>
          <p:cNvGrpSpPr/>
          <p:nvPr/>
        </p:nvGrpSpPr>
        <p:grpSpPr>
          <a:xfrm>
            <a:off x="0" y="9376835"/>
            <a:ext cx="18587604" cy="1470019"/>
            <a:chOff x="0" y="0"/>
            <a:chExt cx="24783471" cy="1960025"/>
          </a:xfrm>
        </p:grpSpPr>
        <p:grpSp>
          <p:nvGrpSpPr>
            <p:cNvPr id="176" name="Group 176"/>
            <p:cNvGrpSpPr/>
            <p:nvPr/>
          </p:nvGrpSpPr>
          <p:grpSpPr>
            <a:xfrm>
              <a:off x="0" y="0"/>
              <a:ext cx="24783471" cy="1453710"/>
              <a:chOff x="0" y="0"/>
              <a:chExt cx="4918995" cy="288531"/>
            </a:xfrm>
          </p:grpSpPr>
          <p:sp>
            <p:nvSpPr>
              <p:cNvPr id="177" name="Freeform 177"/>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78" name="TextBox 178"/>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79" name="Freeform 17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80" name="TextBox 18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81" name="AutoShape 18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2" name="TextBox 182"/>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83" name="TextBox 183"/>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84" name="AutoShape 18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5" name="TextBox 18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86" name="TextBox 18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87" name="Group 187"/>
            <p:cNvGrpSpPr/>
            <p:nvPr/>
          </p:nvGrpSpPr>
          <p:grpSpPr>
            <a:xfrm>
              <a:off x="0" y="0"/>
              <a:ext cx="24783471" cy="1960025"/>
              <a:chOff x="0" y="0"/>
              <a:chExt cx="4918995" cy="389024"/>
            </a:xfrm>
          </p:grpSpPr>
          <p:sp>
            <p:nvSpPr>
              <p:cNvPr id="188" name="Freeform 18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89" name="TextBox 18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90" name="Freeform 19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91" name="TextBox 19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192" name="AutoShape 19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93" name="TextBox 193"/>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94" name="TextBox 194"/>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195" name="AutoShape 19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96" name="TextBox 19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97" name="TextBox 19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98" name="Group 198"/>
          <p:cNvGrpSpPr/>
          <p:nvPr/>
        </p:nvGrpSpPr>
        <p:grpSpPr>
          <a:xfrm>
            <a:off x="0" y="9376835"/>
            <a:ext cx="18587604" cy="1470019"/>
            <a:chOff x="0" y="0"/>
            <a:chExt cx="4918995" cy="389024"/>
          </a:xfrm>
        </p:grpSpPr>
        <p:sp>
          <p:nvSpPr>
            <p:cNvPr id="199" name="Freeform 19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200" name="TextBox 20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201" name="Freeform 201"/>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202" name="AutoShape 202"/>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03" name="AutoShape 203"/>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04" name="TextBox 204"/>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205" name="TextBox 205"/>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06" name="TextBox 206"/>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207" name="TextBox 207"/>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38</a:t>
            </a:r>
          </a:p>
        </p:txBody>
      </p:sp>
      <p:sp>
        <p:nvSpPr>
          <p:cNvPr id="208" name="TextBox 208"/>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209" name="Group 209"/>
          <p:cNvGrpSpPr/>
          <p:nvPr/>
        </p:nvGrpSpPr>
        <p:grpSpPr>
          <a:xfrm>
            <a:off x="0" y="9376835"/>
            <a:ext cx="18587604" cy="1470019"/>
            <a:chOff x="0" y="0"/>
            <a:chExt cx="4918995" cy="389024"/>
          </a:xfrm>
        </p:grpSpPr>
        <p:sp>
          <p:nvSpPr>
            <p:cNvPr id="210" name="Freeform 21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211" name="TextBox 21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212" name="Freeform 212"/>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213" name="TextBox 213"/>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214" name="AutoShape 214"/>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15" name="TextBox 215"/>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16" name="TextBox 216"/>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217" name="AutoShape 217"/>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18" name="TextBox 218"/>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41</a:t>
            </a:r>
          </a:p>
        </p:txBody>
      </p:sp>
      <p:sp>
        <p:nvSpPr>
          <p:cNvPr id="219" name="TextBox 219"/>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220" name="Group 220"/>
          <p:cNvGrpSpPr/>
          <p:nvPr/>
        </p:nvGrpSpPr>
        <p:grpSpPr>
          <a:xfrm>
            <a:off x="16870429" y="203368"/>
            <a:ext cx="1318567" cy="1318567"/>
            <a:chOff x="0" y="0"/>
            <a:chExt cx="812800" cy="812800"/>
          </a:xfrm>
        </p:grpSpPr>
        <p:sp>
          <p:nvSpPr>
            <p:cNvPr id="221" name="Freeform 2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9376835"/>
            <a:ext cx="18587604" cy="1470019"/>
            <a:chOff x="0" y="0"/>
            <a:chExt cx="24783471" cy="1960025"/>
          </a:xfrm>
        </p:grpSpPr>
        <p:grpSp>
          <p:nvGrpSpPr>
            <p:cNvPr id="4" name="Group 4"/>
            <p:cNvGrpSpPr/>
            <p:nvPr/>
          </p:nvGrpSpPr>
          <p:grpSpPr>
            <a:xfrm>
              <a:off x="0" y="0"/>
              <a:ext cx="24783471" cy="1453710"/>
              <a:chOff x="0" y="0"/>
              <a:chExt cx="4918995" cy="288531"/>
            </a:xfrm>
          </p:grpSpPr>
          <p:sp>
            <p:nvSpPr>
              <p:cNvPr id="5" name="Freeform 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6" name="TextBox 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 name="Freeform 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8" name="TextBox 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9" name="AutoShape 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1" name="TextBox 1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2" name="AutoShape 1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4" name="TextBox 1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5" name="Group 15"/>
            <p:cNvGrpSpPr/>
            <p:nvPr/>
          </p:nvGrpSpPr>
          <p:grpSpPr>
            <a:xfrm>
              <a:off x="0" y="0"/>
              <a:ext cx="24783471" cy="1960025"/>
              <a:chOff x="0" y="0"/>
              <a:chExt cx="4918995" cy="389024"/>
            </a:xfrm>
          </p:grpSpPr>
          <p:sp>
            <p:nvSpPr>
              <p:cNvPr id="16" name="Freeform 1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7" name="TextBox 1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8" name="Freeform 1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9" name="TextBox 1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20" name="AutoShape 2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1" name="TextBox 21"/>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2" name="TextBox 22"/>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23" name="AutoShape 2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25" name="TextBox 2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26" name="Group 26"/>
          <p:cNvGrpSpPr/>
          <p:nvPr/>
        </p:nvGrpSpPr>
        <p:grpSpPr>
          <a:xfrm>
            <a:off x="152400" y="9529235"/>
            <a:ext cx="18587604" cy="1090283"/>
            <a:chOff x="0" y="0"/>
            <a:chExt cx="24783471" cy="1453710"/>
          </a:xfrm>
        </p:grpSpPr>
        <p:grpSp>
          <p:nvGrpSpPr>
            <p:cNvPr id="27" name="Group 27"/>
            <p:cNvGrpSpPr/>
            <p:nvPr/>
          </p:nvGrpSpPr>
          <p:grpSpPr>
            <a:xfrm>
              <a:off x="0" y="0"/>
              <a:ext cx="24783471" cy="1453710"/>
              <a:chOff x="0" y="0"/>
              <a:chExt cx="4918995" cy="288531"/>
            </a:xfrm>
          </p:grpSpPr>
          <p:sp>
            <p:nvSpPr>
              <p:cNvPr id="28" name="Freeform 2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9" name="TextBox 2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0" name="Freeform 3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31" name="TextBox 3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2" name="AutoShape 3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3" name="TextBox 3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4" name="TextBox 3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5" name="AutoShape 3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6" name="TextBox 3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37" name="TextBox 3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38" name="Group 38"/>
          <p:cNvGrpSpPr/>
          <p:nvPr/>
        </p:nvGrpSpPr>
        <p:grpSpPr>
          <a:xfrm>
            <a:off x="152400" y="9529235"/>
            <a:ext cx="18587604" cy="1470019"/>
            <a:chOff x="0" y="0"/>
            <a:chExt cx="24783471" cy="1960025"/>
          </a:xfrm>
        </p:grpSpPr>
        <p:grpSp>
          <p:nvGrpSpPr>
            <p:cNvPr id="39" name="Group 39"/>
            <p:cNvGrpSpPr/>
            <p:nvPr/>
          </p:nvGrpSpPr>
          <p:grpSpPr>
            <a:xfrm>
              <a:off x="0" y="0"/>
              <a:ext cx="24783471" cy="1453710"/>
              <a:chOff x="0" y="0"/>
              <a:chExt cx="4918995" cy="288531"/>
            </a:xfrm>
          </p:grpSpPr>
          <p:sp>
            <p:nvSpPr>
              <p:cNvPr id="40" name="Freeform 4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1" name="TextBox 4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42" name="Freeform 4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43" name="TextBox 4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44" name="AutoShape 4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6" name="TextBox 46"/>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7" name="AutoShape 4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8" name="TextBox 48"/>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9" name="TextBox 49"/>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0" name="Group 50"/>
            <p:cNvGrpSpPr/>
            <p:nvPr/>
          </p:nvGrpSpPr>
          <p:grpSpPr>
            <a:xfrm>
              <a:off x="0" y="0"/>
              <a:ext cx="24783471" cy="1960025"/>
              <a:chOff x="0" y="0"/>
              <a:chExt cx="4918995" cy="389024"/>
            </a:xfrm>
          </p:grpSpPr>
          <p:sp>
            <p:nvSpPr>
              <p:cNvPr id="51" name="Freeform 5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2" name="TextBox 5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3" name="Freeform 5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54" name="TextBox 5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55" name="AutoShape 5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7" name="TextBox 57"/>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58" name="AutoShape 5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9" name="TextBox 59"/>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60" name="TextBox 60"/>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61" name="Group 61"/>
          <p:cNvGrpSpPr/>
          <p:nvPr/>
        </p:nvGrpSpPr>
        <p:grpSpPr>
          <a:xfrm>
            <a:off x="-328179" y="9447696"/>
            <a:ext cx="18587604" cy="1470019"/>
            <a:chOff x="0" y="0"/>
            <a:chExt cx="4918995" cy="389024"/>
          </a:xfrm>
        </p:grpSpPr>
        <p:sp>
          <p:nvSpPr>
            <p:cNvPr id="62" name="Freeform 62"/>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3" name="TextBox 63"/>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4" name="Freeform 64"/>
          <p:cNvSpPr/>
          <p:nvPr/>
        </p:nvSpPr>
        <p:spPr>
          <a:xfrm>
            <a:off x="389002" y="95765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65" name="AutoShape 65"/>
          <p:cNvSpPr/>
          <p:nvPr/>
        </p:nvSpPr>
        <p:spPr>
          <a:xfrm>
            <a:off x="9091879" y="97785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6" name="AutoShape 66"/>
          <p:cNvSpPr/>
          <p:nvPr/>
        </p:nvSpPr>
        <p:spPr>
          <a:xfrm>
            <a:off x="11496189" y="97577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7" name="TextBox 67"/>
          <p:cNvSpPr txBox="1"/>
          <p:nvPr/>
        </p:nvSpPr>
        <p:spPr>
          <a:xfrm>
            <a:off x="9446202" y="97101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68" name="TextBox 68"/>
          <p:cNvSpPr txBox="1"/>
          <p:nvPr/>
        </p:nvSpPr>
        <p:spPr>
          <a:xfrm>
            <a:off x="11850203" y="97208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9" name="TextBox 69"/>
          <p:cNvSpPr txBox="1"/>
          <p:nvPr/>
        </p:nvSpPr>
        <p:spPr>
          <a:xfrm>
            <a:off x="5142359" y="97207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70" name="TextBox 70"/>
          <p:cNvSpPr txBox="1"/>
          <p:nvPr/>
        </p:nvSpPr>
        <p:spPr>
          <a:xfrm>
            <a:off x="17601358" y="97289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27</a:t>
            </a:r>
          </a:p>
        </p:txBody>
      </p:sp>
      <p:sp>
        <p:nvSpPr>
          <p:cNvPr id="71" name="TextBox 71"/>
          <p:cNvSpPr txBox="1"/>
          <p:nvPr/>
        </p:nvSpPr>
        <p:spPr>
          <a:xfrm>
            <a:off x="14230514" y="97289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72" name="Group 72"/>
          <p:cNvGrpSpPr/>
          <p:nvPr/>
        </p:nvGrpSpPr>
        <p:grpSpPr>
          <a:xfrm>
            <a:off x="16870429" y="203368"/>
            <a:ext cx="1318567" cy="1318567"/>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en-US"/>
            </a:p>
          </p:txBody>
        </p:sp>
      </p:grpSp>
      <p:grpSp>
        <p:nvGrpSpPr>
          <p:cNvPr id="74" name="Group 74"/>
          <p:cNvGrpSpPr/>
          <p:nvPr/>
        </p:nvGrpSpPr>
        <p:grpSpPr>
          <a:xfrm>
            <a:off x="-76200" y="9491135"/>
            <a:ext cx="18587604" cy="1090283"/>
            <a:chOff x="0" y="0"/>
            <a:chExt cx="24783471" cy="1453710"/>
          </a:xfrm>
        </p:grpSpPr>
        <p:grpSp>
          <p:nvGrpSpPr>
            <p:cNvPr id="75" name="Group 75"/>
            <p:cNvGrpSpPr/>
            <p:nvPr/>
          </p:nvGrpSpPr>
          <p:grpSpPr>
            <a:xfrm>
              <a:off x="0" y="0"/>
              <a:ext cx="24783471" cy="1453710"/>
              <a:chOff x="0" y="0"/>
              <a:chExt cx="4918995" cy="288531"/>
            </a:xfrm>
          </p:grpSpPr>
          <p:sp>
            <p:nvSpPr>
              <p:cNvPr id="76" name="Freeform 7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7" name="TextBox 7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8" name="Freeform 7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79" name="TextBox 7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80" name="AutoShape 8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1" name="TextBox 8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82" name="TextBox 8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83" name="AutoShape 8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4" name="TextBox 8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85" name="TextBox 8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86" name="Group 86"/>
          <p:cNvGrpSpPr/>
          <p:nvPr/>
        </p:nvGrpSpPr>
        <p:grpSpPr>
          <a:xfrm>
            <a:off x="-76200" y="9491135"/>
            <a:ext cx="18587604" cy="1470019"/>
            <a:chOff x="0" y="0"/>
            <a:chExt cx="24783471" cy="1960025"/>
          </a:xfrm>
        </p:grpSpPr>
        <p:grpSp>
          <p:nvGrpSpPr>
            <p:cNvPr id="87" name="Group 87"/>
            <p:cNvGrpSpPr/>
            <p:nvPr/>
          </p:nvGrpSpPr>
          <p:grpSpPr>
            <a:xfrm>
              <a:off x="0" y="0"/>
              <a:ext cx="24783471" cy="1453710"/>
              <a:chOff x="0" y="0"/>
              <a:chExt cx="4918995" cy="288531"/>
            </a:xfrm>
          </p:grpSpPr>
          <p:sp>
            <p:nvSpPr>
              <p:cNvPr id="88" name="Freeform 8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89" name="TextBox 8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90" name="Freeform 9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91" name="TextBox 9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92" name="AutoShape 9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93" name="TextBox 9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94" name="TextBox 9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95" name="AutoShape 9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96" name="TextBox 9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97" name="TextBox 9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98" name="Group 98"/>
            <p:cNvGrpSpPr/>
            <p:nvPr/>
          </p:nvGrpSpPr>
          <p:grpSpPr>
            <a:xfrm>
              <a:off x="0" y="0"/>
              <a:ext cx="24783471" cy="1960025"/>
              <a:chOff x="0" y="0"/>
              <a:chExt cx="4918995" cy="389024"/>
            </a:xfrm>
          </p:grpSpPr>
          <p:sp>
            <p:nvSpPr>
              <p:cNvPr id="99" name="Freeform 9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00" name="TextBox 10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01" name="Freeform 10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02" name="TextBox 10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103" name="AutoShape 10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4" name="TextBox 104"/>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05" name="TextBox 105"/>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106" name="AutoShape 10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7" name="TextBox 10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08" name="TextBox 10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09" name="Group 109"/>
          <p:cNvGrpSpPr/>
          <p:nvPr/>
        </p:nvGrpSpPr>
        <p:grpSpPr>
          <a:xfrm>
            <a:off x="-76200" y="9491135"/>
            <a:ext cx="18587604" cy="1470019"/>
            <a:chOff x="0" y="0"/>
            <a:chExt cx="4918995" cy="389024"/>
          </a:xfrm>
        </p:grpSpPr>
        <p:sp>
          <p:nvSpPr>
            <p:cNvPr id="110" name="Freeform 11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11" name="TextBox 11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12" name="Freeform 112"/>
          <p:cNvSpPr/>
          <p:nvPr/>
        </p:nvSpPr>
        <p:spPr>
          <a:xfrm>
            <a:off x="160402" y="95384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13" name="AutoShape 113"/>
          <p:cNvSpPr/>
          <p:nvPr/>
        </p:nvSpPr>
        <p:spPr>
          <a:xfrm>
            <a:off x="8863279" y="97404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14" name="AutoShape 114"/>
          <p:cNvSpPr/>
          <p:nvPr/>
        </p:nvSpPr>
        <p:spPr>
          <a:xfrm>
            <a:off x="11267589" y="97196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15" name="TextBox 115"/>
          <p:cNvSpPr txBox="1"/>
          <p:nvPr/>
        </p:nvSpPr>
        <p:spPr>
          <a:xfrm>
            <a:off x="9217602" y="96720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116" name="TextBox 116"/>
          <p:cNvSpPr txBox="1"/>
          <p:nvPr/>
        </p:nvSpPr>
        <p:spPr>
          <a:xfrm>
            <a:off x="11621603" y="96827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17" name="TextBox 117"/>
          <p:cNvSpPr txBox="1"/>
          <p:nvPr/>
        </p:nvSpPr>
        <p:spPr>
          <a:xfrm>
            <a:off x="4913759" y="96826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118" name="TextBox 118"/>
          <p:cNvSpPr txBox="1"/>
          <p:nvPr/>
        </p:nvSpPr>
        <p:spPr>
          <a:xfrm>
            <a:off x="17372758" y="96908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38</a:t>
            </a:r>
          </a:p>
        </p:txBody>
      </p:sp>
      <p:sp>
        <p:nvSpPr>
          <p:cNvPr id="119" name="TextBox 119"/>
          <p:cNvSpPr txBox="1"/>
          <p:nvPr/>
        </p:nvSpPr>
        <p:spPr>
          <a:xfrm>
            <a:off x="14001914" y="96908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120" name="Group 120"/>
          <p:cNvGrpSpPr/>
          <p:nvPr/>
        </p:nvGrpSpPr>
        <p:grpSpPr>
          <a:xfrm>
            <a:off x="-76200" y="9491135"/>
            <a:ext cx="18587604" cy="1470019"/>
            <a:chOff x="0" y="0"/>
            <a:chExt cx="4918995" cy="389024"/>
          </a:xfrm>
        </p:grpSpPr>
        <p:sp>
          <p:nvSpPr>
            <p:cNvPr id="121" name="Freeform 12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22" name="TextBox 12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23" name="Freeform 123"/>
          <p:cNvSpPr/>
          <p:nvPr/>
        </p:nvSpPr>
        <p:spPr>
          <a:xfrm>
            <a:off x="160402" y="95384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24" name="AutoShape 124"/>
          <p:cNvSpPr/>
          <p:nvPr/>
        </p:nvSpPr>
        <p:spPr>
          <a:xfrm>
            <a:off x="8863279" y="97404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25" name="AutoShape 125"/>
          <p:cNvSpPr/>
          <p:nvPr/>
        </p:nvSpPr>
        <p:spPr>
          <a:xfrm>
            <a:off x="11267589" y="97196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26" name="Freeform 126"/>
          <p:cNvSpPr/>
          <p:nvPr/>
        </p:nvSpPr>
        <p:spPr>
          <a:xfrm>
            <a:off x="1385646" y="257930"/>
            <a:ext cx="15159954" cy="9000370"/>
          </a:xfrm>
          <a:custGeom>
            <a:avLst/>
            <a:gdLst/>
            <a:ahLst/>
            <a:cxnLst/>
            <a:rect l="l" t="t" r="r" b="b"/>
            <a:pathLst>
              <a:path w="15159954" h="9000370">
                <a:moveTo>
                  <a:pt x="0" y="0"/>
                </a:moveTo>
                <a:lnTo>
                  <a:pt x="15159954" y="0"/>
                </a:lnTo>
                <a:lnTo>
                  <a:pt x="15159954" y="9000370"/>
                </a:lnTo>
                <a:lnTo>
                  <a:pt x="0" y="9000370"/>
                </a:lnTo>
                <a:lnTo>
                  <a:pt x="0" y="0"/>
                </a:lnTo>
                <a:close/>
              </a:path>
            </a:pathLst>
          </a:custGeom>
          <a:blipFill>
            <a:blip r:embed="rId5"/>
            <a:stretch>
              <a:fillRect t="-9342" b="-16985"/>
            </a:stretch>
          </a:blipFill>
        </p:spPr>
        <p:txBody>
          <a:bodyPr/>
          <a:lstStyle/>
          <a:p>
            <a:endParaRPr lang="en-US"/>
          </a:p>
        </p:txBody>
      </p:sp>
      <p:sp>
        <p:nvSpPr>
          <p:cNvPr id="127" name="TextBox 127"/>
          <p:cNvSpPr txBox="1"/>
          <p:nvPr/>
        </p:nvSpPr>
        <p:spPr>
          <a:xfrm>
            <a:off x="9217602" y="96720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128" name="TextBox 128"/>
          <p:cNvSpPr txBox="1"/>
          <p:nvPr/>
        </p:nvSpPr>
        <p:spPr>
          <a:xfrm>
            <a:off x="11621603" y="96827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29" name="TextBox 129"/>
          <p:cNvSpPr txBox="1"/>
          <p:nvPr/>
        </p:nvSpPr>
        <p:spPr>
          <a:xfrm>
            <a:off x="4913759" y="96826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130" name="TextBox 130"/>
          <p:cNvSpPr txBox="1"/>
          <p:nvPr/>
        </p:nvSpPr>
        <p:spPr>
          <a:xfrm>
            <a:off x="17372758" y="96908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41</a:t>
            </a:r>
          </a:p>
        </p:txBody>
      </p:sp>
      <p:sp>
        <p:nvSpPr>
          <p:cNvPr id="131" name="TextBox 131"/>
          <p:cNvSpPr txBox="1"/>
          <p:nvPr/>
        </p:nvSpPr>
        <p:spPr>
          <a:xfrm>
            <a:off x="14001914" y="96908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a:off x="14931488" y="5901788"/>
            <a:ext cx="3356512" cy="3356512"/>
          </a:xfrm>
          <a:custGeom>
            <a:avLst/>
            <a:gdLst/>
            <a:ahLst/>
            <a:cxnLst/>
            <a:rect l="l" t="t" r="r" b="b"/>
            <a:pathLst>
              <a:path w="3356512" h="3356512">
                <a:moveTo>
                  <a:pt x="0" y="0"/>
                </a:moveTo>
                <a:lnTo>
                  <a:pt x="3356512" y="0"/>
                </a:lnTo>
                <a:lnTo>
                  <a:pt x="3356512" y="3356512"/>
                </a:lnTo>
                <a:lnTo>
                  <a:pt x="0" y="3356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701805"/>
            <a:ext cx="78678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REFERENCES</a:t>
            </a:r>
          </a:p>
        </p:txBody>
      </p:sp>
      <p:sp>
        <p:nvSpPr>
          <p:cNvPr id="6" name="TextBox 6"/>
          <p:cNvSpPr txBox="1"/>
          <p:nvPr/>
        </p:nvSpPr>
        <p:spPr>
          <a:xfrm>
            <a:off x="882589" y="2368680"/>
            <a:ext cx="14443492" cy="6477331"/>
          </a:xfrm>
          <a:prstGeom prst="rect">
            <a:avLst/>
          </a:prstGeom>
        </p:spPr>
        <p:txBody>
          <a:bodyPr lIns="0" tIns="0" rIns="0" bIns="0" rtlCol="0" anchor="t">
            <a:spAutoFit/>
          </a:bodyPr>
          <a:lstStyle/>
          <a:p>
            <a:pPr algn="l">
              <a:lnSpc>
                <a:spcPts val="2997"/>
              </a:lnSpc>
            </a:pPr>
            <a:r>
              <a:rPr lang="en-US" sz="2156">
                <a:solidFill>
                  <a:srgbClr val="000000"/>
                </a:solidFill>
                <a:latin typeface="Poppins"/>
                <a:ea typeface="Poppins"/>
                <a:cs typeface="Poppins"/>
                <a:sym typeface="Poppins"/>
              </a:rPr>
              <a:t>[1] AHUJA, NISHA &amp; MUKHOPADHYAY, DEBAJYOTI &amp; SINGAL, GAURAV. (2024). DDOS ATTACK TRAFFIC CLASSIFICATION IN SDN USING DEEP LEARNING. PERSONAL AND UBIQUITOUS COMPUTING. 28. 1-13. 10.1007/S00779-023-01785-2. </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r>
              <a:rPr lang="en-US" sz="2156">
                <a:solidFill>
                  <a:srgbClr val="000000"/>
                </a:solidFill>
                <a:latin typeface="Poppins"/>
                <a:ea typeface="Poppins"/>
                <a:cs typeface="Poppins"/>
                <a:sym typeface="Poppins"/>
              </a:rPr>
              <a:t>[2] MANTE, JYOTI &amp; PATIL, PRERNA &amp; DHOTAY, MEGHA &amp; BUDHAVALE, SHILPA. (2024). A HYBRID ENSEMBLE MACHINE LEARNING APPROACH (EHML) FOR DDOS ATTACK DETECTION IN SMART CITY NETWORK TRAFFIC. 10.1007/978-981-99-6984-5_4. </a:t>
            </a:r>
          </a:p>
          <a:p>
            <a:pPr algn="l">
              <a:lnSpc>
                <a:spcPts val="2997"/>
              </a:lnSpc>
            </a:pPr>
            <a:endParaRPr lang="en-US" sz="2156">
              <a:solidFill>
                <a:srgbClr val="000000"/>
              </a:solidFill>
              <a:latin typeface="Poppins"/>
              <a:ea typeface="Poppins"/>
              <a:cs typeface="Poppins"/>
              <a:sym typeface="Poppins"/>
            </a:endParaRPr>
          </a:p>
          <a:p>
            <a:pPr algn="l">
              <a:lnSpc>
                <a:spcPts val="2997"/>
              </a:lnSpc>
            </a:pPr>
            <a:r>
              <a:rPr lang="en-US" sz="2156">
                <a:solidFill>
                  <a:srgbClr val="000000"/>
                </a:solidFill>
                <a:latin typeface="Poppins"/>
                <a:ea typeface="Poppins"/>
                <a:cs typeface="Poppins"/>
                <a:sym typeface="Poppins"/>
              </a:rPr>
              <a:t>[3] ALJEBREEN, MOHAMMED &amp; MENGASH, HANAN &amp; ARASI, MUNYA &amp; ALJAMEEL, SUMAYH &amp; SALAMA, ENG. AHMED &amp; HAMZA, MANAR. (2023). ENHANCING DDOS ATTACK DETECTION USING SNAKE OPTIMIZER WITH ENSEMBLE LEARNING ON INTERNET OF THINGS ENVIRONMENT. IEEE ACCESS. PP. 1-1. 10.1109/ACCESS.2023.3318316. </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p:txBody>
      </p:sp>
      <p:grpSp>
        <p:nvGrpSpPr>
          <p:cNvPr id="7" name="Group 7"/>
          <p:cNvGrpSpPr/>
          <p:nvPr/>
        </p:nvGrpSpPr>
        <p:grpSpPr>
          <a:xfrm>
            <a:off x="0" y="9376835"/>
            <a:ext cx="18587604" cy="1090283"/>
            <a:chOff x="0" y="0"/>
            <a:chExt cx="24783471" cy="1453710"/>
          </a:xfrm>
        </p:grpSpPr>
        <p:grpSp>
          <p:nvGrpSpPr>
            <p:cNvPr id="8" name="Group 8"/>
            <p:cNvGrpSpPr/>
            <p:nvPr/>
          </p:nvGrpSpPr>
          <p:grpSpPr>
            <a:xfrm>
              <a:off x="0" y="0"/>
              <a:ext cx="24783471" cy="1453710"/>
              <a:chOff x="0" y="0"/>
              <a:chExt cx="4918995" cy="288531"/>
            </a:xfrm>
          </p:grpSpPr>
          <p:sp>
            <p:nvSpPr>
              <p:cNvPr id="9" name="Freeform 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0" name="TextBox 1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1" name="Freeform 1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2" name="TextBox 1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3" name="AutoShape 1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5" name="TextBox 15"/>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6" name="AutoShape 1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17" name="Group 17"/>
          <p:cNvGrpSpPr/>
          <p:nvPr/>
        </p:nvGrpSpPr>
        <p:grpSpPr>
          <a:xfrm>
            <a:off x="14078114" y="9633721"/>
            <a:ext cx="3827994" cy="358491"/>
            <a:chOff x="0" y="0"/>
            <a:chExt cx="5103992" cy="477989"/>
          </a:xfrm>
        </p:grpSpPr>
        <p:sp>
          <p:nvSpPr>
            <p:cNvPr id="18" name="TextBox 18"/>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18</a:t>
              </a:r>
            </a:p>
          </p:txBody>
        </p:sp>
        <p:sp>
          <p:nvSpPr>
            <p:cNvPr id="19" name="TextBox 19"/>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0" name="Group 20"/>
          <p:cNvGrpSpPr/>
          <p:nvPr/>
        </p:nvGrpSpPr>
        <p:grpSpPr>
          <a:xfrm>
            <a:off x="0" y="9376835"/>
            <a:ext cx="18587604" cy="1470019"/>
            <a:chOff x="0" y="0"/>
            <a:chExt cx="24783471" cy="1960025"/>
          </a:xfrm>
        </p:grpSpPr>
        <p:grpSp>
          <p:nvGrpSpPr>
            <p:cNvPr id="21" name="Group 21"/>
            <p:cNvGrpSpPr/>
            <p:nvPr/>
          </p:nvGrpSpPr>
          <p:grpSpPr>
            <a:xfrm>
              <a:off x="0" y="0"/>
              <a:ext cx="24783471" cy="1453710"/>
              <a:chOff x="0" y="0"/>
              <a:chExt cx="4918995" cy="288531"/>
            </a:xfrm>
          </p:grpSpPr>
          <p:sp>
            <p:nvSpPr>
              <p:cNvPr id="22" name="Freeform 2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3" name="TextBox 2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4" name="Freeform 2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5" name="TextBox 2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6" name="AutoShape 2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7" name="TextBox 2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8" name="TextBox 2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9" name="AutoShape 2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0" name="TextBox 3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1" name="TextBox 3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2" name="Group 32"/>
            <p:cNvGrpSpPr/>
            <p:nvPr/>
          </p:nvGrpSpPr>
          <p:grpSpPr>
            <a:xfrm>
              <a:off x="0" y="0"/>
              <a:ext cx="24783471" cy="1960025"/>
              <a:chOff x="0" y="0"/>
              <a:chExt cx="4918995" cy="389024"/>
            </a:xfrm>
          </p:grpSpPr>
          <p:sp>
            <p:nvSpPr>
              <p:cNvPr id="33" name="Freeform 33"/>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4" name="TextBox 34"/>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5" name="Freeform 3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36" name="TextBox 3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7" name="AutoShape 3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8" name="TextBox 38"/>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9" name="TextBox 39"/>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0" name="AutoShape 4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1" name="TextBox 4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18</a:t>
              </a:r>
            </a:p>
          </p:txBody>
        </p:sp>
        <p:sp>
          <p:nvSpPr>
            <p:cNvPr id="42" name="TextBox 4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3" name="Group 43"/>
          <p:cNvGrpSpPr/>
          <p:nvPr/>
        </p:nvGrpSpPr>
        <p:grpSpPr>
          <a:xfrm>
            <a:off x="0" y="9376835"/>
            <a:ext cx="18587604" cy="1470019"/>
            <a:chOff x="0" y="0"/>
            <a:chExt cx="4918995" cy="389024"/>
          </a:xfrm>
        </p:grpSpPr>
        <p:sp>
          <p:nvSpPr>
            <p:cNvPr id="44" name="Freeform 44"/>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5" name="TextBox 45"/>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6" name="Freeform 46"/>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47" name="AutoShape 47"/>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8" name="AutoShape 48"/>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9" name="TextBox 49"/>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50" name="TextBox 50"/>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1" name="TextBox 51"/>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52" name="TextBox 52"/>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40</a:t>
            </a:r>
          </a:p>
        </p:txBody>
      </p:sp>
      <p:sp>
        <p:nvSpPr>
          <p:cNvPr id="53" name="TextBox 53"/>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4" name="Group 54"/>
          <p:cNvGrpSpPr/>
          <p:nvPr/>
        </p:nvGrpSpPr>
        <p:grpSpPr>
          <a:xfrm>
            <a:off x="0" y="9376835"/>
            <a:ext cx="18587604" cy="1470019"/>
            <a:chOff x="0" y="0"/>
            <a:chExt cx="4918995" cy="389024"/>
          </a:xfrm>
        </p:grpSpPr>
        <p:sp>
          <p:nvSpPr>
            <p:cNvPr id="55" name="Freeform 5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6" name="TextBox 5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7" name="Freeform 57"/>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58" name="TextBox 58"/>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9" name="AutoShape 59"/>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0" name="TextBox 60"/>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1" name="TextBox 61"/>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62" name="AutoShape 62"/>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3" name="TextBox 63"/>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40</a:t>
            </a:r>
          </a:p>
        </p:txBody>
      </p:sp>
      <p:sp>
        <p:nvSpPr>
          <p:cNvPr id="64" name="TextBox 64"/>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65" name="Group 65"/>
          <p:cNvGrpSpPr/>
          <p:nvPr/>
        </p:nvGrpSpPr>
        <p:grpSpPr>
          <a:xfrm>
            <a:off x="16870429" y="203368"/>
            <a:ext cx="1318567" cy="1318567"/>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3470773"/>
            <a:ext cx="18587604" cy="7376082"/>
            <a:chOff x="0" y="0"/>
            <a:chExt cx="24783471" cy="9834776"/>
          </a:xfrm>
        </p:grpSpPr>
        <p:grpSp>
          <p:nvGrpSpPr>
            <p:cNvPr id="4" name="Group 4"/>
            <p:cNvGrpSpPr/>
            <p:nvPr/>
          </p:nvGrpSpPr>
          <p:grpSpPr>
            <a:xfrm>
              <a:off x="19828455" y="0"/>
              <a:ext cx="3059834" cy="8268654"/>
              <a:chOff x="0" y="0"/>
              <a:chExt cx="604412" cy="1633314"/>
            </a:xfrm>
          </p:grpSpPr>
          <p:sp>
            <p:nvSpPr>
              <p:cNvPr id="5" name="Freeform 5"/>
              <p:cNvSpPr/>
              <p:nvPr/>
            </p:nvSpPr>
            <p:spPr>
              <a:xfrm>
                <a:off x="0" y="0"/>
                <a:ext cx="604412" cy="1633314"/>
              </a:xfrm>
              <a:custGeom>
                <a:avLst/>
                <a:gdLst/>
                <a:ahLst/>
                <a:cxnLst/>
                <a:rect l="l" t="t" r="r" b="b"/>
                <a:pathLst>
                  <a:path w="604412" h="1633314">
                    <a:moveTo>
                      <a:pt x="0" y="0"/>
                    </a:moveTo>
                    <a:lnTo>
                      <a:pt x="604412" y="0"/>
                    </a:lnTo>
                    <a:lnTo>
                      <a:pt x="604412" y="1633314"/>
                    </a:lnTo>
                    <a:lnTo>
                      <a:pt x="0" y="1633314"/>
                    </a:lnTo>
                    <a:close/>
                  </a:path>
                </a:pathLst>
              </a:custGeom>
              <a:solidFill>
                <a:srgbClr val="055E6E"/>
              </a:solidFill>
            </p:spPr>
            <p:txBody>
              <a:bodyPr/>
              <a:lstStyle/>
              <a:p>
                <a:endParaRPr lang="en-US"/>
              </a:p>
            </p:txBody>
          </p:sp>
          <p:sp>
            <p:nvSpPr>
              <p:cNvPr id="6" name="TextBox 6"/>
              <p:cNvSpPr txBox="1"/>
              <p:nvPr/>
            </p:nvSpPr>
            <p:spPr>
              <a:xfrm>
                <a:off x="0" y="-38100"/>
                <a:ext cx="604412" cy="167141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874750"/>
              <a:ext cx="24783471" cy="1960025"/>
              <a:chOff x="0" y="0"/>
              <a:chExt cx="4918995" cy="389024"/>
            </a:xfrm>
          </p:grpSpPr>
          <p:sp>
            <p:nvSpPr>
              <p:cNvPr id="8" name="Freeform 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9" name="TextBox 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0" name="Freeform 10"/>
            <p:cNvSpPr/>
            <p:nvPr/>
          </p:nvSpPr>
          <p:spPr>
            <a:xfrm>
              <a:off x="315469" y="7937872"/>
              <a:ext cx="5079824" cy="833572"/>
            </a:xfrm>
            <a:custGeom>
              <a:avLst/>
              <a:gdLst/>
              <a:ahLst/>
              <a:cxnLst/>
              <a:rect l="l" t="t" r="r" b="b"/>
              <a:pathLst>
                <a:path w="5079824" h="833572">
                  <a:moveTo>
                    <a:pt x="0" y="0"/>
                  </a:moveTo>
                  <a:lnTo>
                    <a:pt x="5079824" y="0"/>
                  </a:lnTo>
                  <a:lnTo>
                    <a:pt x="5079824" y="833573"/>
                  </a:lnTo>
                  <a:lnTo>
                    <a:pt x="0" y="833573"/>
                  </a:lnTo>
                  <a:lnTo>
                    <a:pt x="0" y="0"/>
                  </a:lnTo>
                  <a:close/>
                </a:path>
              </a:pathLst>
            </a:custGeom>
            <a:blipFill>
              <a:blip r:embed="rId3"/>
              <a:stretch>
                <a:fillRect t="-239" b="-239"/>
              </a:stretch>
            </a:blipFill>
          </p:spPr>
          <p:txBody>
            <a:bodyPr/>
            <a:lstStyle/>
            <a:p>
              <a:endParaRPr lang="en-US"/>
            </a:p>
          </p:txBody>
        </p:sp>
        <p:sp>
          <p:nvSpPr>
            <p:cNvPr id="11" name="AutoShape 11"/>
            <p:cNvSpPr/>
            <p:nvPr/>
          </p:nvSpPr>
          <p:spPr>
            <a:xfrm>
              <a:off x="11919305" y="8207151"/>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2" name="AutoShape 12"/>
            <p:cNvSpPr/>
            <p:nvPr/>
          </p:nvSpPr>
          <p:spPr>
            <a:xfrm>
              <a:off x="15125052" y="8179461"/>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12391736" y="8131836"/>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14" name="TextBox 14"/>
            <p:cNvSpPr txBox="1"/>
            <p:nvPr/>
          </p:nvSpPr>
          <p:spPr>
            <a:xfrm>
              <a:off x="15597071" y="8146063"/>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5" name="TextBox 15"/>
            <p:cNvSpPr txBox="1"/>
            <p:nvPr/>
          </p:nvSpPr>
          <p:spPr>
            <a:xfrm>
              <a:off x="6653279" y="814593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16" name="TextBox 16"/>
            <p:cNvSpPr txBox="1"/>
            <p:nvPr/>
          </p:nvSpPr>
          <p:spPr>
            <a:xfrm>
              <a:off x="23265277" y="816011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19</a:t>
              </a:r>
            </a:p>
          </p:txBody>
        </p:sp>
        <p:sp>
          <p:nvSpPr>
            <p:cNvPr id="17" name="TextBox 17"/>
            <p:cNvSpPr txBox="1"/>
            <p:nvPr/>
          </p:nvSpPr>
          <p:spPr>
            <a:xfrm>
              <a:off x="18770819" y="816011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8" name="Group 18"/>
          <p:cNvGrpSpPr/>
          <p:nvPr/>
        </p:nvGrpSpPr>
        <p:grpSpPr>
          <a:xfrm>
            <a:off x="14164993" y="1352564"/>
            <a:ext cx="3707571" cy="3707571"/>
            <a:chOff x="0" y="0"/>
            <a:chExt cx="4943429" cy="4943429"/>
          </a:xfrm>
        </p:grpSpPr>
        <p:grpSp>
          <p:nvGrpSpPr>
            <p:cNvPr id="19" name="Group 19"/>
            <p:cNvGrpSpPr/>
            <p:nvPr/>
          </p:nvGrpSpPr>
          <p:grpSpPr>
            <a:xfrm>
              <a:off x="0" y="0"/>
              <a:ext cx="4943429" cy="494342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5E6E"/>
              </a:solidFill>
            </p:spPr>
            <p:txBody>
              <a:bodyPr/>
              <a:lstStyle/>
              <a:p>
                <a:endParaRPr lang="en-US"/>
              </a:p>
            </p:txBody>
          </p:sp>
          <p:sp>
            <p:nvSpPr>
              <p:cNvPr id="21" name="TextBox 21"/>
              <p:cNvSpPr txBox="1"/>
              <p:nvPr/>
            </p:nvSpPr>
            <p:spPr>
              <a:xfrm>
                <a:off x="76200" y="0"/>
                <a:ext cx="660400" cy="736600"/>
              </a:xfrm>
              <a:prstGeom prst="rect">
                <a:avLst/>
              </a:prstGeom>
            </p:spPr>
            <p:txBody>
              <a:bodyPr lIns="50800" tIns="50800" rIns="50800" bIns="50800" rtlCol="0" anchor="ctr"/>
              <a:lstStyle/>
              <a:p>
                <a:pPr algn="ctr">
                  <a:lnSpc>
                    <a:spcPts val="3240"/>
                  </a:lnSpc>
                </a:pPr>
                <a:endParaRPr/>
              </a:p>
            </p:txBody>
          </p:sp>
        </p:grpSp>
        <p:grpSp>
          <p:nvGrpSpPr>
            <p:cNvPr id="22" name="Group 22"/>
            <p:cNvGrpSpPr>
              <a:grpSpLocks noChangeAspect="1"/>
            </p:cNvGrpSpPr>
            <p:nvPr/>
          </p:nvGrpSpPr>
          <p:grpSpPr>
            <a:xfrm>
              <a:off x="256461" y="256470"/>
              <a:ext cx="4430507" cy="4430489"/>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845" r="-1845"/>
                </a:stretch>
              </a:blipFill>
            </p:spPr>
            <p:txBody>
              <a:bodyPr/>
              <a:lstStyle/>
              <a:p>
                <a:endParaRPr lang="en-US"/>
              </a:p>
            </p:txBody>
          </p:sp>
        </p:grpSp>
      </p:grpSp>
      <p:sp>
        <p:nvSpPr>
          <p:cNvPr id="24" name="Freeform 24"/>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5"/>
            <a:stretch>
              <a:fillRect l="-19657" t="-14884" r="-14655" b="-33649"/>
            </a:stretch>
          </a:blipFill>
        </p:spPr>
        <p:txBody>
          <a:bodyPr/>
          <a:lstStyle/>
          <a:p>
            <a:endParaRPr lang="en-US"/>
          </a:p>
        </p:txBody>
      </p:sp>
      <p:sp>
        <p:nvSpPr>
          <p:cNvPr id="25" name="TextBox 25"/>
          <p:cNvSpPr txBox="1"/>
          <p:nvPr/>
        </p:nvSpPr>
        <p:spPr>
          <a:xfrm>
            <a:off x="1641452" y="1526482"/>
            <a:ext cx="12523541" cy="1323975"/>
          </a:xfrm>
          <a:prstGeom prst="rect">
            <a:avLst/>
          </a:prstGeom>
        </p:spPr>
        <p:txBody>
          <a:bodyPr lIns="0" tIns="0" rIns="0" bIns="0" rtlCol="0" anchor="t">
            <a:spAutoFit/>
          </a:bodyPr>
          <a:lstStyle/>
          <a:p>
            <a:pPr algn="l">
              <a:lnSpc>
                <a:spcPts val="9959"/>
              </a:lnSpc>
            </a:pPr>
            <a:r>
              <a:rPr lang="en-US" sz="8299">
                <a:solidFill>
                  <a:srgbClr val="000000"/>
                </a:solidFill>
                <a:latin typeface="Poppins Bold"/>
                <a:ea typeface="Poppins Bold"/>
                <a:cs typeface="Poppins Bold"/>
                <a:sym typeface="Poppins Bold"/>
              </a:rPr>
              <a:t>CHAMIKA HIRUNI</a:t>
            </a:r>
          </a:p>
        </p:txBody>
      </p:sp>
      <p:sp>
        <p:nvSpPr>
          <p:cNvPr id="26" name="TextBox 26"/>
          <p:cNvSpPr txBox="1"/>
          <p:nvPr/>
        </p:nvSpPr>
        <p:spPr>
          <a:xfrm>
            <a:off x="1689784" y="2917132"/>
            <a:ext cx="5102194" cy="820685"/>
          </a:xfrm>
          <a:prstGeom prst="rect">
            <a:avLst/>
          </a:prstGeom>
        </p:spPr>
        <p:txBody>
          <a:bodyPr lIns="0" tIns="0" rIns="0" bIns="0" rtlCol="0" anchor="t">
            <a:spAutoFit/>
          </a:bodyPr>
          <a:lstStyle/>
          <a:p>
            <a:pPr algn="l">
              <a:lnSpc>
                <a:spcPts val="5733"/>
              </a:lnSpc>
            </a:pPr>
            <a:r>
              <a:rPr lang="en-US" sz="5850" spc="427">
                <a:solidFill>
                  <a:srgbClr val="365B6D"/>
                </a:solidFill>
                <a:latin typeface="Poppins Bold"/>
                <a:ea typeface="Poppins Bold"/>
                <a:cs typeface="Poppins Bold"/>
                <a:sym typeface="Poppins Bold"/>
              </a:rPr>
              <a:t>IT21352812</a:t>
            </a:r>
          </a:p>
        </p:txBody>
      </p:sp>
      <p:sp>
        <p:nvSpPr>
          <p:cNvPr id="27" name="TextBox 27"/>
          <p:cNvSpPr txBox="1"/>
          <p:nvPr/>
        </p:nvSpPr>
        <p:spPr>
          <a:xfrm>
            <a:off x="2937629" y="4642935"/>
            <a:ext cx="5641406" cy="523888"/>
          </a:xfrm>
          <a:prstGeom prst="rect">
            <a:avLst/>
          </a:prstGeom>
        </p:spPr>
        <p:txBody>
          <a:bodyPr lIns="0" tIns="0" rIns="0" bIns="0" rtlCol="0" anchor="t">
            <a:spAutoFit/>
          </a:bodyPr>
          <a:lstStyle/>
          <a:p>
            <a:pPr algn="l">
              <a:lnSpc>
                <a:spcPts val="3675"/>
              </a:lnSpc>
            </a:pPr>
            <a:r>
              <a:rPr lang="en-US" sz="3750" spc="97">
                <a:solidFill>
                  <a:srgbClr val="000000"/>
                </a:solidFill>
                <a:latin typeface="Poppins Bold"/>
                <a:ea typeface="Poppins Bold"/>
                <a:cs typeface="Poppins Bold"/>
                <a:sym typeface="Poppins Bold"/>
              </a:rPr>
              <a:t>PATHIRAJA P.M.C.H.</a:t>
            </a:r>
          </a:p>
        </p:txBody>
      </p:sp>
      <p:sp>
        <p:nvSpPr>
          <p:cNvPr id="28" name="TextBox 28"/>
          <p:cNvSpPr txBox="1"/>
          <p:nvPr/>
        </p:nvSpPr>
        <p:spPr>
          <a:xfrm>
            <a:off x="2937629" y="5100147"/>
            <a:ext cx="5056967" cy="424815"/>
          </a:xfrm>
          <a:prstGeom prst="rect">
            <a:avLst/>
          </a:prstGeom>
        </p:spPr>
        <p:txBody>
          <a:bodyPr lIns="0" tIns="0" rIns="0" bIns="0" rtlCol="0" anchor="t">
            <a:spAutoFit/>
          </a:bodyPr>
          <a:lstStyle/>
          <a:p>
            <a:pPr algn="just">
              <a:lnSpc>
                <a:spcPts val="3359"/>
              </a:lnSpc>
            </a:pPr>
            <a:r>
              <a:rPr lang="en-US" sz="2399">
                <a:solidFill>
                  <a:srgbClr val="000000"/>
                </a:solidFill>
                <a:latin typeface="Poppins"/>
                <a:ea typeface="Poppins"/>
                <a:cs typeface="Poppins"/>
                <a:sym typeface="Poppins"/>
              </a:rPr>
              <a:t> SPECIALIZATION : CYBER SECURITY</a:t>
            </a:r>
          </a:p>
        </p:txBody>
      </p:sp>
      <p:sp>
        <p:nvSpPr>
          <p:cNvPr id="29" name="TextBox 29"/>
          <p:cNvSpPr txBox="1"/>
          <p:nvPr/>
        </p:nvSpPr>
        <p:spPr>
          <a:xfrm>
            <a:off x="1294959" y="6396531"/>
            <a:ext cx="13319115" cy="1436164"/>
          </a:xfrm>
          <a:prstGeom prst="rect">
            <a:avLst/>
          </a:prstGeom>
        </p:spPr>
        <p:txBody>
          <a:bodyPr lIns="0" tIns="0" rIns="0" bIns="0" rtlCol="0" anchor="t">
            <a:spAutoFit/>
          </a:bodyPr>
          <a:lstStyle/>
          <a:p>
            <a:pPr algn="l">
              <a:lnSpc>
                <a:spcPts val="5807"/>
              </a:lnSpc>
            </a:pPr>
            <a:r>
              <a:rPr lang="en-US" sz="3950" spc="-98">
                <a:solidFill>
                  <a:srgbClr val="000000"/>
                </a:solidFill>
                <a:latin typeface="Helvetica Now Bold"/>
                <a:ea typeface="Helvetica Now Bold"/>
                <a:cs typeface="Helvetica Now Bold"/>
                <a:sym typeface="Helvetica Now Bold"/>
              </a:rPr>
              <a:t>DEVELOP A BLOCKCHAIN-BASED ZKP MODEL TO ENHANCE THE HEALTHCARE SECURITY</a:t>
            </a:r>
          </a:p>
        </p:txBody>
      </p:sp>
      <p:grpSp>
        <p:nvGrpSpPr>
          <p:cNvPr id="30" name="Group 30"/>
          <p:cNvGrpSpPr/>
          <p:nvPr/>
        </p:nvGrpSpPr>
        <p:grpSpPr>
          <a:xfrm>
            <a:off x="16870429" y="203368"/>
            <a:ext cx="1318567" cy="131856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TextBox 3"/>
          <p:cNvSpPr txBox="1"/>
          <p:nvPr/>
        </p:nvSpPr>
        <p:spPr>
          <a:xfrm>
            <a:off x="1028700" y="971550"/>
            <a:ext cx="1324526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BACKGROUND</a:t>
            </a:r>
          </a:p>
        </p:txBody>
      </p:sp>
      <p:sp>
        <p:nvSpPr>
          <p:cNvPr id="4" name="TextBox 4"/>
          <p:cNvSpPr txBox="1"/>
          <p:nvPr/>
        </p:nvSpPr>
        <p:spPr>
          <a:xfrm>
            <a:off x="1028700" y="2628549"/>
            <a:ext cx="8265102" cy="406286"/>
          </a:xfrm>
          <a:prstGeom prst="rect">
            <a:avLst/>
          </a:prstGeom>
        </p:spPr>
        <p:txBody>
          <a:bodyPr lIns="0" tIns="0" rIns="0" bIns="0" rtlCol="0" anchor="t">
            <a:spAutoFit/>
          </a:bodyPr>
          <a:lstStyle/>
          <a:p>
            <a:pPr algn="l">
              <a:lnSpc>
                <a:spcPts val="2891"/>
              </a:lnSpc>
            </a:pPr>
            <a:r>
              <a:rPr lang="en-US" sz="2950">
                <a:solidFill>
                  <a:srgbClr val="000000"/>
                </a:solidFill>
                <a:latin typeface="Poppins Bold"/>
                <a:ea typeface="Poppins Bold"/>
                <a:cs typeface="Poppins Bold"/>
                <a:sym typeface="Poppins Bold"/>
              </a:rPr>
              <a:t>WHAT IS  ZERO-KNOWLEDGE PROOFS(ZKP)?</a:t>
            </a:r>
          </a:p>
        </p:txBody>
      </p:sp>
      <p:sp>
        <p:nvSpPr>
          <p:cNvPr id="5" name="TextBox 5"/>
          <p:cNvSpPr txBox="1"/>
          <p:nvPr/>
        </p:nvSpPr>
        <p:spPr>
          <a:xfrm>
            <a:off x="1028700" y="3272960"/>
            <a:ext cx="7867835" cy="2144916"/>
          </a:xfrm>
          <a:prstGeom prst="rect">
            <a:avLst/>
          </a:prstGeom>
        </p:spPr>
        <p:txBody>
          <a:bodyPr lIns="0" tIns="0" rIns="0" bIns="0" rtlCol="0" anchor="t">
            <a:spAutoFit/>
          </a:bodyPr>
          <a:lstStyle/>
          <a:p>
            <a:pPr marL="492029" lvl="1" indent="-246014" algn="just">
              <a:lnSpc>
                <a:spcPts val="3395"/>
              </a:lnSpc>
              <a:buFont typeface="Arial"/>
              <a:buChar char="•"/>
            </a:pPr>
            <a:r>
              <a:rPr lang="en-US" sz="2278">
                <a:solidFill>
                  <a:srgbClr val="000000"/>
                </a:solidFill>
                <a:latin typeface="Poppins"/>
                <a:ea typeface="Poppins"/>
                <a:cs typeface="Poppins"/>
                <a:sym typeface="Poppins"/>
              </a:rPr>
              <a:t>A cryptographic method that allows a user to prove their identity without disclosing confidential information, enhancing security by ensuring sensitive data is only shared with authorized parties.</a:t>
            </a:r>
          </a:p>
        </p:txBody>
      </p:sp>
      <p:sp>
        <p:nvSpPr>
          <p:cNvPr id="6" name="TextBox 6"/>
          <p:cNvSpPr txBox="1"/>
          <p:nvPr/>
        </p:nvSpPr>
        <p:spPr>
          <a:xfrm>
            <a:off x="1028700" y="5850635"/>
            <a:ext cx="8371981" cy="768236"/>
          </a:xfrm>
          <a:prstGeom prst="rect">
            <a:avLst/>
          </a:prstGeom>
        </p:spPr>
        <p:txBody>
          <a:bodyPr lIns="0" tIns="0" rIns="0" bIns="0" rtlCol="0" anchor="t">
            <a:spAutoFit/>
          </a:bodyPr>
          <a:lstStyle/>
          <a:p>
            <a:pPr algn="l">
              <a:lnSpc>
                <a:spcPts val="2891"/>
              </a:lnSpc>
            </a:pPr>
            <a:r>
              <a:rPr lang="en-US" sz="2950">
                <a:solidFill>
                  <a:srgbClr val="000000"/>
                </a:solidFill>
                <a:latin typeface="Poppins Bold"/>
                <a:ea typeface="Poppins Bold"/>
                <a:cs typeface="Poppins Bold"/>
                <a:sym typeface="Poppins Bold"/>
              </a:rPr>
              <a:t>IMPORTANCE OF USING BZKP MODEL TO HANDLE HEALTH DATA</a:t>
            </a:r>
          </a:p>
        </p:txBody>
      </p:sp>
      <p:sp>
        <p:nvSpPr>
          <p:cNvPr id="7" name="TextBox 7"/>
          <p:cNvSpPr txBox="1"/>
          <p:nvPr/>
        </p:nvSpPr>
        <p:spPr>
          <a:xfrm>
            <a:off x="1028700" y="6826452"/>
            <a:ext cx="8581622" cy="2144916"/>
          </a:xfrm>
          <a:prstGeom prst="rect">
            <a:avLst/>
          </a:prstGeom>
        </p:spPr>
        <p:txBody>
          <a:bodyPr lIns="0" tIns="0" rIns="0" bIns="0" rtlCol="0" anchor="t">
            <a:spAutoFit/>
          </a:bodyPr>
          <a:lstStyle/>
          <a:p>
            <a:pPr marL="492029" lvl="1" indent="-246014" algn="just">
              <a:lnSpc>
                <a:spcPts val="3395"/>
              </a:lnSpc>
              <a:buFont typeface="Arial"/>
              <a:buChar char="•"/>
            </a:pPr>
            <a:r>
              <a:rPr lang="en-US" sz="2278">
                <a:solidFill>
                  <a:srgbClr val="000000"/>
                </a:solidFill>
                <a:latin typeface="Poppins"/>
                <a:ea typeface="Poppins"/>
                <a:cs typeface="Poppins"/>
                <a:sym typeface="Poppins"/>
              </a:rPr>
              <a:t>Enhanced Data Integrity</a:t>
            </a:r>
          </a:p>
          <a:p>
            <a:pPr marL="492029" lvl="1" indent="-246014" algn="just">
              <a:lnSpc>
                <a:spcPts val="3395"/>
              </a:lnSpc>
              <a:buFont typeface="Arial"/>
              <a:buChar char="•"/>
            </a:pPr>
            <a:r>
              <a:rPr lang="en-US" sz="2278">
                <a:solidFill>
                  <a:srgbClr val="000000"/>
                </a:solidFill>
                <a:latin typeface="Poppins"/>
                <a:ea typeface="Poppins"/>
                <a:cs typeface="Poppins"/>
                <a:sym typeface="Poppins"/>
              </a:rPr>
              <a:t>Increased Security.</a:t>
            </a:r>
          </a:p>
          <a:p>
            <a:pPr marL="492029" lvl="1" indent="-246014" algn="just">
              <a:lnSpc>
                <a:spcPts val="3395"/>
              </a:lnSpc>
              <a:buFont typeface="Arial"/>
              <a:buChar char="•"/>
            </a:pPr>
            <a:r>
              <a:rPr lang="en-US" sz="2278">
                <a:solidFill>
                  <a:srgbClr val="000000"/>
                </a:solidFill>
                <a:latin typeface="Poppins"/>
                <a:ea typeface="Poppins"/>
                <a:cs typeface="Poppins"/>
                <a:sym typeface="Poppins"/>
              </a:rPr>
              <a:t>Improved Data Privacy.</a:t>
            </a:r>
          </a:p>
          <a:p>
            <a:pPr marL="492029" lvl="1" indent="-246014" algn="just">
              <a:lnSpc>
                <a:spcPts val="3395"/>
              </a:lnSpc>
              <a:buFont typeface="Arial"/>
              <a:buChar char="•"/>
            </a:pPr>
            <a:r>
              <a:rPr lang="en-US" sz="2278">
                <a:solidFill>
                  <a:srgbClr val="000000"/>
                </a:solidFill>
                <a:latin typeface="Poppins"/>
                <a:ea typeface="Poppins"/>
                <a:cs typeface="Poppins"/>
                <a:sym typeface="Poppins"/>
              </a:rPr>
              <a:t>Scalability and Efficiency.</a:t>
            </a:r>
          </a:p>
          <a:p>
            <a:pPr algn="just">
              <a:lnSpc>
                <a:spcPts val="3395"/>
              </a:lnSpc>
            </a:pPr>
            <a:endParaRPr lang="en-US" sz="2278">
              <a:solidFill>
                <a:srgbClr val="000000"/>
              </a:solidFill>
              <a:latin typeface="Poppins"/>
              <a:ea typeface="Poppins"/>
              <a:cs typeface="Poppins"/>
              <a:sym typeface="Poppins"/>
            </a:endParaRPr>
          </a:p>
        </p:txBody>
      </p:sp>
      <p:grpSp>
        <p:nvGrpSpPr>
          <p:cNvPr id="8" name="Group 8"/>
          <p:cNvGrpSpPr/>
          <p:nvPr/>
        </p:nvGrpSpPr>
        <p:grpSpPr>
          <a:xfrm>
            <a:off x="16110364" y="0"/>
            <a:ext cx="1709019" cy="3444410"/>
            <a:chOff x="0" y="0"/>
            <a:chExt cx="450112" cy="907170"/>
          </a:xfrm>
        </p:grpSpPr>
        <p:sp>
          <p:nvSpPr>
            <p:cNvPr id="9" name="Freeform 9"/>
            <p:cNvSpPr/>
            <p:nvPr/>
          </p:nvSpPr>
          <p:spPr>
            <a:xfrm>
              <a:off x="0" y="0"/>
              <a:ext cx="450112" cy="907170"/>
            </a:xfrm>
            <a:custGeom>
              <a:avLst/>
              <a:gdLst/>
              <a:ahLst/>
              <a:cxnLst/>
              <a:rect l="l" t="t" r="r" b="b"/>
              <a:pathLst>
                <a:path w="450112" h="907170">
                  <a:moveTo>
                    <a:pt x="0" y="0"/>
                  </a:moveTo>
                  <a:lnTo>
                    <a:pt x="450112" y="0"/>
                  </a:lnTo>
                  <a:lnTo>
                    <a:pt x="450112" y="907170"/>
                  </a:lnTo>
                  <a:lnTo>
                    <a:pt x="0" y="907170"/>
                  </a:lnTo>
                  <a:close/>
                </a:path>
              </a:pathLst>
            </a:custGeom>
            <a:solidFill>
              <a:srgbClr val="BFE7F5"/>
            </a:solidFill>
          </p:spPr>
          <p:txBody>
            <a:bodyPr/>
            <a:lstStyle/>
            <a:p>
              <a:endParaRPr lang="en-US"/>
            </a:p>
          </p:txBody>
        </p:sp>
        <p:sp>
          <p:nvSpPr>
            <p:cNvPr id="10" name="TextBox 10"/>
            <p:cNvSpPr txBox="1"/>
            <p:nvPr/>
          </p:nvSpPr>
          <p:spPr>
            <a:xfrm>
              <a:off x="0" y="-47625"/>
              <a:ext cx="450112" cy="954795"/>
            </a:xfrm>
            <a:prstGeom prst="rect">
              <a:avLst/>
            </a:prstGeom>
          </p:spPr>
          <p:txBody>
            <a:bodyPr lIns="50800" tIns="50800" rIns="50800" bIns="50800" rtlCol="0" anchor="ctr"/>
            <a:lstStyle/>
            <a:p>
              <a:pPr algn="ctr">
                <a:lnSpc>
                  <a:spcPts val="3079"/>
                </a:lnSpc>
              </a:pPr>
              <a:endParaRPr/>
            </a:p>
          </p:txBody>
        </p:sp>
      </p:grpSp>
      <p:grpSp>
        <p:nvGrpSpPr>
          <p:cNvPr id="11" name="Group 11"/>
          <p:cNvGrpSpPr>
            <a:grpSpLocks noChangeAspect="1"/>
          </p:cNvGrpSpPr>
          <p:nvPr/>
        </p:nvGrpSpPr>
        <p:grpSpPr>
          <a:xfrm>
            <a:off x="9806758" y="816378"/>
            <a:ext cx="8441922" cy="8441922"/>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2F37F"/>
            </a:solidFill>
          </p:spPr>
          <p:txBody>
            <a:bodyPr/>
            <a:lstStyle/>
            <a:p>
              <a:endParaRPr lang="en-US"/>
            </a:p>
          </p:txBody>
        </p:sp>
      </p:grpSp>
      <p:sp>
        <p:nvSpPr>
          <p:cNvPr id="13" name="Freeform 13"/>
          <p:cNvSpPr/>
          <p:nvPr/>
        </p:nvSpPr>
        <p:spPr>
          <a:xfrm>
            <a:off x="8312708" y="170117"/>
            <a:ext cx="5551158" cy="5447155"/>
          </a:xfrm>
          <a:custGeom>
            <a:avLst/>
            <a:gdLst/>
            <a:ahLst/>
            <a:cxnLst/>
            <a:rect l="l" t="t" r="r" b="b"/>
            <a:pathLst>
              <a:path w="5551158" h="5447155">
                <a:moveTo>
                  <a:pt x="0" y="0"/>
                </a:moveTo>
                <a:lnTo>
                  <a:pt x="5551158" y="0"/>
                </a:lnTo>
                <a:lnTo>
                  <a:pt x="5551158" y="5447155"/>
                </a:lnTo>
                <a:lnTo>
                  <a:pt x="0" y="5447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a:off x="13055496" y="2507618"/>
            <a:ext cx="5551158" cy="5447155"/>
          </a:xfrm>
          <a:custGeom>
            <a:avLst/>
            <a:gdLst/>
            <a:ahLst/>
            <a:cxnLst/>
            <a:rect l="l" t="t" r="r" b="b"/>
            <a:pathLst>
              <a:path w="5551158" h="5447155">
                <a:moveTo>
                  <a:pt x="0" y="0"/>
                </a:moveTo>
                <a:lnTo>
                  <a:pt x="5551158" y="0"/>
                </a:lnTo>
                <a:lnTo>
                  <a:pt x="5551158" y="5447155"/>
                </a:lnTo>
                <a:lnTo>
                  <a:pt x="0" y="54471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rot="797573">
            <a:off x="15213710" y="1657702"/>
            <a:ext cx="532597" cy="799395"/>
          </a:xfrm>
          <a:custGeom>
            <a:avLst/>
            <a:gdLst/>
            <a:ahLst/>
            <a:cxnLst/>
            <a:rect l="l" t="t" r="r" b="b"/>
            <a:pathLst>
              <a:path w="532597" h="799395">
                <a:moveTo>
                  <a:pt x="0" y="0"/>
                </a:moveTo>
                <a:lnTo>
                  <a:pt x="532598" y="0"/>
                </a:lnTo>
                <a:lnTo>
                  <a:pt x="532598" y="799396"/>
                </a:lnTo>
                <a:lnTo>
                  <a:pt x="0" y="7993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a:off x="12185725" y="273247"/>
            <a:ext cx="361861" cy="543132"/>
          </a:xfrm>
          <a:custGeom>
            <a:avLst/>
            <a:gdLst/>
            <a:ahLst/>
            <a:cxnLst/>
            <a:rect l="l" t="t" r="r" b="b"/>
            <a:pathLst>
              <a:path w="361861" h="543132">
                <a:moveTo>
                  <a:pt x="0" y="0"/>
                </a:moveTo>
                <a:lnTo>
                  <a:pt x="361862" y="0"/>
                </a:lnTo>
                <a:lnTo>
                  <a:pt x="361862" y="543131"/>
                </a:lnTo>
                <a:lnTo>
                  <a:pt x="0" y="5431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17"/>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7"/>
            <a:stretch>
              <a:fillRect l="-19657" t="-14884" r="-14655" b="-33649"/>
            </a:stretch>
          </a:blipFill>
        </p:spPr>
        <p:txBody>
          <a:bodyPr/>
          <a:lstStyle/>
          <a:p>
            <a:endParaRPr lang="en-US"/>
          </a:p>
        </p:txBody>
      </p:sp>
      <p:sp>
        <p:nvSpPr>
          <p:cNvPr id="18" name="Freeform 18"/>
          <p:cNvSpPr/>
          <p:nvPr/>
        </p:nvSpPr>
        <p:spPr>
          <a:xfrm>
            <a:off x="12185725" y="2057400"/>
            <a:ext cx="4320540" cy="8229600"/>
          </a:xfrm>
          <a:custGeom>
            <a:avLst/>
            <a:gdLst/>
            <a:ahLst/>
            <a:cxnLst/>
            <a:rect l="l" t="t" r="r" b="b"/>
            <a:pathLst>
              <a:path w="4320540" h="8229600">
                <a:moveTo>
                  <a:pt x="0" y="0"/>
                </a:moveTo>
                <a:lnTo>
                  <a:pt x="4320540" y="0"/>
                </a:lnTo>
                <a:lnTo>
                  <a:pt x="4320540" y="8229600"/>
                </a:lnTo>
                <a:lnTo>
                  <a:pt x="0" y="8229600"/>
                </a:lnTo>
                <a:lnTo>
                  <a:pt x="0" y="0"/>
                </a:lnTo>
                <a:close/>
              </a:path>
            </a:pathLst>
          </a:custGeom>
          <a:blipFill>
            <a:blip r:embed="rId8"/>
            <a:stretch>
              <a:fillRect/>
            </a:stretch>
          </a:blipFill>
        </p:spPr>
        <p:txBody>
          <a:bodyPr/>
          <a:lstStyle/>
          <a:p>
            <a:endParaRPr lang="en-US"/>
          </a:p>
        </p:txBody>
      </p:sp>
      <p:grpSp>
        <p:nvGrpSpPr>
          <p:cNvPr id="19" name="Group 19"/>
          <p:cNvGrpSpPr/>
          <p:nvPr/>
        </p:nvGrpSpPr>
        <p:grpSpPr>
          <a:xfrm>
            <a:off x="0" y="9376835"/>
            <a:ext cx="18587604" cy="1090283"/>
            <a:chOff x="0" y="0"/>
            <a:chExt cx="4918995" cy="288531"/>
          </a:xfrm>
        </p:grpSpPr>
        <p:sp>
          <p:nvSpPr>
            <p:cNvPr id="20" name="Freeform 2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1" name="TextBox 2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2" name="Freeform 22"/>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9"/>
            <a:stretch>
              <a:fillRect t="-239" b="-239"/>
            </a:stretch>
          </a:blipFill>
        </p:spPr>
        <p:txBody>
          <a:bodyPr/>
          <a:lstStyle/>
          <a:p>
            <a:endParaRPr lang="en-US"/>
          </a:p>
        </p:txBody>
      </p:sp>
      <p:sp>
        <p:nvSpPr>
          <p:cNvPr id="23" name="TextBox 23"/>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4" name="AutoShape 24"/>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5" name="TextBox 25"/>
          <p:cNvSpPr txBox="1"/>
          <p:nvPr/>
        </p:nvSpPr>
        <p:spPr>
          <a:xfrm>
            <a:off x="11697803" y="9568413"/>
            <a:ext cx="1253522"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6" name="TextBox 26"/>
          <p:cNvSpPr txBox="1"/>
          <p:nvPr/>
        </p:nvSpPr>
        <p:spPr>
          <a:xfrm>
            <a:off x="5273243" y="9568316"/>
            <a:ext cx="3392209"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7" name="AutoShape 27"/>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8" name="TextBox 28"/>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29" name="TextBox 29"/>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0" name="Group 30"/>
          <p:cNvGrpSpPr/>
          <p:nvPr/>
        </p:nvGrpSpPr>
        <p:grpSpPr>
          <a:xfrm>
            <a:off x="0" y="9376835"/>
            <a:ext cx="18587604" cy="1090283"/>
            <a:chOff x="0" y="0"/>
            <a:chExt cx="4918995" cy="288531"/>
          </a:xfrm>
        </p:grpSpPr>
        <p:sp>
          <p:nvSpPr>
            <p:cNvPr id="31" name="Freeform 31"/>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32" name="TextBox 32"/>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3" name="Freeform 33"/>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9"/>
            <a:stretch>
              <a:fillRect t="-239" b="-239"/>
            </a:stretch>
          </a:blipFill>
        </p:spPr>
        <p:txBody>
          <a:bodyPr/>
          <a:lstStyle/>
          <a:p>
            <a:endParaRPr lang="en-US"/>
          </a:p>
        </p:txBody>
      </p:sp>
      <p:sp>
        <p:nvSpPr>
          <p:cNvPr id="34" name="TextBox 34"/>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5" name="AutoShape 35"/>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36" name="TextBox 36"/>
          <p:cNvSpPr txBox="1"/>
          <p:nvPr/>
        </p:nvSpPr>
        <p:spPr>
          <a:xfrm>
            <a:off x="11697803" y="9568413"/>
            <a:ext cx="1253522"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7" name="TextBox 37"/>
          <p:cNvSpPr txBox="1"/>
          <p:nvPr/>
        </p:nvSpPr>
        <p:spPr>
          <a:xfrm>
            <a:off x="5273243" y="9568316"/>
            <a:ext cx="3392209"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8" name="AutoShape 38"/>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39" name="TextBox 39"/>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0" name="TextBox 40"/>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41" name="Group 41"/>
          <p:cNvGrpSpPr/>
          <p:nvPr/>
        </p:nvGrpSpPr>
        <p:grpSpPr>
          <a:xfrm>
            <a:off x="0" y="9376835"/>
            <a:ext cx="18587604" cy="1470019"/>
            <a:chOff x="0" y="0"/>
            <a:chExt cx="4918995" cy="389024"/>
          </a:xfrm>
        </p:grpSpPr>
        <p:sp>
          <p:nvSpPr>
            <p:cNvPr id="42" name="Freeform 42"/>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3" name="TextBox 43"/>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4" name="Freeform 44"/>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9"/>
            <a:stretch>
              <a:fillRect t="-239" b="-239"/>
            </a:stretch>
          </a:blipFill>
        </p:spPr>
        <p:txBody>
          <a:bodyPr/>
          <a:lstStyle/>
          <a:p>
            <a:endParaRPr lang="en-US"/>
          </a:p>
        </p:txBody>
      </p:sp>
      <p:sp>
        <p:nvSpPr>
          <p:cNvPr id="45" name="TextBox 45"/>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46" name="AutoShape 46"/>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7" name="TextBox 47"/>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8" name="TextBox 48"/>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49" name="AutoShape 49"/>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0" name="TextBox 50"/>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20</a:t>
            </a:r>
          </a:p>
        </p:txBody>
      </p:sp>
      <p:sp>
        <p:nvSpPr>
          <p:cNvPr id="51" name="TextBox 51"/>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2" name="Group 52"/>
          <p:cNvGrpSpPr/>
          <p:nvPr/>
        </p:nvGrpSpPr>
        <p:grpSpPr>
          <a:xfrm>
            <a:off x="16870429" y="203368"/>
            <a:ext cx="1318567" cy="1318567"/>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p:spPr>
          <p:txBody>
            <a:bodyPr/>
            <a:lstStyle/>
            <a:p>
              <a:endParaRPr lang="en-US"/>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630597" y="231943"/>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a:off x="1399742" y="3540164"/>
            <a:ext cx="444955" cy="360970"/>
          </a:xfrm>
          <a:custGeom>
            <a:avLst/>
            <a:gdLst/>
            <a:ahLst/>
            <a:cxnLst/>
            <a:rect l="l" t="t" r="r" b="b"/>
            <a:pathLst>
              <a:path w="444955" h="360970">
                <a:moveTo>
                  <a:pt x="0" y="0"/>
                </a:moveTo>
                <a:lnTo>
                  <a:pt x="444955" y="0"/>
                </a:lnTo>
                <a:lnTo>
                  <a:pt x="444955" y="360969"/>
                </a:lnTo>
                <a:lnTo>
                  <a:pt x="0" y="360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7625" y="0"/>
            <a:ext cx="18587604" cy="10846854"/>
            <a:chOff x="0" y="0"/>
            <a:chExt cx="24783471" cy="14462473"/>
          </a:xfrm>
        </p:grpSpPr>
        <p:grpSp>
          <p:nvGrpSpPr>
            <p:cNvPr id="6" name="Group 6"/>
            <p:cNvGrpSpPr/>
            <p:nvPr/>
          </p:nvGrpSpPr>
          <p:grpSpPr>
            <a:xfrm>
              <a:off x="17617204" y="0"/>
              <a:ext cx="6683394" cy="13792200"/>
              <a:chOff x="0" y="0"/>
              <a:chExt cx="1320177" cy="2724385"/>
            </a:xfrm>
          </p:grpSpPr>
          <p:sp>
            <p:nvSpPr>
              <p:cNvPr id="7" name="Freeform 7"/>
              <p:cNvSpPr/>
              <p:nvPr/>
            </p:nvSpPr>
            <p:spPr>
              <a:xfrm>
                <a:off x="0" y="0"/>
                <a:ext cx="1320177" cy="2724385"/>
              </a:xfrm>
              <a:custGeom>
                <a:avLst/>
                <a:gdLst/>
                <a:ahLst/>
                <a:cxnLst/>
                <a:rect l="l" t="t" r="r" b="b"/>
                <a:pathLst>
                  <a:path w="1320177" h="2724385">
                    <a:moveTo>
                      <a:pt x="0" y="0"/>
                    </a:moveTo>
                    <a:lnTo>
                      <a:pt x="1320177" y="0"/>
                    </a:lnTo>
                    <a:lnTo>
                      <a:pt x="1320177" y="2724385"/>
                    </a:lnTo>
                    <a:lnTo>
                      <a:pt x="0" y="2724385"/>
                    </a:lnTo>
                    <a:close/>
                  </a:path>
                </a:pathLst>
              </a:custGeom>
              <a:solidFill>
                <a:srgbClr val="055E6E"/>
              </a:solidFill>
            </p:spPr>
            <p:txBody>
              <a:bodyPr/>
              <a:lstStyle/>
              <a:p>
                <a:endParaRPr lang="en-US"/>
              </a:p>
            </p:txBody>
          </p:sp>
          <p:sp>
            <p:nvSpPr>
              <p:cNvPr id="8" name="TextBox 8"/>
              <p:cNvSpPr txBox="1"/>
              <p:nvPr/>
            </p:nvSpPr>
            <p:spPr>
              <a:xfrm>
                <a:off x="0" y="-38100"/>
                <a:ext cx="1320177" cy="276248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12502447"/>
              <a:ext cx="24783471" cy="1453710"/>
              <a:chOff x="0" y="0"/>
              <a:chExt cx="4918995" cy="288531"/>
            </a:xfrm>
          </p:grpSpPr>
          <p:sp>
            <p:nvSpPr>
              <p:cNvPr id="10" name="Freeform 1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1" name="TextBox 1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2" name="Freeform 12"/>
            <p:cNvSpPr/>
            <p:nvPr/>
          </p:nvSpPr>
          <p:spPr>
            <a:xfrm>
              <a:off x="315469" y="125655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3" name="TextBox 13"/>
            <p:cNvSpPr txBox="1"/>
            <p:nvPr/>
          </p:nvSpPr>
          <p:spPr>
            <a:xfrm>
              <a:off x="12391736" y="12759532"/>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4" name="AutoShape 14"/>
            <p:cNvSpPr/>
            <p:nvPr/>
          </p:nvSpPr>
          <p:spPr>
            <a:xfrm>
              <a:off x="11919305" y="12834848"/>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5597071" y="12773759"/>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6" name="TextBox 16"/>
            <p:cNvSpPr txBox="1"/>
            <p:nvPr/>
          </p:nvSpPr>
          <p:spPr>
            <a:xfrm>
              <a:off x="7030990" y="12773629"/>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7" name="AutoShape 17"/>
            <p:cNvSpPr/>
            <p:nvPr/>
          </p:nvSpPr>
          <p:spPr>
            <a:xfrm>
              <a:off x="15125052" y="12807157"/>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 name="TextBox 18"/>
            <p:cNvSpPr txBox="1"/>
            <p:nvPr/>
          </p:nvSpPr>
          <p:spPr>
            <a:xfrm>
              <a:off x="23265277" y="12787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10</a:t>
              </a:r>
            </a:p>
          </p:txBody>
        </p:sp>
        <p:sp>
          <p:nvSpPr>
            <p:cNvPr id="19" name="TextBox 19"/>
            <p:cNvSpPr txBox="1"/>
            <p:nvPr/>
          </p:nvSpPr>
          <p:spPr>
            <a:xfrm>
              <a:off x="18770819" y="12787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20" name="Group 20"/>
            <p:cNvGrpSpPr/>
            <p:nvPr/>
          </p:nvGrpSpPr>
          <p:grpSpPr>
            <a:xfrm>
              <a:off x="0" y="12502447"/>
              <a:ext cx="24783471" cy="1960025"/>
              <a:chOff x="0" y="0"/>
              <a:chExt cx="4918995" cy="389024"/>
            </a:xfrm>
          </p:grpSpPr>
          <p:sp>
            <p:nvSpPr>
              <p:cNvPr id="21" name="Freeform 2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22" name="TextBox 2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23" name="Freeform 23"/>
            <p:cNvSpPr/>
            <p:nvPr/>
          </p:nvSpPr>
          <p:spPr>
            <a:xfrm>
              <a:off x="315469" y="125655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4" name="TextBox 24"/>
            <p:cNvSpPr txBox="1"/>
            <p:nvPr/>
          </p:nvSpPr>
          <p:spPr>
            <a:xfrm>
              <a:off x="12391736" y="12759532"/>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25" name="AutoShape 25"/>
            <p:cNvSpPr/>
            <p:nvPr/>
          </p:nvSpPr>
          <p:spPr>
            <a:xfrm>
              <a:off x="11919305" y="12834848"/>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15597071" y="12773759"/>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7" name="TextBox 27"/>
            <p:cNvSpPr txBox="1"/>
            <p:nvPr/>
          </p:nvSpPr>
          <p:spPr>
            <a:xfrm>
              <a:off x="6653279" y="12773629"/>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28" name="AutoShape 28"/>
            <p:cNvSpPr/>
            <p:nvPr/>
          </p:nvSpPr>
          <p:spPr>
            <a:xfrm>
              <a:off x="15125052" y="12807157"/>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9" name="TextBox 29"/>
            <p:cNvSpPr txBox="1"/>
            <p:nvPr/>
          </p:nvSpPr>
          <p:spPr>
            <a:xfrm>
              <a:off x="23265277" y="12787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10</a:t>
              </a:r>
            </a:p>
          </p:txBody>
        </p:sp>
        <p:sp>
          <p:nvSpPr>
            <p:cNvPr id="30" name="TextBox 30"/>
            <p:cNvSpPr txBox="1"/>
            <p:nvPr/>
          </p:nvSpPr>
          <p:spPr>
            <a:xfrm>
              <a:off x="18770819" y="12787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
        <p:nvSpPr>
          <p:cNvPr id="31" name="Freeform 31"/>
          <p:cNvSpPr/>
          <p:nvPr/>
        </p:nvSpPr>
        <p:spPr>
          <a:xfrm>
            <a:off x="12382069" y="2025184"/>
            <a:ext cx="5667366" cy="7242641"/>
          </a:xfrm>
          <a:custGeom>
            <a:avLst/>
            <a:gdLst/>
            <a:ahLst/>
            <a:cxnLst/>
            <a:rect l="l" t="t" r="r" b="b"/>
            <a:pathLst>
              <a:path w="5667366" h="7242641">
                <a:moveTo>
                  <a:pt x="0" y="0"/>
                </a:moveTo>
                <a:lnTo>
                  <a:pt x="5667367" y="0"/>
                </a:lnTo>
                <a:lnTo>
                  <a:pt x="5667367" y="7242641"/>
                </a:lnTo>
                <a:lnTo>
                  <a:pt x="0" y="7242641"/>
                </a:lnTo>
                <a:lnTo>
                  <a:pt x="0" y="0"/>
                </a:lnTo>
                <a:close/>
              </a:path>
            </a:pathLst>
          </a:custGeom>
          <a:blipFill>
            <a:blip r:embed="rId7"/>
            <a:stretch>
              <a:fillRect/>
            </a:stretch>
          </a:blipFill>
        </p:spPr>
        <p:txBody>
          <a:bodyPr/>
          <a:lstStyle/>
          <a:p>
            <a:endParaRPr lang="en-US"/>
          </a:p>
        </p:txBody>
      </p:sp>
      <p:sp>
        <p:nvSpPr>
          <p:cNvPr id="32" name="TextBox 32"/>
          <p:cNvSpPr txBox="1"/>
          <p:nvPr/>
        </p:nvSpPr>
        <p:spPr>
          <a:xfrm>
            <a:off x="502908" y="1000125"/>
            <a:ext cx="10088654" cy="2171700"/>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RESEARCH QUESTION​</a:t>
            </a:r>
          </a:p>
          <a:p>
            <a:pPr algn="l">
              <a:lnSpc>
                <a:spcPts val="8399"/>
              </a:lnSpc>
            </a:pPr>
            <a:r>
              <a:rPr lang="en-US" sz="6999">
                <a:solidFill>
                  <a:srgbClr val="000000"/>
                </a:solidFill>
                <a:latin typeface="Poppins Bold"/>
                <a:ea typeface="Poppins Bold"/>
                <a:cs typeface="Poppins Bold"/>
                <a:sym typeface="Poppins Bold"/>
              </a:rPr>
              <a:t>​</a:t>
            </a:r>
          </a:p>
        </p:txBody>
      </p:sp>
      <p:sp>
        <p:nvSpPr>
          <p:cNvPr id="33" name="TextBox 33"/>
          <p:cNvSpPr txBox="1"/>
          <p:nvPr/>
        </p:nvSpPr>
        <p:spPr>
          <a:xfrm>
            <a:off x="2169388" y="3397289"/>
            <a:ext cx="9279424" cy="3051429"/>
          </a:xfrm>
          <a:prstGeom prst="rect">
            <a:avLst/>
          </a:prstGeom>
        </p:spPr>
        <p:txBody>
          <a:bodyPr lIns="0" tIns="0" rIns="0" bIns="0" rtlCol="0" anchor="t">
            <a:spAutoFit/>
          </a:bodyPr>
          <a:lstStyle/>
          <a:p>
            <a:pPr algn="just">
              <a:lnSpc>
                <a:spcPts val="3486"/>
              </a:lnSpc>
              <a:spcBef>
                <a:spcPct val="0"/>
              </a:spcBef>
            </a:pPr>
            <a:r>
              <a:rPr lang="en-US" sz="2490">
                <a:solidFill>
                  <a:srgbClr val="000000"/>
                </a:solidFill>
                <a:latin typeface="Arial Unicode Bold"/>
                <a:ea typeface="Arial Unicode Bold"/>
                <a:cs typeface="Arial Unicode Bold"/>
                <a:sym typeface="Arial Unicode Bold"/>
              </a:rPr>
              <a:t>HOW CAN REPLACING TRADITIONAL DATABASES IN THE HEALTHCARE INSTITUTES WITH A BLOCKCHAIN-BASED SYSTEM, INCORPORATING ZERO-KNOWLEDGE PROOFS (ZKP) AND ZK-ROLLUPS, IMPROVE THE MANAGEMENT OF SENSITIVE HEALTHCARE DATA BY ENHANCING SECURITY, ENSURING PRIVACY, AND INCREASING OPERATIONAL EFFICIENCY?</a:t>
            </a:r>
          </a:p>
        </p:txBody>
      </p:sp>
      <p:grpSp>
        <p:nvGrpSpPr>
          <p:cNvPr id="34" name="Group 34"/>
          <p:cNvGrpSpPr/>
          <p:nvPr/>
        </p:nvGrpSpPr>
        <p:grpSpPr>
          <a:xfrm>
            <a:off x="-19050" y="9376835"/>
            <a:ext cx="18587604" cy="1470019"/>
            <a:chOff x="0" y="0"/>
            <a:chExt cx="24783471" cy="1960025"/>
          </a:xfrm>
        </p:grpSpPr>
        <p:grpSp>
          <p:nvGrpSpPr>
            <p:cNvPr id="35" name="Group 35"/>
            <p:cNvGrpSpPr/>
            <p:nvPr/>
          </p:nvGrpSpPr>
          <p:grpSpPr>
            <a:xfrm>
              <a:off x="0" y="0"/>
              <a:ext cx="24783471" cy="1453710"/>
              <a:chOff x="0" y="0"/>
              <a:chExt cx="4918995" cy="288531"/>
            </a:xfrm>
          </p:grpSpPr>
          <p:sp>
            <p:nvSpPr>
              <p:cNvPr id="36" name="Freeform 3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37" name="TextBox 3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8" name="Freeform 3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39" name="TextBox 3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40" name="AutoShape 4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1" name="TextBox 4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2" name="TextBox 4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3" name="AutoShape 4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4" name="TextBox 4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5" name="TextBox 4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46" name="Group 46"/>
            <p:cNvGrpSpPr/>
            <p:nvPr/>
          </p:nvGrpSpPr>
          <p:grpSpPr>
            <a:xfrm>
              <a:off x="0" y="0"/>
              <a:ext cx="24783471" cy="1960025"/>
              <a:chOff x="0" y="0"/>
              <a:chExt cx="4918995" cy="389024"/>
            </a:xfrm>
          </p:grpSpPr>
          <p:sp>
            <p:nvSpPr>
              <p:cNvPr id="47" name="Freeform 4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8" name="TextBox 4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9" name="Freeform 4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50" name="TextBox 5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51" name="AutoShape 5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2" name="TextBox 5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3" name="TextBox 5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54" name="AutoShape 5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5" name="TextBox 5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56" name="TextBox 5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7" name="Group 57"/>
            <p:cNvGrpSpPr/>
            <p:nvPr/>
          </p:nvGrpSpPr>
          <p:grpSpPr>
            <a:xfrm>
              <a:off x="0" y="0"/>
              <a:ext cx="24783471" cy="1453710"/>
              <a:chOff x="0" y="0"/>
              <a:chExt cx="4918995" cy="288531"/>
            </a:xfrm>
          </p:grpSpPr>
          <p:sp>
            <p:nvSpPr>
              <p:cNvPr id="58" name="Freeform 5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59" name="TextBox 5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60" name="Freeform 6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61" name="TextBox 6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62" name="AutoShape 6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3" name="TextBox 6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64" name="TextBox 6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65" name="AutoShape 6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6" name="TextBox 6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67" name="TextBox 6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68" name="Group 68"/>
            <p:cNvGrpSpPr/>
            <p:nvPr/>
          </p:nvGrpSpPr>
          <p:grpSpPr>
            <a:xfrm>
              <a:off x="0" y="0"/>
              <a:ext cx="24783471" cy="1453710"/>
              <a:chOff x="0" y="0"/>
              <a:chExt cx="4918995" cy="288531"/>
            </a:xfrm>
          </p:grpSpPr>
          <p:sp>
            <p:nvSpPr>
              <p:cNvPr id="69" name="Freeform 6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0" name="TextBox 7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1" name="Freeform 7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72" name="TextBox 7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73" name="AutoShape 7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74" name="TextBox 74"/>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75" name="TextBox 75"/>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76" name="AutoShape 7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77" name="TextBox 7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78" name="TextBox 7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79" name="Group 79"/>
            <p:cNvGrpSpPr/>
            <p:nvPr/>
          </p:nvGrpSpPr>
          <p:grpSpPr>
            <a:xfrm>
              <a:off x="0" y="0"/>
              <a:ext cx="24783471" cy="1960025"/>
              <a:chOff x="0" y="0"/>
              <a:chExt cx="4918995" cy="389024"/>
            </a:xfrm>
          </p:grpSpPr>
          <p:sp>
            <p:nvSpPr>
              <p:cNvPr id="80" name="Freeform 8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81" name="TextBox 8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82" name="Freeform 8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83" name="TextBox 8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84" name="AutoShape 8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5" name="TextBox 85"/>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86" name="TextBox 86"/>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87" name="AutoShape 8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8" name="TextBox 88"/>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21</a:t>
              </a:r>
            </a:p>
          </p:txBody>
        </p:sp>
        <p:sp>
          <p:nvSpPr>
            <p:cNvPr id="89" name="TextBox 89"/>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aphicFrame>
        <p:nvGraphicFramePr>
          <p:cNvPr id="4" name="Table 4"/>
          <p:cNvGraphicFramePr>
            <a:graphicFrameLocks noGrp="1"/>
          </p:cNvGraphicFramePr>
          <p:nvPr/>
        </p:nvGraphicFramePr>
        <p:xfrm>
          <a:off x="3048457" y="1816230"/>
          <a:ext cx="12795490" cy="6969173"/>
        </p:xfrm>
        <a:graphic>
          <a:graphicData uri="http://schemas.openxmlformats.org/drawingml/2006/table">
            <a:tbl>
              <a:tblPr/>
              <a:tblGrid>
                <a:gridCol w="2559098">
                  <a:extLst>
                    <a:ext uri="{9D8B030D-6E8A-4147-A177-3AD203B41FA5}">
                      <a16:colId xmlns:a16="http://schemas.microsoft.com/office/drawing/2014/main" val="20000"/>
                    </a:ext>
                  </a:extLst>
                </a:gridCol>
                <a:gridCol w="2559098">
                  <a:extLst>
                    <a:ext uri="{9D8B030D-6E8A-4147-A177-3AD203B41FA5}">
                      <a16:colId xmlns:a16="http://schemas.microsoft.com/office/drawing/2014/main" val="20001"/>
                    </a:ext>
                  </a:extLst>
                </a:gridCol>
                <a:gridCol w="2559098">
                  <a:extLst>
                    <a:ext uri="{9D8B030D-6E8A-4147-A177-3AD203B41FA5}">
                      <a16:colId xmlns:a16="http://schemas.microsoft.com/office/drawing/2014/main" val="20002"/>
                    </a:ext>
                  </a:extLst>
                </a:gridCol>
                <a:gridCol w="2559098">
                  <a:extLst>
                    <a:ext uri="{9D8B030D-6E8A-4147-A177-3AD203B41FA5}">
                      <a16:colId xmlns:a16="http://schemas.microsoft.com/office/drawing/2014/main" val="20003"/>
                    </a:ext>
                  </a:extLst>
                </a:gridCol>
                <a:gridCol w="2559098">
                  <a:extLst>
                    <a:ext uri="{9D8B030D-6E8A-4147-A177-3AD203B41FA5}">
                      <a16:colId xmlns:a16="http://schemas.microsoft.com/office/drawing/2014/main" val="20004"/>
                    </a:ext>
                  </a:extLst>
                </a:gridCol>
              </a:tblGrid>
              <a:tr h="1454425">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Application References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Blockchain-based Database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Boosted Transaction Speed and Scalability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spc="-31">
                          <a:solidFill>
                            <a:srgbClr val="FFFFFF"/>
                          </a:solidFill>
                          <a:latin typeface="Arial Unicode Bold"/>
                          <a:ea typeface="Arial Unicode Bold"/>
                          <a:cs typeface="Arial Unicode Bold"/>
                          <a:sym typeface="Arial Unicode Bold"/>
                        </a:rPr>
                        <a:t>ZKP Model for Data Validation and Privacy Preserving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Reduce Gas Fees required for Transactions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extLst>
                  <a:ext uri="{0D108BD9-81ED-4DB2-BD59-A6C34878D82A}">
                    <a16:rowId xmlns:a16="http://schemas.microsoft.com/office/drawing/2014/main" val="10000"/>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1</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1"/>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2</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2"/>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3"/>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DIGIMED</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4"/>
                  </a:ext>
                </a:extLst>
              </a:tr>
            </a:tbl>
          </a:graphicData>
        </a:graphic>
      </p:graphicFrame>
      <p:sp>
        <p:nvSpPr>
          <p:cNvPr id="5" name="TextBox 5"/>
          <p:cNvSpPr txBox="1"/>
          <p:nvPr/>
        </p:nvSpPr>
        <p:spPr>
          <a:xfrm>
            <a:off x="1028700" y="701805"/>
            <a:ext cx="78678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RESEARCH GAP</a:t>
            </a:r>
          </a:p>
        </p:txBody>
      </p:sp>
      <p:sp>
        <p:nvSpPr>
          <p:cNvPr id="6" name="Freeform 6"/>
          <p:cNvSpPr/>
          <p:nvPr/>
        </p:nvSpPr>
        <p:spPr>
          <a:xfrm>
            <a:off x="6500436"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9134065"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765823"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9134065" y="625951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9068535"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1767695" y="486236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1767695" y="625951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1767695"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4250992"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14250992" y="6309854"/>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4250992"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6500436" y="348201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9068535"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14250992"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6500436"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1" name="Group 21"/>
          <p:cNvGrpSpPr/>
          <p:nvPr/>
        </p:nvGrpSpPr>
        <p:grpSpPr>
          <a:xfrm>
            <a:off x="-19050" y="9376835"/>
            <a:ext cx="18587604" cy="1470019"/>
            <a:chOff x="0" y="0"/>
            <a:chExt cx="24783471" cy="1960025"/>
          </a:xfrm>
        </p:grpSpPr>
        <p:grpSp>
          <p:nvGrpSpPr>
            <p:cNvPr id="22" name="Group 22"/>
            <p:cNvGrpSpPr/>
            <p:nvPr/>
          </p:nvGrpSpPr>
          <p:grpSpPr>
            <a:xfrm>
              <a:off x="0" y="0"/>
              <a:ext cx="24783471" cy="1453710"/>
              <a:chOff x="0" y="0"/>
              <a:chExt cx="4918995" cy="288531"/>
            </a:xfrm>
          </p:grpSpPr>
          <p:sp>
            <p:nvSpPr>
              <p:cNvPr id="23" name="Freeform 23"/>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4" name="TextBox 24"/>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5" name="Freeform 2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26" name="TextBox 2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7" name="AutoShape 2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8" name="TextBox 28"/>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9" name="TextBox 29"/>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0" name="AutoShape 3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TextBox 3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2" name="TextBox 3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3" name="Group 33"/>
            <p:cNvGrpSpPr/>
            <p:nvPr/>
          </p:nvGrpSpPr>
          <p:grpSpPr>
            <a:xfrm>
              <a:off x="0" y="0"/>
              <a:ext cx="24783471" cy="1960025"/>
              <a:chOff x="0" y="0"/>
              <a:chExt cx="4918995" cy="389024"/>
            </a:xfrm>
          </p:grpSpPr>
          <p:sp>
            <p:nvSpPr>
              <p:cNvPr id="34" name="Freeform 34"/>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5" name="TextBox 35"/>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6" name="Freeform 3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37" name="TextBox 3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8" name="AutoShape 3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9" name="TextBox 39"/>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0" name="TextBox 40"/>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1" name="AutoShape 4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3" name="TextBox 4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44" name="Group 44"/>
            <p:cNvGrpSpPr/>
            <p:nvPr/>
          </p:nvGrpSpPr>
          <p:grpSpPr>
            <a:xfrm>
              <a:off x="0" y="0"/>
              <a:ext cx="24783471" cy="1453710"/>
              <a:chOff x="0" y="0"/>
              <a:chExt cx="4918995" cy="288531"/>
            </a:xfrm>
          </p:grpSpPr>
          <p:sp>
            <p:nvSpPr>
              <p:cNvPr id="45" name="Freeform 4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6" name="TextBox 4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47" name="Freeform 4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48" name="TextBox 4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49" name="AutoShape 4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0" name="TextBox 5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51" name="TextBox 5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52" name="AutoShape 5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54" name="TextBox 5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5" name="Group 55"/>
            <p:cNvGrpSpPr/>
            <p:nvPr/>
          </p:nvGrpSpPr>
          <p:grpSpPr>
            <a:xfrm>
              <a:off x="0" y="0"/>
              <a:ext cx="24783471" cy="1453710"/>
              <a:chOff x="0" y="0"/>
              <a:chExt cx="4918995" cy="288531"/>
            </a:xfrm>
          </p:grpSpPr>
          <p:sp>
            <p:nvSpPr>
              <p:cNvPr id="56" name="Freeform 5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57" name="TextBox 5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58" name="Freeform 5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59" name="TextBox 5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60" name="AutoShape 6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1" name="TextBox 6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62" name="TextBox 6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63" name="AutoShape 6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4" name="TextBox 6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65" name="TextBox 6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66" name="Group 66"/>
            <p:cNvGrpSpPr/>
            <p:nvPr/>
          </p:nvGrpSpPr>
          <p:grpSpPr>
            <a:xfrm>
              <a:off x="0" y="0"/>
              <a:ext cx="24783471" cy="1960025"/>
              <a:chOff x="0" y="0"/>
              <a:chExt cx="4918995" cy="389024"/>
            </a:xfrm>
          </p:grpSpPr>
          <p:sp>
            <p:nvSpPr>
              <p:cNvPr id="67" name="Freeform 6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8" name="TextBox 6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9" name="Freeform 6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70" name="TextBox 7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71" name="AutoShape 7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72" name="TextBox 7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73" name="TextBox 7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74" name="AutoShape 7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75" name="TextBox 7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22</a:t>
              </a:r>
            </a:p>
          </p:txBody>
        </p:sp>
        <p:sp>
          <p:nvSpPr>
            <p:cNvPr id="76" name="TextBox 7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
        <p:nvSpPr>
          <p:cNvPr id="77" name="Freeform 77"/>
          <p:cNvSpPr/>
          <p:nvPr/>
        </p:nvSpPr>
        <p:spPr>
          <a:xfrm>
            <a:off x="6500436" y="6364283"/>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8" name="Group 78"/>
          <p:cNvGrpSpPr/>
          <p:nvPr/>
        </p:nvGrpSpPr>
        <p:grpSpPr>
          <a:xfrm>
            <a:off x="16870429" y="203368"/>
            <a:ext cx="1318567" cy="1318567"/>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txBody>
            <a:bodyPr/>
            <a:lstStyle/>
            <a:p>
              <a:endParaRPr lang="en-US"/>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13512506" y="-28575"/>
            <a:ext cx="5012545" cy="10344150"/>
            <a:chOff x="0" y="0"/>
            <a:chExt cx="1320177" cy="2724385"/>
          </a:xfrm>
        </p:grpSpPr>
        <p:sp>
          <p:nvSpPr>
            <p:cNvPr id="4" name="Freeform 4"/>
            <p:cNvSpPr/>
            <p:nvPr/>
          </p:nvSpPr>
          <p:spPr>
            <a:xfrm>
              <a:off x="0" y="0"/>
              <a:ext cx="1320177" cy="2724385"/>
            </a:xfrm>
            <a:custGeom>
              <a:avLst/>
              <a:gdLst/>
              <a:ahLst/>
              <a:cxnLst/>
              <a:rect l="l" t="t" r="r" b="b"/>
              <a:pathLst>
                <a:path w="1320177" h="2724385">
                  <a:moveTo>
                    <a:pt x="0" y="0"/>
                  </a:moveTo>
                  <a:lnTo>
                    <a:pt x="1320177" y="0"/>
                  </a:lnTo>
                  <a:lnTo>
                    <a:pt x="1320177" y="2724385"/>
                  </a:lnTo>
                  <a:lnTo>
                    <a:pt x="0" y="2724385"/>
                  </a:lnTo>
                  <a:close/>
                </a:path>
              </a:pathLst>
            </a:custGeom>
            <a:solidFill>
              <a:srgbClr val="055E6E"/>
            </a:solidFill>
          </p:spPr>
          <p:txBody>
            <a:bodyPr/>
            <a:lstStyle/>
            <a:p>
              <a:endParaRPr lang="en-US"/>
            </a:p>
          </p:txBody>
        </p:sp>
        <p:sp>
          <p:nvSpPr>
            <p:cNvPr id="5" name="TextBox 5"/>
            <p:cNvSpPr txBox="1"/>
            <p:nvPr/>
          </p:nvSpPr>
          <p:spPr>
            <a:xfrm>
              <a:off x="0" y="-38100"/>
              <a:ext cx="1320177" cy="276248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3694799" y="28148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998767"/>
            <a:ext cx="8721483" cy="322897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SPECIFIC AND SUB OBJECTIVES​</a:t>
            </a:r>
          </a:p>
          <a:p>
            <a:pPr algn="l">
              <a:lnSpc>
                <a:spcPts val="8399"/>
              </a:lnSpc>
            </a:pPr>
            <a:r>
              <a:rPr lang="en-US" sz="6999">
                <a:solidFill>
                  <a:srgbClr val="000000"/>
                </a:solidFill>
                <a:latin typeface="Poppins Bold"/>
                <a:ea typeface="Poppins Bold"/>
                <a:cs typeface="Poppins Bold"/>
                <a:sym typeface="Poppins Bold"/>
              </a:rPr>
              <a:t>​</a:t>
            </a:r>
          </a:p>
        </p:txBody>
      </p:sp>
      <p:sp>
        <p:nvSpPr>
          <p:cNvPr id="8" name="TextBox 8"/>
          <p:cNvSpPr txBox="1"/>
          <p:nvPr/>
        </p:nvSpPr>
        <p:spPr>
          <a:xfrm>
            <a:off x="1248695" y="3467183"/>
            <a:ext cx="11162973" cy="1081084"/>
          </a:xfrm>
          <a:prstGeom prst="rect">
            <a:avLst/>
          </a:prstGeom>
        </p:spPr>
        <p:txBody>
          <a:bodyPr lIns="0" tIns="0" rIns="0" bIns="0" rtlCol="0" anchor="t">
            <a:spAutoFit/>
          </a:bodyPr>
          <a:lstStyle/>
          <a:p>
            <a:pPr algn="l">
              <a:lnSpc>
                <a:spcPts val="2813"/>
              </a:lnSpc>
            </a:pPr>
            <a:r>
              <a:rPr lang="en-US" sz="2250">
                <a:solidFill>
                  <a:srgbClr val="000000"/>
                </a:solidFill>
                <a:latin typeface="Poppins Bold"/>
                <a:ea typeface="Poppins Bold"/>
                <a:cs typeface="Poppins Bold"/>
                <a:sym typeface="Poppins Bold"/>
              </a:rPr>
              <a:t>DESIGN A BLOCKCHAIN-BASED ZKP MODEL FOR SECURE HEALTH DATA MANAGEMENT BY OPTIMIZING THE GASS FEES AND ENHANCING THE SCALABILITY ANF TRANSACTION SPEED OF THE SYSTEM</a:t>
            </a:r>
          </a:p>
        </p:txBody>
      </p:sp>
      <p:sp>
        <p:nvSpPr>
          <p:cNvPr id="9" name="TextBox 9"/>
          <p:cNvSpPr txBox="1"/>
          <p:nvPr/>
        </p:nvSpPr>
        <p:spPr>
          <a:xfrm>
            <a:off x="1248695" y="4865130"/>
            <a:ext cx="11162973" cy="4175793"/>
          </a:xfrm>
          <a:prstGeom prst="rect">
            <a:avLst/>
          </a:prstGeom>
        </p:spPr>
        <p:txBody>
          <a:bodyPr lIns="0" tIns="0" rIns="0" bIns="0" rtlCol="0" anchor="t">
            <a:spAutoFit/>
          </a:bodyPr>
          <a:lstStyle/>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Design and implement a blockchain architecture tailored for healthcare data management.</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Develop the smart contracts using Solidity programming language.</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Design and Integrate zero-knowledge proofs (ZKP) algorithms to ensure data privacy and non-repudiation.</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Develop ZK-Rollups to aggregate transactions, reducing gas fees and improving scalability.</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Integrate the Blockchain system, ZKP and ZK-Rollups with the MongoDB Database for efficient data storage and management.</a:t>
            </a:r>
          </a:p>
          <a:p>
            <a:pPr algn="l">
              <a:lnSpc>
                <a:spcPts val="3304"/>
              </a:lnSpc>
            </a:pPr>
            <a:endParaRPr lang="en-US" sz="2278">
              <a:solidFill>
                <a:srgbClr val="000000"/>
              </a:solidFill>
              <a:latin typeface="Canva Sans 2"/>
              <a:ea typeface="Canva Sans 2"/>
              <a:cs typeface="Canva Sans 2"/>
              <a:sym typeface="Canva Sans 2"/>
            </a:endParaRPr>
          </a:p>
        </p:txBody>
      </p:sp>
      <p:sp>
        <p:nvSpPr>
          <p:cNvPr id="10" name="Freeform 10"/>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5"/>
            <a:stretch>
              <a:fillRect l="-19657" t="-14884" r="-14655" b="-33649"/>
            </a:stretch>
          </a:blipFill>
        </p:spPr>
        <p:txBody>
          <a:bodyPr/>
          <a:lstStyle/>
          <a:p>
            <a:endParaRPr lang="en-US"/>
          </a:p>
        </p:txBody>
      </p:sp>
      <p:grpSp>
        <p:nvGrpSpPr>
          <p:cNvPr id="11" name="Group 11"/>
          <p:cNvGrpSpPr/>
          <p:nvPr/>
        </p:nvGrpSpPr>
        <p:grpSpPr>
          <a:xfrm>
            <a:off x="0" y="9376835"/>
            <a:ext cx="18587604" cy="1090283"/>
            <a:chOff x="0" y="0"/>
            <a:chExt cx="24783471" cy="1453710"/>
          </a:xfrm>
        </p:grpSpPr>
        <p:grpSp>
          <p:nvGrpSpPr>
            <p:cNvPr id="12" name="Group 12"/>
            <p:cNvGrpSpPr/>
            <p:nvPr/>
          </p:nvGrpSpPr>
          <p:grpSpPr>
            <a:xfrm>
              <a:off x="0" y="0"/>
              <a:ext cx="24783471" cy="1453710"/>
              <a:chOff x="0" y="0"/>
              <a:chExt cx="4918995" cy="288531"/>
            </a:xfrm>
          </p:grpSpPr>
          <p:sp>
            <p:nvSpPr>
              <p:cNvPr id="13" name="Freeform 13"/>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4" name="TextBox 14"/>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5" name="Freeform 1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6" name="TextBox 1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7" name="AutoShape 1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 name="TextBox 18"/>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9" name="TextBox 19"/>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0" name="AutoShape 2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21" name="Group 21"/>
          <p:cNvGrpSpPr/>
          <p:nvPr/>
        </p:nvGrpSpPr>
        <p:grpSpPr>
          <a:xfrm>
            <a:off x="14078114" y="9633721"/>
            <a:ext cx="3827994" cy="358491"/>
            <a:chOff x="0" y="0"/>
            <a:chExt cx="5103992" cy="477989"/>
          </a:xfrm>
        </p:grpSpPr>
        <p:sp>
          <p:nvSpPr>
            <p:cNvPr id="22" name="TextBox 22"/>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12</a:t>
              </a:r>
            </a:p>
          </p:txBody>
        </p:sp>
        <p:sp>
          <p:nvSpPr>
            <p:cNvPr id="23" name="TextBox 23"/>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4" name="Group 24"/>
          <p:cNvGrpSpPr/>
          <p:nvPr/>
        </p:nvGrpSpPr>
        <p:grpSpPr>
          <a:xfrm>
            <a:off x="0" y="9376835"/>
            <a:ext cx="18587604" cy="1470019"/>
            <a:chOff x="0" y="0"/>
            <a:chExt cx="24783471" cy="1960025"/>
          </a:xfrm>
        </p:grpSpPr>
        <p:grpSp>
          <p:nvGrpSpPr>
            <p:cNvPr id="25" name="Group 25"/>
            <p:cNvGrpSpPr/>
            <p:nvPr/>
          </p:nvGrpSpPr>
          <p:grpSpPr>
            <a:xfrm>
              <a:off x="0" y="0"/>
              <a:ext cx="24783471" cy="1453710"/>
              <a:chOff x="0" y="0"/>
              <a:chExt cx="4918995" cy="288531"/>
            </a:xfrm>
          </p:grpSpPr>
          <p:sp>
            <p:nvSpPr>
              <p:cNvPr id="26" name="Freeform 2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7" name="TextBox 2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8" name="Freeform 2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9" name="TextBox 2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0" name="AutoShape 3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TextBox 3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2" name="TextBox 3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3" name="AutoShape 3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5" name="TextBox 3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6" name="Group 36"/>
            <p:cNvGrpSpPr/>
            <p:nvPr/>
          </p:nvGrpSpPr>
          <p:grpSpPr>
            <a:xfrm>
              <a:off x="0" y="0"/>
              <a:ext cx="24783471" cy="1960025"/>
              <a:chOff x="0" y="0"/>
              <a:chExt cx="4918995" cy="389024"/>
            </a:xfrm>
          </p:grpSpPr>
          <p:sp>
            <p:nvSpPr>
              <p:cNvPr id="37" name="Freeform 3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8" name="TextBox 3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9" name="Freeform 3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40" name="TextBox 4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1" name="AutoShape 4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3" name="TextBox 4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4" name="AutoShape 4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12</a:t>
              </a:r>
            </a:p>
          </p:txBody>
        </p:sp>
        <p:sp>
          <p:nvSpPr>
            <p:cNvPr id="46" name="TextBox 4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7" name="Group 47"/>
          <p:cNvGrpSpPr/>
          <p:nvPr/>
        </p:nvGrpSpPr>
        <p:grpSpPr>
          <a:xfrm>
            <a:off x="0" y="9376835"/>
            <a:ext cx="18587604" cy="1470019"/>
            <a:chOff x="0" y="0"/>
            <a:chExt cx="24783471" cy="1960025"/>
          </a:xfrm>
        </p:grpSpPr>
        <p:grpSp>
          <p:nvGrpSpPr>
            <p:cNvPr id="48" name="Group 48"/>
            <p:cNvGrpSpPr/>
            <p:nvPr/>
          </p:nvGrpSpPr>
          <p:grpSpPr>
            <a:xfrm>
              <a:off x="0" y="0"/>
              <a:ext cx="24783471" cy="1453710"/>
              <a:chOff x="0" y="0"/>
              <a:chExt cx="4918995" cy="288531"/>
            </a:xfrm>
          </p:grpSpPr>
          <p:sp>
            <p:nvSpPr>
              <p:cNvPr id="49" name="Freeform 4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50" name="TextBox 5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51" name="Freeform 5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52" name="TextBox 5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53" name="AutoShape 5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4" name="TextBox 54"/>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55" name="TextBox 55"/>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56" name="AutoShape 5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7" name="TextBox 5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58" name="TextBox 5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9" name="Group 59"/>
            <p:cNvGrpSpPr/>
            <p:nvPr/>
          </p:nvGrpSpPr>
          <p:grpSpPr>
            <a:xfrm>
              <a:off x="0" y="0"/>
              <a:ext cx="24783471" cy="1960025"/>
              <a:chOff x="0" y="0"/>
              <a:chExt cx="4918995" cy="389024"/>
            </a:xfrm>
          </p:grpSpPr>
          <p:sp>
            <p:nvSpPr>
              <p:cNvPr id="60" name="Freeform 6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1" name="TextBox 6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2" name="Freeform 6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63" name="TextBox 6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64" name="AutoShape 6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5" name="TextBox 65"/>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6" name="TextBox 66"/>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67" name="AutoShape 6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8" name="TextBox 68"/>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69" name="TextBox 69"/>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70" name="Group 70"/>
            <p:cNvGrpSpPr/>
            <p:nvPr/>
          </p:nvGrpSpPr>
          <p:grpSpPr>
            <a:xfrm>
              <a:off x="0" y="0"/>
              <a:ext cx="24783471" cy="1453710"/>
              <a:chOff x="0" y="0"/>
              <a:chExt cx="4918995" cy="288531"/>
            </a:xfrm>
          </p:grpSpPr>
          <p:sp>
            <p:nvSpPr>
              <p:cNvPr id="71" name="Freeform 71"/>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2" name="TextBox 72"/>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3" name="Freeform 7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74" name="TextBox 7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75" name="AutoShape 7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76" name="TextBox 76"/>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77" name="TextBox 77"/>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78" name="AutoShape 7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79" name="TextBox 79"/>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80" name="TextBox 80"/>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81" name="Group 81"/>
            <p:cNvGrpSpPr/>
            <p:nvPr/>
          </p:nvGrpSpPr>
          <p:grpSpPr>
            <a:xfrm>
              <a:off x="0" y="0"/>
              <a:ext cx="24783471" cy="1453710"/>
              <a:chOff x="0" y="0"/>
              <a:chExt cx="4918995" cy="288531"/>
            </a:xfrm>
          </p:grpSpPr>
          <p:sp>
            <p:nvSpPr>
              <p:cNvPr id="82" name="Freeform 8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83" name="TextBox 8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4" name="Freeform 8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85" name="TextBox 8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86" name="AutoShape 8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7" name="TextBox 8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88" name="TextBox 8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89" name="AutoShape 8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90" name="TextBox 9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91" name="TextBox 9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92" name="Group 92"/>
            <p:cNvGrpSpPr/>
            <p:nvPr/>
          </p:nvGrpSpPr>
          <p:grpSpPr>
            <a:xfrm>
              <a:off x="0" y="0"/>
              <a:ext cx="24783471" cy="1960025"/>
              <a:chOff x="0" y="0"/>
              <a:chExt cx="4918995" cy="389024"/>
            </a:xfrm>
          </p:grpSpPr>
          <p:sp>
            <p:nvSpPr>
              <p:cNvPr id="93" name="Freeform 93"/>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94" name="TextBox 94"/>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95" name="Freeform 9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96" name="TextBox 9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97" name="AutoShape 9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98" name="TextBox 98"/>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99" name="TextBox 99"/>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100" name="AutoShape 10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1" name="TextBox 10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23</a:t>
              </a:r>
            </a:p>
          </p:txBody>
        </p:sp>
        <p:sp>
          <p:nvSpPr>
            <p:cNvPr id="102" name="TextBox 10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03" name="Group 103"/>
          <p:cNvGrpSpPr/>
          <p:nvPr/>
        </p:nvGrpSpPr>
        <p:grpSpPr>
          <a:xfrm>
            <a:off x="16870429" y="203368"/>
            <a:ext cx="1318567" cy="1318567"/>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TextBox 3"/>
          <p:cNvSpPr txBox="1"/>
          <p:nvPr/>
        </p:nvSpPr>
        <p:spPr>
          <a:xfrm>
            <a:off x="551588" y="239842"/>
            <a:ext cx="13245261" cy="2171700"/>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COMPONENT DIAGRAM </a:t>
            </a:r>
          </a:p>
          <a:p>
            <a:pPr algn="l">
              <a:lnSpc>
                <a:spcPts val="8399"/>
              </a:lnSpc>
            </a:pPr>
            <a:endParaRPr lang="en-US" sz="6999">
              <a:solidFill>
                <a:srgbClr val="000000"/>
              </a:solidFill>
              <a:latin typeface="Poppins Bold"/>
              <a:ea typeface="Poppins Bold"/>
              <a:cs typeface="Poppins Bold"/>
              <a:sym typeface="Poppins Bold"/>
            </a:endParaRPr>
          </a:p>
        </p:txBody>
      </p:sp>
      <p:sp>
        <p:nvSpPr>
          <p:cNvPr id="4" name="Freeform 4"/>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pSp>
        <p:nvGrpSpPr>
          <p:cNvPr id="5" name="Group 5"/>
          <p:cNvGrpSpPr/>
          <p:nvPr/>
        </p:nvGrpSpPr>
        <p:grpSpPr>
          <a:xfrm>
            <a:off x="0" y="9376835"/>
            <a:ext cx="18587604" cy="1090283"/>
            <a:chOff x="0" y="0"/>
            <a:chExt cx="24783471" cy="1453710"/>
          </a:xfrm>
        </p:grpSpPr>
        <p:grpSp>
          <p:nvGrpSpPr>
            <p:cNvPr id="6" name="Group 6"/>
            <p:cNvGrpSpPr/>
            <p:nvPr/>
          </p:nvGrpSpPr>
          <p:grpSpPr>
            <a:xfrm>
              <a:off x="0" y="0"/>
              <a:ext cx="24783471" cy="1453710"/>
              <a:chOff x="0" y="0"/>
              <a:chExt cx="4918995" cy="288531"/>
            </a:xfrm>
          </p:grpSpPr>
          <p:sp>
            <p:nvSpPr>
              <p:cNvPr id="7" name="Freeform 7"/>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8" name="TextBox 8"/>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9" name="Freeform 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10" name="TextBox 1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1" name="AutoShape 1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3" name="TextBox 13"/>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4" name="AutoShape 1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14</a:t>
              </a:r>
            </a:p>
          </p:txBody>
        </p:sp>
        <p:sp>
          <p:nvSpPr>
            <p:cNvPr id="16" name="TextBox 1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17" name="Group 17"/>
          <p:cNvGrpSpPr/>
          <p:nvPr/>
        </p:nvGrpSpPr>
        <p:grpSpPr>
          <a:xfrm>
            <a:off x="0" y="9376835"/>
            <a:ext cx="18587604" cy="1470019"/>
            <a:chOff x="0" y="0"/>
            <a:chExt cx="24783471" cy="1960025"/>
          </a:xfrm>
        </p:grpSpPr>
        <p:grpSp>
          <p:nvGrpSpPr>
            <p:cNvPr id="18" name="Group 18"/>
            <p:cNvGrpSpPr/>
            <p:nvPr/>
          </p:nvGrpSpPr>
          <p:grpSpPr>
            <a:xfrm>
              <a:off x="0" y="0"/>
              <a:ext cx="24783471" cy="1453710"/>
              <a:chOff x="0" y="0"/>
              <a:chExt cx="4918995" cy="288531"/>
            </a:xfrm>
          </p:grpSpPr>
          <p:sp>
            <p:nvSpPr>
              <p:cNvPr id="19" name="Freeform 1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0" name="TextBox 2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1" name="Freeform 2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22" name="TextBox 2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3" name="AutoShape 2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5" name="TextBox 25"/>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6" name="AutoShape 2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7" name="TextBox 2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28" name="TextBox 2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29" name="Group 29"/>
            <p:cNvGrpSpPr/>
            <p:nvPr/>
          </p:nvGrpSpPr>
          <p:grpSpPr>
            <a:xfrm>
              <a:off x="0" y="0"/>
              <a:ext cx="24783471" cy="1960025"/>
              <a:chOff x="0" y="0"/>
              <a:chExt cx="4918995" cy="389024"/>
            </a:xfrm>
          </p:grpSpPr>
          <p:sp>
            <p:nvSpPr>
              <p:cNvPr id="30" name="Freeform 3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1" name="TextBox 3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2" name="Freeform 3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33" name="TextBox 3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4" name="AutoShape 3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5" name="TextBox 35"/>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6" name="TextBox 36"/>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37" name="AutoShape 3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8" name="TextBox 38"/>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14</a:t>
              </a:r>
            </a:p>
          </p:txBody>
        </p:sp>
        <p:sp>
          <p:nvSpPr>
            <p:cNvPr id="39" name="TextBox 39"/>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0" name="Group 40"/>
          <p:cNvGrpSpPr/>
          <p:nvPr/>
        </p:nvGrpSpPr>
        <p:grpSpPr>
          <a:xfrm>
            <a:off x="9525" y="9405410"/>
            <a:ext cx="18587604" cy="1470019"/>
            <a:chOff x="0" y="0"/>
            <a:chExt cx="24783471" cy="1960025"/>
          </a:xfrm>
        </p:grpSpPr>
        <p:grpSp>
          <p:nvGrpSpPr>
            <p:cNvPr id="41" name="Group 41"/>
            <p:cNvGrpSpPr/>
            <p:nvPr/>
          </p:nvGrpSpPr>
          <p:grpSpPr>
            <a:xfrm>
              <a:off x="0" y="0"/>
              <a:ext cx="24783471" cy="1453710"/>
              <a:chOff x="0" y="0"/>
              <a:chExt cx="4918995" cy="288531"/>
            </a:xfrm>
          </p:grpSpPr>
          <p:sp>
            <p:nvSpPr>
              <p:cNvPr id="42" name="Freeform 4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3" name="TextBox 4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44" name="Freeform 4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45" name="TextBox 4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46" name="AutoShape 4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7" name="TextBox 4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8" name="TextBox 4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9" name="AutoShape 4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0" name="TextBox 5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51" name="TextBox 5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2" name="Group 52"/>
            <p:cNvGrpSpPr/>
            <p:nvPr/>
          </p:nvGrpSpPr>
          <p:grpSpPr>
            <a:xfrm>
              <a:off x="0" y="0"/>
              <a:ext cx="24783471" cy="1960025"/>
              <a:chOff x="0" y="0"/>
              <a:chExt cx="4918995" cy="389024"/>
            </a:xfrm>
          </p:grpSpPr>
          <p:sp>
            <p:nvSpPr>
              <p:cNvPr id="53" name="Freeform 53"/>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4" name="TextBox 54"/>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5" name="Freeform 5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56" name="TextBox 5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57" name="AutoShape 5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8" name="TextBox 58"/>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9" name="TextBox 59"/>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60" name="AutoShape 6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1" name="TextBox 6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62" name="TextBox 6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63" name="Group 63"/>
            <p:cNvGrpSpPr/>
            <p:nvPr/>
          </p:nvGrpSpPr>
          <p:grpSpPr>
            <a:xfrm>
              <a:off x="0" y="0"/>
              <a:ext cx="24783471" cy="1453710"/>
              <a:chOff x="0" y="0"/>
              <a:chExt cx="4918995" cy="288531"/>
            </a:xfrm>
          </p:grpSpPr>
          <p:sp>
            <p:nvSpPr>
              <p:cNvPr id="64" name="Freeform 6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65" name="TextBox 6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66" name="Freeform 6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67" name="TextBox 6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68" name="AutoShape 6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9" name="TextBox 6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70" name="TextBox 7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71" name="AutoShape 7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72" name="TextBox 7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73" name="TextBox 7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74" name="Group 74"/>
            <p:cNvGrpSpPr/>
            <p:nvPr/>
          </p:nvGrpSpPr>
          <p:grpSpPr>
            <a:xfrm>
              <a:off x="0" y="0"/>
              <a:ext cx="24783471" cy="1453710"/>
              <a:chOff x="0" y="0"/>
              <a:chExt cx="4918995" cy="288531"/>
            </a:xfrm>
          </p:grpSpPr>
          <p:sp>
            <p:nvSpPr>
              <p:cNvPr id="75" name="Freeform 7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6" name="TextBox 7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7" name="Freeform 7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78" name="TextBox 7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79" name="AutoShape 7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0" name="TextBox 8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81" name="TextBox 8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82" name="AutoShape 8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3" name="TextBox 8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84" name="TextBox 8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85" name="Group 85"/>
            <p:cNvGrpSpPr/>
            <p:nvPr/>
          </p:nvGrpSpPr>
          <p:grpSpPr>
            <a:xfrm>
              <a:off x="0" y="0"/>
              <a:ext cx="24783471" cy="1960025"/>
              <a:chOff x="0" y="0"/>
              <a:chExt cx="4918995" cy="389024"/>
            </a:xfrm>
          </p:grpSpPr>
          <p:sp>
            <p:nvSpPr>
              <p:cNvPr id="86" name="Freeform 8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87" name="TextBox 8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88" name="Freeform 8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89" name="TextBox 8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90" name="AutoShape 9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91" name="TextBox 91"/>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92" name="TextBox 92"/>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93" name="AutoShape 9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94" name="TextBox 9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25</a:t>
              </a:r>
            </a:p>
          </p:txBody>
        </p:sp>
        <p:sp>
          <p:nvSpPr>
            <p:cNvPr id="95" name="TextBox 9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pic>
        <p:nvPicPr>
          <p:cNvPr id="96" name="Picture 96"/>
          <p:cNvPicPr>
            <a:picLocks noChangeAspect="1"/>
          </p:cNvPicPr>
          <p:nvPr/>
        </p:nvPicPr>
        <p:blipFill>
          <a:blip r:embed="rId5"/>
          <a:srcRect/>
          <a:stretch>
            <a:fillRect/>
          </a:stretch>
        </p:blipFill>
        <p:spPr>
          <a:xfrm>
            <a:off x="4104192" y="3713885"/>
            <a:ext cx="1062346" cy="382445"/>
          </a:xfrm>
          <a:prstGeom prst="rect">
            <a:avLst/>
          </a:prstGeom>
        </p:spPr>
      </p:pic>
      <p:sp>
        <p:nvSpPr>
          <p:cNvPr id="97" name="Freeform 97"/>
          <p:cNvSpPr/>
          <p:nvPr/>
        </p:nvSpPr>
        <p:spPr>
          <a:xfrm>
            <a:off x="5262385" y="3264271"/>
            <a:ext cx="1717356" cy="1558500"/>
          </a:xfrm>
          <a:custGeom>
            <a:avLst/>
            <a:gdLst/>
            <a:ahLst/>
            <a:cxnLst/>
            <a:rect l="l" t="t" r="r" b="b"/>
            <a:pathLst>
              <a:path w="1717356" h="1558500">
                <a:moveTo>
                  <a:pt x="0" y="0"/>
                </a:moveTo>
                <a:lnTo>
                  <a:pt x="1717356" y="0"/>
                </a:lnTo>
                <a:lnTo>
                  <a:pt x="1717356" y="1558500"/>
                </a:lnTo>
                <a:lnTo>
                  <a:pt x="0" y="1558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8" name="Freeform 98"/>
          <p:cNvSpPr/>
          <p:nvPr/>
        </p:nvSpPr>
        <p:spPr>
          <a:xfrm>
            <a:off x="1826508" y="2893007"/>
            <a:ext cx="710136" cy="867342"/>
          </a:xfrm>
          <a:custGeom>
            <a:avLst/>
            <a:gdLst/>
            <a:ahLst/>
            <a:cxnLst/>
            <a:rect l="l" t="t" r="r" b="b"/>
            <a:pathLst>
              <a:path w="710136" h="867342">
                <a:moveTo>
                  <a:pt x="0" y="0"/>
                </a:moveTo>
                <a:lnTo>
                  <a:pt x="710136" y="0"/>
                </a:lnTo>
                <a:lnTo>
                  <a:pt x="710136" y="867342"/>
                </a:lnTo>
                <a:lnTo>
                  <a:pt x="0" y="8673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9" name="Freeform 99"/>
          <p:cNvSpPr/>
          <p:nvPr/>
        </p:nvSpPr>
        <p:spPr>
          <a:xfrm>
            <a:off x="2682905" y="2893007"/>
            <a:ext cx="693873" cy="867342"/>
          </a:xfrm>
          <a:custGeom>
            <a:avLst/>
            <a:gdLst/>
            <a:ahLst/>
            <a:cxnLst/>
            <a:rect l="l" t="t" r="r" b="b"/>
            <a:pathLst>
              <a:path w="693873" h="867342">
                <a:moveTo>
                  <a:pt x="0" y="0"/>
                </a:moveTo>
                <a:lnTo>
                  <a:pt x="693873" y="0"/>
                </a:lnTo>
                <a:lnTo>
                  <a:pt x="693873" y="867342"/>
                </a:lnTo>
                <a:lnTo>
                  <a:pt x="0" y="86734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0" name="Freeform 100"/>
          <p:cNvSpPr/>
          <p:nvPr/>
        </p:nvSpPr>
        <p:spPr>
          <a:xfrm>
            <a:off x="1802114" y="4094052"/>
            <a:ext cx="758924" cy="867342"/>
          </a:xfrm>
          <a:custGeom>
            <a:avLst/>
            <a:gdLst/>
            <a:ahLst/>
            <a:cxnLst/>
            <a:rect l="l" t="t" r="r" b="b"/>
            <a:pathLst>
              <a:path w="758924" h="867342">
                <a:moveTo>
                  <a:pt x="0" y="0"/>
                </a:moveTo>
                <a:lnTo>
                  <a:pt x="758924" y="0"/>
                </a:lnTo>
                <a:lnTo>
                  <a:pt x="758924" y="867341"/>
                </a:lnTo>
                <a:lnTo>
                  <a:pt x="0" y="8673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1" name="Freeform 101"/>
          <p:cNvSpPr/>
          <p:nvPr/>
        </p:nvSpPr>
        <p:spPr>
          <a:xfrm>
            <a:off x="2682905" y="4094052"/>
            <a:ext cx="991248" cy="867342"/>
          </a:xfrm>
          <a:custGeom>
            <a:avLst/>
            <a:gdLst/>
            <a:ahLst/>
            <a:cxnLst/>
            <a:rect l="l" t="t" r="r" b="b"/>
            <a:pathLst>
              <a:path w="991248" h="867342">
                <a:moveTo>
                  <a:pt x="0" y="0"/>
                </a:moveTo>
                <a:lnTo>
                  <a:pt x="991248" y="0"/>
                </a:lnTo>
                <a:lnTo>
                  <a:pt x="991248" y="867341"/>
                </a:lnTo>
                <a:lnTo>
                  <a:pt x="0" y="8673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nvGrpSpPr>
          <p:cNvPr id="102" name="Group 102"/>
          <p:cNvGrpSpPr/>
          <p:nvPr/>
        </p:nvGrpSpPr>
        <p:grpSpPr>
          <a:xfrm>
            <a:off x="1366990" y="2674085"/>
            <a:ext cx="2631829" cy="2673605"/>
            <a:chOff x="0" y="0"/>
            <a:chExt cx="886692" cy="900766"/>
          </a:xfrm>
        </p:grpSpPr>
        <p:sp>
          <p:nvSpPr>
            <p:cNvPr id="103" name="Freeform 103"/>
            <p:cNvSpPr/>
            <p:nvPr/>
          </p:nvSpPr>
          <p:spPr>
            <a:xfrm>
              <a:off x="0" y="0"/>
              <a:ext cx="886692" cy="900766"/>
            </a:xfrm>
            <a:custGeom>
              <a:avLst/>
              <a:gdLst/>
              <a:ahLst/>
              <a:cxnLst/>
              <a:rect l="l" t="t" r="r" b="b"/>
              <a:pathLst>
                <a:path w="886692" h="900766">
                  <a:moveTo>
                    <a:pt x="150024" y="0"/>
                  </a:moveTo>
                  <a:lnTo>
                    <a:pt x="736667" y="0"/>
                  </a:lnTo>
                  <a:cubicBezTo>
                    <a:pt x="819524" y="0"/>
                    <a:pt x="886692" y="67168"/>
                    <a:pt x="886692" y="150024"/>
                  </a:cubicBezTo>
                  <a:lnTo>
                    <a:pt x="886692" y="750742"/>
                  </a:lnTo>
                  <a:cubicBezTo>
                    <a:pt x="886692" y="790531"/>
                    <a:pt x="870886" y="828690"/>
                    <a:pt x="842751" y="856825"/>
                  </a:cubicBezTo>
                  <a:cubicBezTo>
                    <a:pt x="814616" y="884960"/>
                    <a:pt x="776456" y="900766"/>
                    <a:pt x="736667" y="900766"/>
                  </a:cubicBezTo>
                  <a:lnTo>
                    <a:pt x="150024" y="900766"/>
                  </a:lnTo>
                  <a:cubicBezTo>
                    <a:pt x="110235" y="900766"/>
                    <a:pt x="72076" y="884960"/>
                    <a:pt x="43941" y="856825"/>
                  </a:cubicBezTo>
                  <a:cubicBezTo>
                    <a:pt x="15806" y="828690"/>
                    <a:pt x="0" y="790531"/>
                    <a:pt x="0" y="750742"/>
                  </a:cubicBezTo>
                  <a:lnTo>
                    <a:pt x="0" y="150024"/>
                  </a:lnTo>
                  <a:cubicBezTo>
                    <a:pt x="0" y="110235"/>
                    <a:pt x="15806" y="72076"/>
                    <a:pt x="43941" y="43941"/>
                  </a:cubicBezTo>
                  <a:cubicBezTo>
                    <a:pt x="72076" y="15806"/>
                    <a:pt x="110235" y="0"/>
                    <a:pt x="150024" y="0"/>
                  </a:cubicBezTo>
                  <a:close/>
                </a:path>
              </a:pathLst>
            </a:custGeom>
            <a:solidFill>
              <a:srgbClr val="000000">
                <a:alpha val="0"/>
              </a:srgbClr>
            </a:solidFill>
            <a:ln w="38100" cap="rnd">
              <a:solidFill>
                <a:srgbClr val="000000"/>
              </a:solidFill>
              <a:prstDash val="dash"/>
              <a:round/>
            </a:ln>
          </p:spPr>
          <p:txBody>
            <a:bodyPr/>
            <a:lstStyle/>
            <a:p>
              <a:endParaRPr lang="en-US"/>
            </a:p>
          </p:txBody>
        </p:sp>
        <p:sp>
          <p:nvSpPr>
            <p:cNvPr id="104" name="TextBox 104"/>
            <p:cNvSpPr txBox="1"/>
            <p:nvPr/>
          </p:nvSpPr>
          <p:spPr>
            <a:xfrm>
              <a:off x="0" y="-47625"/>
              <a:ext cx="886692" cy="948391"/>
            </a:xfrm>
            <a:prstGeom prst="rect">
              <a:avLst/>
            </a:prstGeom>
          </p:spPr>
          <p:txBody>
            <a:bodyPr lIns="39712" tIns="39712" rIns="39712" bIns="39712" rtlCol="0" anchor="ctr"/>
            <a:lstStyle/>
            <a:p>
              <a:pPr algn="ctr">
                <a:lnSpc>
                  <a:spcPts val="3486"/>
                </a:lnSpc>
              </a:pPr>
              <a:endParaRPr/>
            </a:p>
          </p:txBody>
        </p:sp>
      </p:grpSp>
      <p:pic>
        <p:nvPicPr>
          <p:cNvPr id="105" name="Picture 105"/>
          <p:cNvPicPr>
            <a:picLocks noChangeAspect="1"/>
          </p:cNvPicPr>
          <p:nvPr/>
        </p:nvPicPr>
        <p:blipFill>
          <a:blip r:embed="rId5"/>
          <a:srcRect/>
          <a:stretch>
            <a:fillRect/>
          </a:stretch>
        </p:blipFill>
        <p:spPr>
          <a:xfrm rot="5400000">
            <a:off x="5738583" y="5734471"/>
            <a:ext cx="955460" cy="343965"/>
          </a:xfrm>
          <a:prstGeom prst="rect">
            <a:avLst/>
          </a:prstGeom>
        </p:spPr>
      </p:pic>
      <p:sp>
        <p:nvSpPr>
          <p:cNvPr id="106" name="Freeform 106"/>
          <p:cNvSpPr/>
          <p:nvPr/>
        </p:nvSpPr>
        <p:spPr>
          <a:xfrm>
            <a:off x="5572320" y="6481815"/>
            <a:ext cx="1297732" cy="1747787"/>
          </a:xfrm>
          <a:custGeom>
            <a:avLst/>
            <a:gdLst/>
            <a:ahLst/>
            <a:cxnLst/>
            <a:rect l="l" t="t" r="r" b="b"/>
            <a:pathLst>
              <a:path w="1297732" h="1747787">
                <a:moveTo>
                  <a:pt x="0" y="0"/>
                </a:moveTo>
                <a:lnTo>
                  <a:pt x="1297732" y="0"/>
                </a:lnTo>
                <a:lnTo>
                  <a:pt x="1297732" y="1747787"/>
                </a:lnTo>
                <a:lnTo>
                  <a:pt x="0" y="174778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pic>
        <p:nvPicPr>
          <p:cNvPr id="107" name="Picture 107"/>
          <p:cNvPicPr>
            <a:picLocks noChangeAspect="1"/>
          </p:cNvPicPr>
          <p:nvPr/>
        </p:nvPicPr>
        <p:blipFill>
          <a:blip r:embed="rId5"/>
          <a:srcRect/>
          <a:stretch>
            <a:fillRect/>
          </a:stretch>
        </p:blipFill>
        <p:spPr>
          <a:xfrm>
            <a:off x="7070312" y="7355708"/>
            <a:ext cx="1769935" cy="637177"/>
          </a:xfrm>
          <a:prstGeom prst="rect">
            <a:avLst/>
          </a:prstGeom>
        </p:spPr>
      </p:pic>
      <p:sp>
        <p:nvSpPr>
          <p:cNvPr id="108" name="Freeform 108"/>
          <p:cNvSpPr/>
          <p:nvPr/>
        </p:nvSpPr>
        <p:spPr>
          <a:xfrm>
            <a:off x="9046990" y="6880242"/>
            <a:ext cx="1422044" cy="1483227"/>
          </a:xfrm>
          <a:custGeom>
            <a:avLst/>
            <a:gdLst/>
            <a:ahLst/>
            <a:cxnLst/>
            <a:rect l="l" t="t" r="r" b="b"/>
            <a:pathLst>
              <a:path w="1422044" h="1483227">
                <a:moveTo>
                  <a:pt x="0" y="0"/>
                </a:moveTo>
                <a:lnTo>
                  <a:pt x="1422044" y="0"/>
                </a:lnTo>
                <a:lnTo>
                  <a:pt x="1422044" y="1483227"/>
                </a:lnTo>
                <a:lnTo>
                  <a:pt x="0" y="148322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pic>
        <p:nvPicPr>
          <p:cNvPr id="109" name="Picture 109"/>
          <p:cNvPicPr>
            <a:picLocks noChangeAspect="1"/>
          </p:cNvPicPr>
          <p:nvPr/>
        </p:nvPicPr>
        <p:blipFill>
          <a:blip r:embed="rId20"/>
          <a:srcRect/>
          <a:stretch>
            <a:fillRect/>
          </a:stretch>
        </p:blipFill>
        <p:spPr>
          <a:xfrm rot="-5400000">
            <a:off x="8993671" y="5992267"/>
            <a:ext cx="1348643" cy="606889"/>
          </a:xfrm>
          <a:prstGeom prst="rect">
            <a:avLst/>
          </a:prstGeom>
        </p:spPr>
      </p:pic>
      <p:sp>
        <p:nvSpPr>
          <p:cNvPr id="110" name="Freeform 110"/>
          <p:cNvSpPr/>
          <p:nvPr/>
        </p:nvSpPr>
        <p:spPr>
          <a:xfrm>
            <a:off x="9364547" y="3644357"/>
            <a:ext cx="2252995" cy="1962922"/>
          </a:xfrm>
          <a:custGeom>
            <a:avLst/>
            <a:gdLst/>
            <a:ahLst/>
            <a:cxnLst/>
            <a:rect l="l" t="t" r="r" b="b"/>
            <a:pathLst>
              <a:path w="2252995" h="1962922">
                <a:moveTo>
                  <a:pt x="0" y="0"/>
                </a:moveTo>
                <a:lnTo>
                  <a:pt x="2252995" y="0"/>
                </a:lnTo>
                <a:lnTo>
                  <a:pt x="2252995" y="1962922"/>
                </a:lnTo>
                <a:lnTo>
                  <a:pt x="0" y="196292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11" name="Freeform 111"/>
          <p:cNvSpPr/>
          <p:nvPr/>
        </p:nvSpPr>
        <p:spPr>
          <a:xfrm>
            <a:off x="9828063" y="3740496"/>
            <a:ext cx="1325964" cy="288397"/>
          </a:xfrm>
          <a:custGeom>
            <a:avLst/>
            <a:gdLst/>
            <a:ahLst/>
            <a:cxnLst/>
            <a:rect l="l" t="t" r="r" b="b"/>
            <a:pathLst>
              <a:path w="1325964" h="288397">
                <a:moveTo>
                  <a:pt x="0" y="0"/>
                </a:moveTo>
                <a:lnTo>
                  <a:pt x="1325964" y="0"/>
                </a:lnTo>
                <a:lnTo>
                  <a:pt x="1325964" y="288397"/>
                </a:lnTo>
                <a:lnTo>
                  <a:pt x="0" y="28839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12" name="TextBox 112"/>
          <p:cNvSpPr txBox="1"/>
          <p:nvPr/>
        </p:nvSpPr>
        <p:spPr>
          <a:xfrm>
            <a:off x="9780967" y="3673710"/>
            <a:ext cx="1506810" cy="336914"/>
          </a:xfrm>
          <a:prstGeom prst="rect">
            <a:avLst/>
          </a:prstGeom>
        </p:spPr>
        <p:txBody>
          <a:bodyPr lIns="0" tIns="0" rIns="0" bIns="0" rtlCol="0" anchor="t">
            <a:spAutoFit/>
          </a:bodyPr>
          <a:lstStyle/>
          <a:p>
            <a:pPr algn="ctr">
              <a:lnSpc>
                <a:spcPts val="2750"/>
              </a:lnSpc>
            </a:pPr>
            <a:r>
              <a:rPr lang="en-US" sz="1964">
                <a:solidFill>
                  <a:srgbClr val="000000"/>
                </a:solidFill>
                <a:latin typeface="Canva Sans 1 Bold"/>
                <a:ea typeface="Canva Sans 1 Bold"/>
                <a:cs typeface="Canva Sans 1 Bold"/>
                <a:sym typeface="Canva Sans 1 Bold"/>
              </a:rPr>
              <a:t>TX Batch</a:t>
            </a:r>
          </a:p>
        </p:txBody>
      </p:sp>
      <p:grpSp>
        <p:nvGrpSpPr>
          <p:cNvPr id="113" name="Group 113"/>
          <p:cNvGrpSpPr/>
          <p:nvPr/>
        </p:nvGrpSpPr>
        <p:grpSpPr>
          <a:xfrm>
            <a:off x="9603519" y="3713885"/>
            <a:ext cx="167046" cy="789460"/>
            <a:chOff x="0" y="0"/>
            <a:chExt cx="43996" cy="207924"/>
          </a:xfrm>
        </p:grpSpPr>
        <p:sp>
          <p:nvSpPr>
            <p:cNvPr id="114" name="Freeform 114"/>
            <p:cNvSpPr/>
            <p:nvPr/>
          </p:nvSpPr>
          <p:spPr>
            <a:xfrm>
              <a:off x="0" y="0"/>
              <a:ext cx="43996" cy="207924"/>
            </a:xfrm>
            <a:custGeom>
              <a:avLst/>
              <a:gdLst/>
              <a:ahLst/>
              <a:cxnLst/>
              <a:rect l="l" t="t" r="r" b="b"/>
              <a:pathLst>
                <a:path w="43996" h="207924">
                  <a:moveTo>
                    <a:pt x="0" y="0"/>
                  </a:moveTo>
                  <a:lnTo>
                    <a:pt x="43996" y="0"/>
                  </a:lnTo>
                  <a:lnTo>
                    <a:pt x="43996" y="207924"/>
                  </a:lnTo>
                  <a:lnTo>
                    <a:pt x="0" y="207924"/>
                  </a:lnTo>
                  <a:close/>
                </a:path>
              </a:pathLst>
            </a:custGeom>
            <a:solidFill>
              <a:srgbClr val="E4F8F6"/>
            </a:solidFill>
          </p:spPr>
          <p:txBody>
            <a:bodyPr/>
            <a:lstStyle/>
            <a:p>
              <a:endParaRPr lang="en-US"/>
            </a:p>
          </p:txBody>
        </p:sp>
        <p:sp>
          <p:nvSpPr>
            <p:cNvPr id="115" name="TextBox 115"/>
            <p:cNvSpPr txBox="1"/>
            <p:nvPr/>
          </p:nvSpPr>
          <p:spPr>
            <a:xfrm>
              <a:off x="0" y="-47625"/>
              <a:ext cx="43996" cy="255549"/>
            </a:xfrm>
            <a:prstGeom prst="rect">
              <a:avLst/>
            </a:prstGeom>
          </p:spPr>
          <p:txBody>
            <a:bodyPr lIns="50800" tIns="50800" rIns="50800" bIns="50800" rtlCol="0" anchor="ctr"/>
            <a:lstStyle/>
            <a:p>
              <a:pPr algn="ctr">
                <a:lnSpc>
                  <a:spcPts val="3486"/>
                </a:lnSpc>
              </a:pPr>
              <a:endParaRPr/>
            </a:p>
          </p:txBody>
        </p:sp>
      </p:grpSp>
      <p:grpSp>
        <p:nvGrpSpPr>
          <p:cNvPr id="116" name="Group 116"/>
          <p:cNvGrpSpPr/>
          <p:nvPr/>
        </p:nvGrpSpPr>
        <p:grpSpPr>
          <a:xfrm>
            <a:off x="11224256" y="3817308"/>
            <a:ext cx="167046" cy="789460"/>
            <a:chOff x="0" y="0"/>
            <a:chExt cx="43996" cy="207924"/>
          </a:xfrm>
        </p:grpSpPr>
        <p:sp>
          <p:nvSpPr>
            <p:cNvPr id="117" name="Freeform 117"/>
            <p:cNvSpPr/>
            <p:nvPr/>
          </p:nvSpPr>
          <p:spPr>
            <a:xfrm>
              <a:off x="0" y="0"/>
              <a:ext cx="43996" cy="207924"/>
            </a:xfrm>
            <a:custGeom>
              <a:avLst/>
              <a:gdLst/>
              <a:ahLst/>
              <a:cxnLst/>
              <a:rect l="l" t="t" r="r" b="b"/>
              <a:pathLst>
                <a:path w="43996" h="207924">
                  <a:moveTo>
                    <a:pt x="0" y="0"/>
                  </a:moveTo>
                  <a:lnTo>
                    <a:pt x="43996" y="0"/>
                  </a:lnTo>
                  <a:lnTo>
                    <a:pt x="43996" y="207924"/>
                  </a:lnTo>
                  <a:lnTo>
                    <a:pt x="0" y="207924"/>
                  </a:lnTo>
                  <a:close/>
                </a:path>
              </a:pathLst>
            </a:custGeom>
            <a:solidFill>
              <a:srgbClr val="E4F8F6"/>
            </a:solidFill>
          </p:spPr>
          <p:txBody>
            <a:bodyPr/>
            <a:lstStyle/>
            <a:p>
              <a:endParaRPr lang="en-US"/>
            </a:p>
          </p:txBody>
        </p:sp>
        <p:sp>
          <p:nvSpPr>
            <p:cNvPr id="118" name="TextBox 118"/>
            <p:cNvSpPr txBox="1"/>
            <p:nvPr/>
          </p:nvSpPr>
          <p:spPr>
            <a:xfrm>
              <a:off x="0" y="-47625"/>
              <a:ext cx="43996" cy="255549"/>
            </a:xfrm>
            <a:prstGeom prst="rect">
              <a:avLst/>
            </a:prstGeom>
          </p:spPr>
          <p:txBody>
            <a:bodyPr lIns="50800" tIns="50800" rIns="50800" bIns="50800" rtlCol="0" anchor="ctr"/>
            <a:lstStyle/>
            <a:p>
              <a:pPr algn="ctr">
                <a:lnSpc>
                  <a:spcPts val="3486"/>
                </a:lnSpc>
              </a:pPr>
              <a:endParaRPr/>
            </a:p>
          </p:txBody>
        </p:sp>
      </p:grpSp>
      <p:pic>
        <p:nvPicPr>
          <p:cNvPr id="119" name="Picture 119"/>
          <p:cNvPicPr>
            <a:picLocks noChangeAspect="1"/>
          </p:cNvPicPr>
          <p:nvPr/>
        </p:nvPicPr>
        <p:blipFill>
          <a:blip r:embed="rId5"/>
          <a:srcRect/>
          <a:stretch>
            <a:fillRect/>
          </a:stretch>
        </p:blipFill>
        <p:spPr>
          <a:xfrm>
            <a:off x="11339804" y="3958185"/>
            <a:ext cx="1473929" cy="530614"/>
          </a:xfrm>
          <a:prstGeom prst="rect">
            <a:avLst/>
          </a:prstGeom>
        </p:spPr>
      </p:pic>
      <p:sp>
        <p:nvSpPr>
          <p:cNvPr id="120" name="Freeform 120"/>
          <p:cNvSpPr/>
          <p:nvPr/>
        </p:nvSpPr>
        <p:spPr>
          <a:xfrm>
            <a:off x="14237790" y="7074808"/>
            <a:ext cx="1347909" cy="1812908"/>
          </a:xfrm>
          <a:custGeom>
            <a:avLst/>
            <a:gdLst/>
            <a:ahLst/>
            <a:cxnLst/>
            <a:rect l="l" t="t" r="r" b="b"/>
            <a:pathLst>
              <a:path w="1347909" h="1812908">
                <a:moveTo>
                  <a:pt x="0" y="0"/>
                </a:moveTo>
                <a:lnTo>
                  <a:pt x="1347909" y="0"/>
                </a:lnTo>
                <a:lnTo>
                  <a:pt x="1347909" y="1812908"/>
                </a:lnTo>
                <a:lnTo>
                  <a:pt x="0" y="1812908"/>
                </a:lnTo>
                <a:lnTo>
                  <a:pt x="0" y="0"/>
                </a:lnTo>
                <a:close/>
              </a:path>
            </a:pathLst>
          </a:custGeom>
          <a:blipFill>
            <a:blip r:embed="rId25"/>
            <a:stretch>
              <a:fillRect/>
            </a:stretch>
          </a:blipFill>
        </p:spPr>
        <p:txBody>
          <a:bodyPr/>
          <a:lstStyle/>
          <a:p>
            <a:endParaRPr lang="en-US"/>
          </a:p>
        </p:txBody>
      </p:sp>
      <p:pic>
        <p:nvPicPr>
          <p:cNvPr id="121" name="Picture 121"/>
          <p:cNvPicPr>
            <a:picLocks noChangeAspect="1"/>
          </p:cNvPicPr>
          <p:nvPr/>
        </p:nvPicPr>
        <p:blipFill>
          <a:blip r:embed="rId26"/>
          <a:srcRect/>
          <a:stretch>
            <a:fillRect/>
          </a:stretch>
        </p:blipFill>
        <p:spPr>
          <a:xfrm rot="5400000">
            <a:off x="14171040" y="6052956"/>
            <a:ext cx="1348643" cy="485511"/>
          </a:xfrm>
          <a:prstGeom prst="rect">
            <a:avLst/>
          </a:prstGeom>
        </p:spPr>
      </p:pic>
      <p:sp>
        <p:nvSpPr>
          <p:cNvPr id="122" name="Freeform 122"/>
          <p:cNvSpPr/>
          <p:nvPr/>
        </p:nvSpPr>
        <p:spPr>
          <a:xfrm>
            <a:off x="15212923" y="3264271"/>
            <a:ext cx="372776" cy="606588"/>
          </a:xfrm>
          <a:custGeom>
            <a:avLst/>
            <a:gdLst/>
            <a:ahLst/>
            <a:cxnLst/>
            <a:rect l="l" t="t" r="r" b="b"/>
            <a:pathLst>
              <a:path w="372776" h="606588">
                <a:moveTo>
                  <a:pt x="0" y="0"/>
                </a:moveTo>
                <a:lnTo>
                  <a:pt x="372776" y="0"/>
                </a:lnTo>
                <a:lnTo>
                  <a:pt x="372776" y="606588"/>
                </a:lnTo>
                <a:lnTo>
                  <a:pt x="0" y="606588"/>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23" name="Freeform 123"/>
          <p:cNvSpPr/>
          <p:nvPr/>
        </p:nvSpPr>
        <p:spPr>
          <a:xfrm rot="-1870534">
            <a:off x="14532457" y="2828250"/>
            <a:ext cx="1021892" cy="406202"/>
          </a:xfrm>
          <a:custGeom>
            <a:avLst/>
            <a:gdLst/>
            <a:ahLst/>
            <a:cxnLst/>
            <a:rect l="l" t="t" r="r" b="b"/>
            <a:pathLst>
              <a:path w="1021892" h="406202">
                <a:moveTo>
                  <a:pt x="0" y="0"/>
                </a:moveTo>
                <a:lnTo>
                  <a:pt x="1021892" y="0"/>
                </a:lnTo>
                <a:lnTo>
                  <a:pt x="1021892" y="406202"/>
                </a:lnTo>
                <a:lnTo>
                  <a:pt x="0" y="40620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124" name="TextBox 124"/>
          <p:cNvSpPr txBox="1"/>
          <p:nvPr/>
        </p:nvSpPr>
        <p:spPr>
          <a:xfrm>
            <a:off x="1624686" y="3856036"/>
            <a:ext cx="1113781" cy="107513"/>
          </a:xfrm>
          <a:prstGeom prst="rect">
            <a:avLst/>
          </a:prstGeom>
        </p:spPr>
        <p:txBody>
          <a:bodyPr lIns="0" tIns="0" rIns="0" bIns="0" rtlCol="0" anchor="t">
            <a:spAutoFit/>
          </a:bodyPr>
          <a:lstStyle/>
          <a:p>
            <a:pPr algn="ctr">
              <a:lnSpc>
                <a:spcPts val="776"/>
              </a:lnSpc>
            </a:pPr>
            <a:r>
              <a:rPr lang="en-US" sz="739">
                <a:solidFill>
                  <a:srgbClr val="1E191B"/>
                </a:solidFill>
                <a:latin typeface="Copperplate Gothic 32 AB Bold"/>
                <a:ea typeface="Copperplate Gothic 32 AB Bold"/>
                <a:cs typeface="Copperplate Gothic 32 AB Bold"/>
                <a:sym typeface="Copperplate Gothic 32 AB Bold"/>
              </a:rPr>
              <a:t>DOCTOR</a:t>
            </a:r>
          </a:p>
        </p:txBody>
      </p:sp>
      <p:sp>
        <p:nvSpPr>
          <p:cNvPr id="125" name="TextBox 125"/>
          <p:cNvSpPr txBox="1"/>
          <p:nvPr/>
        </p:nvSpPr>
        <p:spPr>
          <a:xfrm>
            <a:off x="2506860" y="3856036"/>
            <a:ext cx="1113781" cy="107513"/>
          </a:xfrm>
          <a:prstGeom prst="rect">
            <a:avLst/>
          </a:prstGeom>
        </p:spPr>
        <p:txBody>
          <a:bodyPr lIns="0" tIns="0" rIns="0" bIns="0" rtlCol="0" anchor="t">
            <a:spAutoFit/>
          </a:bodyPr>
          <a:lstStyle/>
          <a:p>
            <a:pPr algn="ctr">
              <a:lnSpc>
                <a:spcPts val="776"/>
              </a:lnSpc>
            </a:pPr>
            <a:r>
              <a:rPr lang="en-US" sz="739">
                <a:solidFill>
                  <a:srgbClr val="1E191B"/>
                </a:solidFill>
                <a:latin typeface="Copperplate Gothic 32 AB Bold"/>
                <a:ea typeface="Copperplate Gothic 32 AB Bold"/>
                <a:cs typeface="Copperplate Gothic 32 AB Bold"/>
                <a:sym typeface="Copperplate Gothic 32 AB Bold"/>
              </a:rPr>
              <a:t>NURSE</a:t>
            </a:r>
          </a:p>
        </p:txBody>
      </p:sp>
      <p:sp>
        <p:nvSpPr>
          <p:cNvPr id="126" name="TextBox 126"/>
          <p:cNvSpPr txBox="1"/>
          <p:nvPr/>
        </p:nvSpPr>
        <p:spPr>
          <a:xfrm>
            <a:off x="1624686" y="5067571"/>
            <a:ext cx="1113781" cy="107513"/>
          </a:xfrm>
          <a:prstGeom prst="rect">
            <a:avLst/>
          </a:prstGeom>
        </p:spPr>
        <p:txBody>
          <a:bodyPr lIns="0" tIns="0" rIns="0" bIns="0" rtlCol="0" anchor="t">
            <a:spAutoFit/>
          </a:bodyPr>
          <a:lstStyle/>
          <a:p>
            <a:pPr algn="ctr">
              <a:lnSpc>
                <a:spcPts val="776"/>
              </a:lnSpc>
            </a:pPr>
            <a:r>
              <a:rPr lang="en-US" sz="739">
                <a:solidFill>
                  <a:srgbClr val="1E191B"/>
                </a:solidFill>
                <a:latin typeface="Copperplate Gothic 32 AB Bold"/>
                <a:ea typeface="Copperplate Gothic 32 AB Bold"/>
                <a:cs typeface="Copperplate Gothic 32 AB Bold"/>
                <a:sym typeface="Copperplate Gothic 32 AB Bold"/>
              </a:rPr>
              <a:t>ADMINISTRATOR</a:t>
            </a:r>
          </a:p>
        </p:txBody>
      </p:sp>
      <p:sp>
        <p:nvSpPr>
          <p:cNvPr id="127" name="TextBox 127"/>
          <p:cNvSpPr txBox="1"/>
          <p:nvPr/>
        </p:nvSpPr>
        <p:spPr>
          <a:xfrm>
            <a:off x="2693790" y="5067571"/>
            <a:ext cx="1113781" cy="107513"/>
          </a:xfrm>
          <a:prstGeom prst="rect">
            <a:avLst/>
          </a:prstGeom>
        </p:spPr>
        <p:txBody>
          <a:bodyPr lIns="0" tIns="0" rIns="0" bIns="0" rtlCol="0" anchor="t">
            <a:spAutoFit/>
          </a:bodyPr>
          <a:lstStyle/>
          <a:p>
            <a:pPr algn="ctr">
              <a:lnSpc>
                <a:spcPts val="776"/>
              </a:lnSpc>
            </a:pPr>
            <a:r>
              <a:rPr lang="en-US" sz="739">
                <a:solidFill>
                  <a:srgbClr val="1E191B"/>
                </a:solidFill>
                <a:latin typeface="Copperplate Gothic 32 AB Bold"/>
                <a:ea typeface="Copperplate Gothic 32 AB Bold"/>
                <a:cs typeface="Copperplate Gothic 32 AB Bold"/>
                <a:sym typeface="Copperplate Gothic 32 AB Bold"/>
              </a:rPr>
              <a:t>PATHOLOGIST</a:t>
            </a:r>
          </a:p>
        </p:txBody>
      </p:sp>
      <p:sp>
        <p:nvSpPr>
          <p:cNvPr id="128" name="TextBox 128"/>
          <p:cNvSpPr txBox="1"/>
          <p:nvPr/>
        </p:nvSpPr>
        <p:spPr>
          <a:xfrm>
            <a:off x="1946050" y="2355928"/>
            <a:ext cx="1473709" cy="202592"/>
          </a:xfrm>
          <a:prstGeom prst="rect">
            <a:avLst/>
          </a:prstGeom>
        </p:spPr>
        <p:txBody>
          <a:bodyPr lIns="0" tIns="0" rIns="0" bIns="0" rtlCol="0" anchor="t">
            <a:spAutoFit/>
          </a:bodyPr>
          <a:lstStyle/>
          <a:p>
            <a:pPr algn="ctr">
              <a:lnSpc>
                <a:spcPts val="1570"/>
              </a:lnSpc>
            </a:pPr>
            <a:r>
              <a:rPr lang="en-US" sz="1137">
                <a:solidFill>
                  <a:srgbClr val="1E191B"/>
                </a:solidFill>
                <a:latin typeface="Copperplate Gothic 32 AB Bold"/>
                <a:ea typeface="Copperplate Gothic 32 AB Bold"/>
                <a:cs typeface="Copperplate Gothic 32 AB Bold"/>
                <a:sym typeface="Copperplate Gothic 32 AB Bold"/>
              </a:rPr>
              <a:t>USER LAYER</a:t>
            </a:r>
          </a:p>
        </p:txBody>
      </p:sp>
      <p:sp>
        <p:nvSpPr>
          <p:cNvPr id="129" name="TextBox 129"/>
          <p:cNvSpPr txBox="1"/>
          <p:nvPr/>
        </p:nvSpPr>
        <p:spPr>
          <a:xfrm>
            <a:off x="8897397" y="8399250"/>
            <a:ext cx="1687958" cy="328489"/>
          </a:xfrm>
          <a:prstGeom prst="rect">
            <a:avLst/>
          </a:prstGeom>
        </p:spPr>
        <p:txBody>
          <a:bodyPr lIns="0" tIns="0" rIns="0" bIns="0" rtlCol="0" anchor="t">
            <a:spAutoFit/>
          </a:bodyPr>
          <a:lstStyle/>
          <a:p>
            <a:pPr algn="ctr">
              <a:lnSpc>
                <a:spcPts val="1248"/>
              </a:lnSpc>
            </a:pPr>
            <a:r>
              <a:rPr lang="en-US" sz="945">
                <a:solidFill>
                  <a:srgbClr val="1E191B"/>
                </a:solidFill>
                <a:latin typeface="Copperplate Gothic 32 AB Bold"/>
                <a:ea typeface="Copperplate Gothic 32 AB Bold"/>
                <a:cs typeface="Copperplate Gothic 32 AB Bold"/>
                <a:sym typeface="Copperplate Gothic 32 AB Bold"/>
              </a:rPr>
              <a:t>SMART CONTRACTS OF ZKP</a:t>
            </a:r>
          </a:p>
        </p:txBody>
      </p:sp>
      <p:sp>
        <p:nvSpPr>
          <p:cNvPr id="130" name="TextBox 130"/>
          <p:cNvSpPr txBox="1"/>
          <p:nvPr/>
        </p:nvSpPr>
        <p:spPr>
          <a:xfrm>
            <a:off x="5061328" y="5005455"/>
            <a:ext cx="2119471" cy="328489"/>
          </a:xfrm>
          <a:prstGeom prst="rect">
            <a:avLst/>
          </a:prstGeom>
        </p:spPr>
        <p:txBody>
          <a:bodyPr lIns="0" tIns="0" rIns="0" bIns="0" rtlCol="0" anchor="t">
            <a:spAutoFit/>
          </a:bodyPr>
          <a:lstStyle/>
          <a:p>
            <a:pPr algn="ctr">
              <a:lnSpc>
                <a:spcPts val="1248"/>
              </a:lnSpc>
            </a:pPr>
            <a:r>
              <a:rPr lang="en-US" sz="945">
                <a:solidFill>
                  <a:srgbClr val="1E191B"/>
                </a:solidFill>
                <a:latin typeface="Copperplate Gothic 32 AB Bold"/>
                <a:ea typeface="Copperplate Gothic 32 AB Bold"/>
                <a:cs typeface="Copperplate Gothic 32 AB Bold"/>
                <a:sym typeface="Copperplate Gothic 32 AB Bold"/>
              </a:rPr>
              <a:t>ADMINISTRATIVE DASHBOARD</a:t>
            </a:r>
          </a:p>
        </p:txBody>
      </p:sp>
      <p:sp>
        <p:nvSpPr>
          <p:cNvPr id="131" name="TextBox 131"/>
          <p:cNvSpPr txBox="1"/>
          <p:nvPr/>
        </p:nvSpPr>
        <p:spPr>
          <a:xfrm>
            <a:off x="5262385" y="8410577"/>
            <a:ext cx="2119471" cy="328489"/>
          </a:xfrm>
          <a:prstGeom prst="rect">
            <a:avLst/>
          </a:prstGeom>
        </p:spPr>
        <p:txBody>
          <a:bodyPr lIns="0" tIns="0" rIns="0" bIns="0" rtlCol="0" anchor="t">
            <a:spAutoFit/>
          </a:bodyPr>
          <a:lstStyle/>
          <a:p>
            <a:pPr algn="ctr">
              <a:lnSpc>
                <a:spcPts val="1248"/>
              </a:lnSpc>
            </a:pPr>
            <a:r>
              <a:rPr lang="en-US" sz="945">
                <a:solidFill>
                  <a:srgbClr val="1E191B"/>
                </a:solidFill>
                <a:latin typeface="Copperplate Gothic 32 AB Bold"/>
                <a:ea typeface="Copperplate Gothic 32 AB Bold"/>
                <a:cs typeface="Copperplate Gothic 32 AB Bold"/>
                <a:sym typeface="Copperplate Gothic 32 AB Bold"/>
              </a:rPr>
              <a:t>ELECTRONIC MEDICAL RECORDS</a:t>
            </a:r>
          </a:p>
        </p:txBody>
      </p:sp>
      <p:sp>
        <p:nvSpPr>
          <p:cNvPr id="132" name="TextBox 132"/>
          <p:cNvSpPr txBox="1"/>
          <p:nvPr/>
        </p:nvSpPr>
        <p:spPr>
          <a:xfrm>
            <a:off x="9431309" y="3157176"/>
            <a:ext cx="2119471" cy="328489"/>
          </a:xfrm>
          <a:prstGeom prst="rect">
            <a:avLst/>
          </a:prstGeom>
        </p:spPr>
        <p:txBody>
          <a:bodyPr lIns="0" tIns="0" rIns="0" bIns="0" rtlCol="0" anchor="t">
            <a:spAutoFit/>
          </a:bodyPr>
          <a:lstStyle/>
          <a:p>
            <a:pPr algn="ctr">
              <a:lnSpc>
                <a:spcPts val="1248"/>
              </a:lnSpc>
            </a:pPr>
            <a:r>
              <a:rPr lang="en-US" sz="945">
                <a:solidFill>
                  <a:srgbClr val="1E191B"/>
                </a:solidFill>
                <a:latin typeface="Copperplate Gothic 32 AB Bold"/>
                <a:ea typeface="Copperplate Gothic 32 AB Bold"/>
                <a:cs typeface="Copperplate Gothic 32 AB Bold"/>
                <a:sym typeface="Copperplate Gothic 32 AB Bold"/>
              </a:rPr>
              <a:t>BATCH CHAIN DTA USING ZK-ROLLUPS</a:t>
            </a:r>
          </a:p>
        </p:txBody>
      </p:sp>
      <p:sp>
        <p:nvSpPr>
          <p:cNvPr id="133" name="TextBox 133"/>
          <p:cNvSpPr txBox="1"/>
          <p:nvPr/>
        </p:nvSpPr>
        <p:spPr>
          <a:xfrm>
            <a:off x="13617363" y="5114074"/>
            <a:ext cx="2119471" cy="401641"/>
          </a:xfrm>
          <a:prstGeom prst="rect">
            <a:avLst/>
          </a:prstGeom>
        </p:spPr>
        <p:txBody>
          <a:bodyPr lIns="0" tIns="0" rIns="0" bIns="0" rtlCol="0" anchor="t">
            <a:spAutoFit/>
          </a:bodyPr>
          <a:lstStyle/>
          <a:p>
            <a:pPr algn="ctr">
              <a:lnSpc>
                <a:spcPts val="1512"/>
              </a:lnSpc>
            </a:pPr>
            <a:r>
              <a:rPr lang="en-US" sz="1145">
                <a:solidFill>
                  <a:srgbClr val="1E191B"/>
                </a:solidFill>
                <a:latin typeface="Copperplate Gothic 32 AB Bold"/>
                <a:ea typeface="Copperplate Gothic 32 AB Bold"/>
                <a:cs typeface="Copperplate Gothic 32 AB Bold"/>
                <a:sym typeface="Copperplate Gothic 32 AB Bold"/>
              </a:rPr>
              <a:t>ETHEREUM (BLOCKCHAIN)</a:t>
            </a:r>
          </a:p>
        </p:txBody>
      </p:sp>
      <p:sp>
        <p:nvSpPr>
          <p:cNvPr id="134" name="TextBox 134"/>
          <p:cNvSpPr txBox="1"/>
          <p:nvPr/>
        </p:nvSpPr>
        <p:spPr>
          <a:xfrm>
            <a:off x="14070528" y="2229593"/>
            <a:ext cx="2657564" cy="281245"/>
          </a:xfrm>
          <a:prstGeom prst="rect">
            <a:avLst/>
          </a:prstGeom>
        </p:spPr>
        <p:txBody>
          <a:bodyPr lIns="0" tIns="0" rIns="0" bIns="0" rtlCol="0" anchor="t">
            <a:spAutoFit/>
          </a:bodyPr>
          <a:lstStyle/>
          <a:p>
            <a:pPr algn="ctr">
              <a:lnSpc>
                <a:spcPts val="2040"/>
              </a:lnSpc>
            </a:pPr>
            <a:r>
              <a:rPr lang="en-US" sz="1545">
                <a:solidFill>
                  <a:srgbClr val="F58E6F"/>
                </a:solidFill>
                <a:latin typeface="Copperplate Gothic 32 AB Bold"/>
                <a:ea typeface="Copperplate Gothic 32 AB Bold"/>
                <a:cs typeface="Copperplate Gothic 32 AB Bold"/>
                <a:sym typeface="Copperplate Gothic 32 AB Bold"/>
              </a:rPr>
              <a:t>PARALLEL PROCESS</a:t>
            </a:r>
            <a:r>
              <a:rPr lang="en-US" sz="1545">
                <a:solidFill>
                  <a:srgbClr val="1E191B"/>
                </a:solidFill>
                <a:latin typeface="Copperplate Gothic 32 AB Bold"/>
                <a:ea typeface="Copperplate Gothic 32 AB Bold"/>
                <a:cs typeface="Copperplate Gothic 32 AB Bold"/>
                <a:sym typeface="Copperplate Gothic 32 AB Bold"/>
              </a:rPr>
              <a:t> </a:t>
            </a:r>
          </a:p>
        </p:txBody>
      </p:sp>
      <p:grpSp>
        <p:nvGrpSpPr>
          <p:cNvPr id="135" name="Group 135"/>
          <p:cNvGrpSpPr/>
          <p:nvPr/>
        </p:nvGrpSpPr>
        <p:grpSpPr>
          <a:xfrm>
            <a:off x="16870429" y="203368"/>
            <a:ext cx="1318567" cy="1318567"/>
            <a:chOff x="0" y="0"/>
            <a:chExt cx="812800" cy="812800"/>
          </a:xfrm>
        </p:grpSpPr>
        <p:sp>
          <p:nvSpPr>
            <p:cNvPr id="136" name="Freeform 1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1"/>
              <a:stretch>
                <a:fillRect/>
              </a:stretch>
            </a:blipFill>
          </p:spPr>
          <p:txBody>
            <a:bodyPr/>
            <a:lstStyle/>
            <a:p>
              <a:endParaRPr lang="en-US"/>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28575"/>
            <a:ext cx="20679210" cy="2176838"/>
            <a:chOff x="0" y="0"/>
            <a:chExt cx="5446376" cy="573324"/>
          </a:xfrm>
        </p:grpSpPr>
        <p:sp>
          <p:nvSpPr>
            <p:cNvPr id="4" name="Freeform 4"/>
            <p:cNvSpPr/>
            <p:nvPr/>
          </p:nvSpPr>
          <p:spPr>
            <a:xfrm>
              <a:off x="0" y="0"/>
              <a:ext cx="5446376" cy="573324"/>
            </a:xfrm>
            <a:custGeom>
              <a:avLst/>
              <a:gdLst/>
              <a:ahLst/>
              <a:cxnLst/>
              <a:rect l="l" t="t" r="r" b="b"/>
              <a:pathLst>
                <a:path w="5446376" h="573324">
                  <a:moveTo>
                    <a:pt x="0" y="0"/>
                  </a:moveTo>
                  <a:lnTo>
                    <a:pt x="5446376" y="0"/>
                  </a:lnTo>
                  <a:lnTo>
                    <a:pt x="5446376" y="573324"/>
                  </a:lnTo>
                  <a:lnTo>
                    <a:pt x="0" y="573324"/>
                  </a:lnTo>
                  <a:close/>
                </a:path>
              </a:pathLst>
            </a:custGeom>
            <a:solidFill>
              <a:srgbClr val="055E6E"/>
            </a:solidFill>
          </p:spPr>
          <p:txBody>
            <a:bodyPr/>
            <a:lstStyle/>
            <a:p>
              <a:endParaRPr lang="en-US"/>
            </a:p>
          </p:txBody>
        </p:sp>
        <p:sp>
          <p:nvSpPr>
            <p:cNvPr id="5" name="TextBox 5"/>
            <p:cNvSpPr txBox="1"/>
            <p:nvPr/>
          </p:nvSpPr>
          <p:spPr>
            <a:xfrm>
              <a:off x="0" y="-38100"/>
              <a:ext cx="5446376" cy="61142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7" name="Freeform 7"/>
          <p:cNvSpPr/>
          <p:nvPr/>
        </p:nvSpPr>
        <p:spPr>
          <a:xfrm>
            <a:off x="14650192" y="5018036"/>
            <a:ext cx="4063365" cy="4114800"/>
          </a:xfrm>
          <a:custGeom>
            <a:avLst/>
            <a:gdLst/>
            <a:ahLst/>
            <a:cxnLst/>
            <a:rect l="l" t="t" r="r" b="b"/>
            <a:pathLst>
              <a:path w="4063365" h="4114800">
                <a:moveTo>
                  <a:pt x="0" y="0"/>
                </a:moveTo>
                <a:lnTo>
                  <a:pt x="4063365" y="0"/>
                </a:lnTo>
                <a:lnTo>
                  <a:pt x="406336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863539" y="474057"/>
            <a:ext cx="7867835" cy="1114425"/>
          </a:xfrm>
          <a:prstGeom prst="rect">
            <a:avLst/>
          </a:prstGeom>
        </p:spPr>
        <p:txBody>
          <a:bodyPr lIns="0" tIns="0" rIns="0" bIns="0" rtlCol="0" anchor="t">
            <a:spAutoFit/>
          </a:bodyPr>
          <a:lstStyle/>
          <a:p>
            <a:pPr algn="l">
              <a:lnSpc>
                <a:spcPts val="8399"/>
              </a:lnSpc>
            </a:pPr>
            <a:r>
              <a:rPr lang="en-US" sz="6999">
                <a:solidFill>
                  <a:srgbClr val="E4F8F6"/>
                </a:solidFill>
                <a:latin typeface="Poppins Bold"/>
                <a:ea typeface="Poppins Bold"/>
                <a:cs typeface="Poppins Bold"/>
                <a:sym typeface="Poppins Bold"/>
              </a:rPr>
              <a:t>METHODOLOGY</a:t>
            </a:r>
          </a:p>
        </p:txBody>
      </p:sp>
      <p:sp>
        <p:nvSpPr>
          <p:cNvPr id="9" name="TextBox 9"/>
          <p:cNvSpPr txBox="1"/>
          <p:nvPr/>
        </p:nvSpPr>
        <p:spPr>
          <a:xfrm>
            <a:off x="1028700" y="2334331"/>
            <a:ext cx="13731440" cy="7246672"/>
          </a:xfrm>
          <a:prstGeom prst="rect">
            <a:avLst/>
          </a:prstGeom>
        </p:spPr>
        <p:txBody>
          <a:bodyPr lIns="0" tIns="0" rIns="0" bIns="0" rtlCol="0" anchor="t">
            <a:spAutoFit/>
          </a:bodyPr>
          <a:lstStyle/>
          <a:p>
            <a:pPr marL="442701" lvl="1" indent="-221351" algn="l">
              <a:lnSpc>
                <a:spcPts val="2850"/>
              </a:lnSpc>
              <a:buFont typeface="Arial"/>
              <a:buChar char="•"/>
            </a:pPr>
            <a:r>
              <a:rPr lang="en-US" sz="2050">
                <a:solidFill>
                  <a:srgbClr val="000000"/>
                </a:solidFill>
                <a:latin typeface="Poppins Bold"/>
                <a:ea typeface="Poppins Bold"/>
                <a:cs typeface="Poppins Bold"/>
                <a:sym typeface="Poppins Bold"/>
              </a:rPr>
              <a:t>SETUP BLOCKCHAIN:</a:t>
            </a:r>
          </a:p>
          <a:p>
            <a:pPr marL="885403" lvl="2" indent="-295134" algn="l">
              <a:lnSpc>
                <a:spcPts val="2850"/>
              </a:lnSpc>
              <a:buFont typeface="Arial"/>
              <a:buChar char="⚬"/>
            </a:pPr>
            <a:r>
              <a:rPr lang="en-US" sz="2050">
                <a:solidFill>
                  <a:srgbClr val="000000"/>
                </a:solidFill>
                <a:latin typeface="Poppins"/>
                <a:ea typeface="Poppins"/>
                <a:cs typeface="Poppins"/>
                <a:sym typeface="Poppins"/>
              </a:rPr>
              <a:t>SET UP THE BLOCKCHAIN ENVIRONMENT (E.G., ETHEREUM OR HYPERLEDGER FABRIC).</a:t>
            </a:r>
          </a:p>
          <a:p>
            <a:pPr marL="885403" lvl="2" indent="-295134" algn="l">
              <a:lnSpc>
                <a:spcPts val="2850"/>
              </a:lnSpc>
              <a:buFont typeface="Arial"/>
              <a:buChar char="⚬"/>
            </a:pPr>
            <a:r>
              <a:rPr lang="en-US" sz="2050">
                <a:solidFill>
                  <a:srgbClr val="000000"/>
                </a:solidFill>
                <a:latin typeface="Poppins"/>
                <a:ea typeface="Poppins"/>
                <a:cs typeface="Poppins"/>
                <a:sym typeface="Poppins"/>
              </a:rPr>
              <a:t>DEVELOP AND DEPLOY SMART CONTRACTS FOR HANDLING HEALTHCARE DATA TRANSACTIONS.</a:t>
            </a:r>
          </a:p>
          <a:p>
            <a:pPr marL="442701" lvl="1" indent="-221351" algn="l">
              <a:lnSpc>
                <a:spcPts val="2850"/>
              </a:lnSpc>
              <a:buFont typeface="Arial"/>
              <a:buChar char="•"/>
            </a:pPr>
            <a:r>
              <a:rPr lang="en-US" sz="2050">
                <a:solidFill>
                  <a:srgbClr val="000000"/>
                </a:solidFill>
                <a:latin typeface="Poppins Bold"/>
                <a:ea typeface="Poppins Bold"/>
                <a:cs typeface="Poppins Bold"/>
                <a:sym typeface="Poppins Bold"/>
              </a:rPr>
              <a:t>ZKP IMPLEMENTATION:</a:t>
            </a:r>
          </a:p>
          <a:p>
            <a:pPr marL="885403" lvl="2" indent="-295134" algn="l">
              <a:lnSpc>
                <a:spcPts val="2850"/>
              </a:lnSpc>
              <a:buFont typeface="Arial"/>
              <a:buChar char="⚬"/>
            </a:pPr>
            <a:r>
              <a:rPr lang="en-US" sz="2050">
                <a:solidFill>
                  <a:srgbClr val="000000"/>
                </a:solidFill>
                <a:latin typeface="Poppins"/>
                <a:ea typeface="Poppins"/>
                <a:cs typeface="Poppins"/>
                <a:sym typeface="Poppins"/>
              </a:rPr>
              <a:t>IMPLEMENT ZKP ALGORITHMS (E.G., ZK-SNARKS OR ZK-STARKS) TO ENSURE DATA PRIVACY AND INTEGRITY.</a:t>
            </a:r>
          </a:p>
          <a:p>
            <a:pPr marL="442701" lvl="1" indent="-221351" algn="l">
              <a:lnSpc>
                <a:spcPts val="2850"/>
              </a:lnSpc>
              <a:buFont typeface="Arial"/>
              <a:buChar char="•"/>
            </a:pPr>
            <a:r>
              <a:rPr lang="en-US" sz="2050">
                <a:solidFill>
                  <a:srgbClr val="000000"/>
                </a:solidFill>
                <a:latin typeface="Poppins Bold"/>
                <a:ea typeface="Poppins Bold"/>
                <a:cs typeface="Poppins Bold"/>
                <a:sym typeface="Poppins Bold"/>
              </a:rPr>
              <a:t>DEVELOP ZK-ROLLUPS:</a:t>
            </a:r>
          </a:p>
          <a:p>
            <a:pPr marL="885403" lvl="2" indent="-295134" algn="l">
              <a:lnSpc>
                <a:spcPts val="2850"/>
              </a:lnSpc>
              <a:buFont typeface="Arial"/>
              <a:buChar char="⚬"/>
            </a:pPr>
            <a:r>
              <a:rPr lang="en-US" sz="2050">
                <a:solidFill>
                  <a:srgbClr val="000000"/>
                </a:solidFill>
                <a:latin typeface="Poppins"/>
                <a:ea typeface="Poppins"/>
                <a:cs typeface="Poppins"/>
                <a:sym typeface="Poppins"/>
              </a:rPr>
              <a:t>DEVELOP THE ZK-ROLLUPS FRAMEWORK TO AGGREGATE TRANSACTIONS, REDUCING GAS FEES AND ENHANCING SCALABILITY.</a:t>
            </a:r>
          </a:p>
          <a:p>
            <a:pPr marL="885403" lvl="2" indent="-295134" algn="l">
              <a:lnSpc>
                <a:spcPts val="2850"/>
              </a:lnSpc>
              <a:buFont typeface="Arial"/>
              <a:buChar char="⚬"/>
            </a:pPr>
            <a:r>
              <a:rPr lang="en-US" sz="2050">
                <a:solidFill>
                  <a:srgbClr val="000000"/>
                </a:solidFill>
                <a:latin typeface="Poppins"/>
                <a:ea typeface="Poppins"/>
                <a:cs typeface="Poppins"/>
                <a:sym typeface="Poppins"/>
              </a:rPr>
              <a:t>UTILIZE PROTOCOLS SUCH AS LOOPRING OR ZKSYNC FOR ZK-ROLLUPS.</a:t>
            </a:r>
          </a:p>
          <a:p>
            <a:pPr marL="442701" lvl="1" indent="-221351" algn="l">
              <a:lnSpc>
                <a:spcPts val="2850"/>
              </a:lnSpc>
              <a:buFont typeface="Arial"/>
              <a:buChar char="•"/>
            </a:pPr>
            <a:r>
              <a:rPr lang="en-US" sz="2050">
                <a:solidFill>
                  <a:srgbClr val="000000"/>
                </a:solidFill>
                <a:latin typeface="Poppins Bold"/>
                <a:ea typeface="Poppins Bold"/>
                <a:cs typeface="Poppins Bold"/>
                <a:sym typeface="Poppins Bold"/>
              </a:rPr>
              <a:t>INTEGRATION WITH DATABASE:</a:t>
            </a:r>
          </a:p>
          <a:p>
            <a:pPr marL="885403" lvl="2" indent="-295134" algn="l">
              <a:lnSpc>
                <a:spcPts val="2850"/>
              </a:lnSpc>
              <a:buFont typeface="Arial"/>
              <a:buChar char="⚬"/>
            </a:pPr>
            <a:r>
              <a:rPr lang="en-US" sz="2050">
                <a:solidFill>
                  <a:srgbClr val="000000"/>
                </a:solidFill>
                <a:latin typeface="Poppins"/>
                <a:ea typeface="Poppins"/>
                <a:cs typeface="Poppins"/>
                <a:sym typeface="Poppins"/>
              </a:rPr>
              <a:t>SET UP AND CONFIGURE MONGODB FOR EFFICIENT DATA STORAGE AND MANAGEMENT.</a:t>
            </a:r>
          </a:p>
          <a:p>
            <a:pPr marL="885403" lvl="2" indent="-295134" algn="l">
              <a:lnSpc>
                <a:spcPts val="2850"/>
              </a:lnSpc>
              <a:buFont typeface="Arial"/>
              <a:buChar char="⚬"/>
            </a:pPr>
            <a:r>
              <a:rPr lang="en-US" sz="2050">
                <a:solidFill>
                  <a:srgbClr val="000000"/>
                </a:solidFill>
                <a:latin typeface="Poppins"/>
                <a:ea typeface="Poppins"/>
                <a:cs typeface="Poppins"/>
                <a:sym typeface="Poppins"/>
              </a:rPr>
              <a:t>DEVELOP AN INTEGRATION LAYER TO FACILITATE DATA EXCHANGE BETWEEN THE BLOCKCHAIN AND MONGODB.</a:t>
            </a:r>
          </a:p>
          <a:p>
            <a:pPr marL="442701" lvl="1" indent="-221351" algn="l">
              <a:lnSpc>
                <a:spcPts val="2850"/>
              </a:lnSpc>
              <a:buFont typeface="Arial"/>
              <a:buChar char="•"/>
            </a:pPr>
            <a:r>
              <a:rPr lang="en-US" sz="2050">
                <a:solidFill>
                  <a:srgbClr val="000000"/>
                </a:solidFill>
                <a:latin typeface="Poppins Bold"/>
                <a:ea typeface="Poppins Bold"/>
                <a:cs typeface="Poppins Bold"/>
                <a:sym typeface="Poppins Bold"/>
              </a:rPr>
              <a:t>TESTING AND VALIDATION:</a:t>
            </a:r>
          </a:p>
          <a:p>
            <a:pPr marL="885403" lvl="2" indent="-295134" algn="l">
              <a:lnSpc>
                <a:spcPts val="2850"/>
              </a:lnSpc>
              <a:buFont typeface="Arial"/>
              <a:buChar char="⚬"/>
            </a:pPr>
            <a:r>
              <a:rPr lang="en-US" sz="2050">
                <a:solidFill>
                  <a:srgbClr val="000000"/>
                </a:solidFill>
                <a:latin typeface="Poppins"/>
                <a:ea typeface="Poppins"/>
                <a:cs typeface="Poppins"/>
                <a:sym typeface="Poppins"/>
              </a:rPr>
              <a:t>PERFORM INTEGRATION TESTING TO VALIDATE THE INTERACTION BETWEEN THE BLOCKCHAIN, ZKP MECHANISMS, ZK-ROLLUPS, AND MONGODB.</a:t>
            </a:r>
          </a:p>
          <a:p>
            <a:pPr marL="885403" lvl="2" indent="-295134" algn="l">
              <a:lnSpc>
                <a:spcPts val="2850"/>
              </a:lnSpc>
              <a:buFont typeface="Arial"/>
              <a:buChar char="⚬"/>
            </a:pPr>
            <a:r>
              <a:rPr lang="en-US" sz="2050">
                <a:solidFill>
                  <a:srgbClr val="000000"/>
                </a:solidFill>
                <a:latin typeface="Poppins"/>
                <a:ea typeface="Poppins"/>
                <a:cs typeface="Poppins"/>
                <a:sym typeface="Poppins"/>
              </a:rPr>
              <a:t>EVALUATE THE SYSTEM’S PERFORMANCE, FOCUSING ON TRANSACTION SPEED, GAS FEE REDUCTION, AND SCALABILITY.</a:t>
            </a:r>
          </a:p>
          <a:p>
            <a:pPr algn="l">
              <a:lnSpc>
                <a:spcPts val="2850"/>
              </a:lnSpc>
            </a:pPr>
            <a:endParaRPr lang="en-US" sz="2050">
              <a:solidFill>
                <a:srgbClr val="000000"/>
              </a:solidFill>
              <a:latin typeface="Poppins"/>
              <a:ea typeface="Poppins"/>
              <a:cs typeface="Poppins"/>
              <a:sym typeface="Poppins"/>
            </a:endParaRPr>
          </a:p>
        </p:txBody>
      </p:sp>
      <p:grpSp>
        <p:nvGrpSpPr>
          <p:cNvPr id="10" name="Group 10"/>
          <p:cNvGrpSpPr/>
          <p:nvPr/>
        </p:nvGrpSpPr>
        <p:grpSpPr>
          <a:xfrm>
            <a:off x="0" y="9376835"/>
            <a:ext cx="18587604" cy="1090283"/>
            <a:chOff x="0" y="0"/>
            <a:chExt cx="24783471" cy="1453710"/>
          </a:xfrm>
        </p:grpSpPr>
        <p:grpSp>
          <p:nvGrpSpPr>
            <p:cNvPr id="11" name="Group 11"/>
            <p:cNvGrpSpPr/>
            <p:nvPr/>
          </p:nvGrpSpPr>
          <p:grpSpPr>
            <a:xfrm>
              <a:off x="0" y="0"/>
              <a:ext cx="24783471" cy="1453710"/>
              <a:chOff x="0" y="0"/>
              <a:chExt cx="4918995" cy="288531"/>
            </a:xfrm>
          </p:grpSpPr>
          <p:sp>
            <p:nvSpPr>
              <p:cNvPr id="12" name="Freeform 1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3" name="TextBox 1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4" name="Freeform 1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5" name="TextBox 1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6" name="AutoShape 1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7" name="TextBox 1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8" name="TextBox 1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9" name="AutoShape 1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20" name="Group 20"/>
          <p:cNvGrpSpPr/>
          <p:nvPr/>
        </p:nvGrpSpPr>
        <p:grpSpPr>
          <a:xfrm>
            <a:off x="14078114" y="9633721"/>
            <a:ext cx="3827994" cy="358491"/>
            <a:chOff x="0" y="0"/>
            <a:chExt cx="5103992" cy="477989"/>
          </a:xfrm>
        </p:grpSpPr>
        <p:sp>
          <p:nvSpPr>
            <p:cNvPr id="21" name="TextBox 21"/>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13</a:t>
              </a:r>
            </a:p>
          </p:txBody>
        </p:sp>
        <p:sp>
          <p:nvSpPr>
            <p:cNvPr id="22" name="TextBox 22"/>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3" name="Group 23"/>
          <p:cNvGrpSpPr/>
          <p:nvPr/>
        </p:nvGrpSpPr>
        <p:grpSpPr>
          <a:xfrm>
            <a:off x="0" y="9376835"/>
            <a:ext cx="18587604" cy="1470019"/>
            <a:chOff x="0" y="0"/>
            <a:chExt cx="24783471" cy="1960025"/>
          </a:xfrm>
        </p:grpSpPr>
        <p:grpSp>
          <p:nvGrpSpPr>
            <p:cNvPr id="24" name="Group 24"/>
            <p:cNvGrpSpPr/>
            <p:nvPr/>
          </p:nvGrpSpPr>
          <p:grpSpPr>
            <a:xfrm>
              <a:off x="0" y="0"/>
              <a:ext cx="24783471" cy="1453710"/>
              <a:chOff x="0" y="0"/>
              <a:chExt cx="4918995" cy="288531"/>
            </a:xfrm>
          </p:grpSpPr>
          <p:sp>
            <p:nvSpPr>
              <p:cNvPr id="25" name="Freeform 2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6" name="TextBox 2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7" name="Freeform 2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8" name="TextBox 2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9" name="AutoShape 2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0" name="TextBox 3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1" name="TextBox 3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2" name="AutoShape 3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3" name="TextBox 3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4" name="TextBox 3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5" name="Group 35"/>
            <p:cNvGrpSpPr/>
            <p:nvPr/>
          </p:nvGrpSpPr>
          <p:grpSpPr>
            <a:xfrm>
              <a:off x="0" y="0"/>
              <a:ext cx="24783471" cy="1960025"/>
              <a:chOff x="0" y="0"/>
              <a:chExt cx="4918995" cy="389024"/>
            </a:xfrm>
          </p:grpSpPr>
          <p:sp>
            <p:nvSpPr>
              <p:cNvPr id="36" name="Freeform 3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7" name="TextBox 3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8" name="Freeform 3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7"/>
              <a:stretch>
                <a:fillRect t="-239" b="-239"/>
              </a:stretch>
            </a:blipFill>
          </p:spPr>
          <p:txBody>
            <a:bodyPr/>
            <a:lstStyle/>
            <a:p>
              <a:endParaRPr lang="en-US"/>
            </a:p>
          </p:txBody>
        </p:sp>
        <p:sp>
          <p:nvSpPr>
            <p:cNvPr id="39" name="TextBox 3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0" name="AutoShape 4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1" name="TextBox 41"/>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2" name="TextBox 42"/>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3" name="AutoShape 4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4" name="TextBox 4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13</a:t>
              </a:r>
            </a:p>
          </p:txBody>
        </p:sp>
        <p:sp>
          <p:nvSpPr>
            <p:cNvPr id="45" name="TextBox 4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6" name="Group 46"/>
          <p:cNvGrpSpPr/>
          <p:nvPr/>
        </p:nvGrpSpPr>
        <p:grpSpPr>
          <a:xfrm>
            <a:off x="11653" y="9409061"/>
            <a:ext cx="18587604" cy="1470019"/>
            <a:chOff x="0" y="0"/>
            <a:chExt cx="24783471" cy="1960025"/>
          </a:xfrm>
        </p:grpSpPr>
        <p:grpSp>
          <p:nvGrpSpPr>
            <p:cNvPr id="47" name="Group 47"/>
            <p:cNvGrpSpPr/>
            <p:nvPr/>
          </p:nvGrpSpPr>
          <p:grpSpPr>
            <a:xfrm>
              <a:off x="0" y="0"/>
              <a:ext cx="24783471" cy="1453710"/>
              <a:chOff x="0" y="0"/>
              <a:chExt cx="4918995" cy="288531"/>
            </a:xfrm>
          </p:grpSpPr>
          <p:sp>
            <p:nvSpPr>
              <p:cNvPr id="48" name="Freeform 4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9" name="TextBox 4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50" name="Freeform 5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51" name="TextBox 5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52" name="AutoShape 5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54" name="TextBox 5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55" name="AutoShape 5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57" name="TextBox 5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8" name="Group 58"/>
            <p:cNvGrpSpPr/>
            <p:nvPr/>
          </p:nvGrpSpPr>
          <p:grpSpPr>
            <a:xfrm>
              <a:off x="0" y="0"/>
              <a:ext cx="24783471" cy="1960025"/>
              <a:chOff x="0" y="0"/>
              <a:chExt cx="4918995" cy="389024"/>
            </a:xfrm>
          </p:grpSpPr>
          <p:sp>
            <p:nvSpPr>
              <p:cNvPr id="59" name="Freeform 5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0" name="TextBox 6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1" name="Freeform 6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62" name="TextBox 6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63" name="AutoShape 6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4" name="TextBox 64"/>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5" name="TextBox 65"/>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66" name="AutoShape 6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7" name="TextBox 6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68" name="TextBox 6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69" name="Group 69"/>
            <p:cNvGrpSpPr/>
            <p:nvPr/>
          </p:nvGrpSpPr>
          <p:grpSpPr>
            <a:xfrm>
              <a:off x="0" y="0"/>
              <a:ext cx="24783471" cy="1453710"/>
              <a:chOff x="0" y="0"/>
              <a:chExt cx="4918995" cy="288531"/>
            </a:xfrm>
          </p:grpSpPr>
          <p:sp>
            <p:nvSpPr>
              <p:cNvPr id="70" name="Freeform 7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1" name="TextBox 7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2" name="Freeform 7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73" name="TextBox 7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74" name="AutoShape 7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75" name="TextBox 75"/>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76" name="TextBox 76"/>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77" name="AutoShape 7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78" name="TextBox 78"/>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79" name="TextBox 79"/>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80" name="Group 80"/>
            <p:cNvGrpSpPr/>
            <p:nvPr/>
          </p:nvGrpSpPr>
          <p:grpSpPr>
            <a:xfrm>
              <a:off x="0" y="0"/>
              <a:ext cx="24783471" cy="1453710"/>
              <a:chOff x="0" y="0"/>
              <a:chExt cx="4918995" cy="288531"/>
            </a:xfrm>
          </p:grpSpPr>
          <p:sp>
            <p:nvSpPr>
              <p:cNvPr id="81" name="Freeform 81"/>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82" name="TextBox 82"/>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3" name="Freeform 8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84" name="TextBox 8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85" name="AutoShape 8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6" name="TextBox 86"/>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87" name="TextBox 87"/>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88" name="AutoShape 8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9" name="TextBox 89"/>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90" name="TextBox 90"/>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91" name="Group 91"/>
            <p:cNvGrpSpPr/>
            <p:nvPr/>
          </p:nvGrpSpPr>
          <p:grpSpPr>
            <a:xfrm>
              <a:off x="0" y="0"/>
              <a:ext cx="24783471" cy="1960025"/>
              <a:chOff x="0" y="0"/>
              <a:chExt cx="4918995" cy="389024"/>
            </a:xfrm>
          </p:grpSpPr>
          <p:sp>
            <p:nvSpPr>
              <p:cNvPr id="92" name="Freeform 92"/>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93" name="TextBox 93"/>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94" name="Freeform 9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95" name="TextBox 9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96" name="AutoShape 9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97" name="TextBox 97"/>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98" name="TextBox 98"/>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99" name="AutoShape 9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0" name="TextBox 10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24</a:t>
              </a:r>
            </a:p>
          </p:txBody>
        </p:sp>
        <p:sp>
          <p:nvSpPr>
            <p:cNvPr id="101" name="TextBox 10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02" name="Group 102"/>
          <p:cNvGrpSpPr/>
          <p:nvPr/>
        </p:nvGrpSpPr>
        <p:grpSpPr>
          <a:xfrm>
            <a:off x="16870429" y="203368"/>
            <a:ext cx="1318567" cy="1318567"/>
            <a:chOff x="0" y="0"/>
            <a:chExt cx="812800" cy="812800"/>
          </a:xfrm>
        </p:grpSpPr>
        <p:sp>
          <p:nvSpPr>
            <p:cNvPr id="103" name="Freeform 10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txBody>
            <a:bodyP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259588" y="-57150"/>
            <a:ext cx="7425227" cy="10344150"/>
            <a:chOff x="0" y="0"/>
            <a:chExt cx="1955615" cy="2724385"/>
          </a:xfrm>
        </p:grpSpPr>
        <p:sp>
          <p:nvSpPr>
            <p:cNvPr id="4" name="Freeform 4"/>
            <p:cNvSpPr/>
            <p:nvPr/>
          </p:nvSpPr>
          <p:spPr>
            <a:xfrm>
              <a:off x="0" y="0"/>
              <a:ext cx="1955615" cy="2724385"/>
            </a:xfrm>
            <a:custGeom>
              <a:avLst/>
              <a:gdLst/>
              <a:ahLst/>
              <a:cxnLst/>
              <a:rect l="l" t="t" r="r" b="b"/>
              <a:pathLst>
                <a:path w="1955615" h="2724385">
                  <a:moveTo>
                    <a:pt x="0" y="0"/>
                  </a:moveTo>
                  <a:lnTo>
                    <a:pt x="1955615" y="0"/>
                  </a:lnTo>
                  <a:lnTo>
                    <a:pt x="1955615" y="2724385"/>
                  </a:lnTo>
                  <a:lnTo>
                    <a:pt x="0" y="2724385"/>
                  </a:lnTo>
                  <a:close/>
                </a:path>
              </a:pathLst>
            </a:custGeom>
            <a:solidFill>
              <a:srgbClr val="055E6E"/>
            </a:solidFill>
          </p:spPr>
          <p:txBody>
            <a:bodyPr/>
            <a:lstStyle/>
            <a:p>
              <a:endParaRPr lang="en-US"/>
            </a:p>
          </p:txBody>
        </p:sp>
        <p:sp>
          <p:nvSpPr>
            <p:cNvPr id="5" name="TextBox 5"/>
            <p:cNvSpPr txBox="1"/>
            <p:nvPr/>
          </p:nvSpPr>
          <p:spPr>
            <a:xfrm>
              <a:off x="0" y="-38100"/>
              <a:ext cx="1955615" cy="276248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7" name="Freeform 7"/>
          <p:cNvSpPr/>
          <p:nvPr/>
        </p:nvSpPr>
        <p:spPr>
          <a:xfrm>
            <a:off x="14434435" y="6762266"/>
            <a:ext cx="3853565" cy="2846821"/>
          </a:xfrm>
          <a:custGeom>
            <a:avLst/>
            <a:gdLst/>
            <a:ahLst/>
            <a:cxnLst/>
            <a:rect l="l" t="t" r="r" b="b"/>
            <a:pathLst>
              <a:path w="3853565" h="2846821">
                <a:moveTo>
                  <a:pt x="0" y="0"/>
                </a:moveTo>
                <a:lnTo>
                  <a:pt x="3853565" y="0"/>
                </a:lnTo>
                <a:lnTo>
                  <a:pt x="3853565" y="2846821"/>
                </a:lnTo>
                <a:lnTo>
                  <a:pt x="0" y="28468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0" y="9334500"/>
            <a:ext cx="18587604" cy="1090283"/>
            <a:chOff x="0" y="0"/>
            <a:chExt cx="4918995" cy="288531"/>
          </a:xfrm>
        </p:grpSpPr>
        <p:sp>
          <p:nvSpPr>
            <p:cNvPr id="9" name="Freeform 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0" name="TextBox 1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1" name="Freeform 11"/>
          <p:cNvSpPr/>
          <p:nvPr/>
        </p:nvSpPr>
        <p:spPr>
          <a:xfrm>
            <a:off x="236602" y="95003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12" name="TextBox 12"/>
          <p:cNvSpPr txBox="1"/>
          <p:nvPr/>
        </p:nvSpPr>
        <p:spPr>
          <a:xfrm>
            <a:off x="8121555" y="9526999"/>
            <a:ext cx="2472405"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sp>
        <p:nvSpPr>
          <p:cNvPr id="13" name="TextBox 13"/>
          <p:cNvSpPr txBox="1"/>
          <p:nvPr/>
        </p:nvSpPr>
        <p:spPr>
          <a:xfrm>
            <a:off x="852775" y="3838575"/>
            <a:ext cx="5730763" cy="2533650"/>
          </a:xfrm>
          <a:prstGeom prst="rect">
            <a:avLst/>
          </a:prstGeom>
        </p:spPr>
        <p:txBody>
          <a:bodyPr lIns="0" tIns="0" rIns="0" bIns="0" rtlCol="0" anchor="t">
            <a:spAutoFit/>
          </a:bodyPr>
          <a:lstStyle/>
          <a:p>
            <a:pPr algn="l">
              <a:lnSpc>
                <a:spcPts val="9719"/>
              </a:lnSpc>
            </a:pPr>
            <a:r>
              <a:rPr lang="en-US" sz="8099">
                <a:solidFill>
                  <a:srgbClr val="FFFFFF"/>
                </a:solidFill>
                <a:latin typeface="Poppins Bold"/>
                <a:ea typeface="Poppins Bold"/>
                <a:cs typeface="Poppins Bold"/>
                <a:sym typeface="Poppins Bold"/>
              </a:rPr>
              <a:t>RESEARCH</a:t>
            </a:r>
          </a:p>
          <a:p>
            <a:pPr algn="l">
              <a:lnSpc>
                <a:spcPts val="9719"/>
              </a:lnSpc>
            </a:pPr>
            <a:r>
              <a:rPr lang="en-US" sz="8099">
                <a:solidFill>
                  <a:srgbClr val="FFFFFF"/>
                </a:solidFill>
                <a:latin typeface="Poppins Bold"/>
                <a:ea typeface="Poppins Bold"/>
                <a:cs typeface="Poppins Bold"/>
                <a:sym typeface="Poppins Bold"/>
              </a:rPr>
              <a:t>QUESTION</a:t>
            </a:r>
          </a:p>
        </p:txBody>
      </p:sp>
      <p:sp>
        <p:nvSpPr>
          <p:cNvPr id="14" name="TextBox 14"/>
          <p:cNvSpPr txBox="1"/>
          <p:nvPr/>
        </p:nvSpPr>
        <p:spPr>
          <a:xfrm>
            <a:off x="7709238" y="2351429"/>
            <a:ext cx="10196870" cy="4058412"/>
          </a:xfrm>
          <a:prstGeom prst="rect">
            <a:avLst/>
          </a:prstGeom>
        </p:spPr>
        <p:txBody>
          <a:bodyPr lIns="0" tIns="0" rIns="0" bIns="0" rtlCol="0" anchor="t">
            <a:spAutoFit/>
          </a:bodyPr>
          <a:lstStyle/>
          <a:p>
            <a:pPr algn="just">
              <a:lnSpc>
                <a:spcPts val="4599"/>
              </a:lnSpc>
            </a:pPr>
            <a:r>
              <a:rPr lang="en-US" sz="3150">
                <a:solidFill>
                  <a:srgbClr val="000000"/>
                </a:solidFill>
                <a:latin typeface="Poppins"/>
                <a:ea typeface="Poppins"/>
                <a:cs typeface="Poppins"/>
                <a:sym typeface="Poppins"/>
              </a:rPr>
              <a:t>How can a secure, efficient, and scalable health data management system leveraging blockchain for data integrity and AI for enhanced data usability address challenges in data security, integrity, and management workload, thereby improving patient care and operational efficiency in healthcare organizations in Sri Lanka?</a:t>
            </a:r>
          </a:p>
        </p:txBody>
      </p:sp>
      <p:grpSp>
        <p:nvGrpSpPr>
          <p:cNvPr id="15" name="Group 15"/>
          <p:cNvGrpSpPr/>
          <p:nvPr/>
        </p:nvGrpSpPr>
        <p:grpSpPr>
          <a:xfrm>
            <a:off x="14078114" y="9633721"/>
            <a:ext cx="3827994" cy="358491"/>
            <a:chOff x="0" y="0"/>
            <a:chExt cx="5103992" cy="477989"/>
          </a:xfrm>
        </p:grpSpPr>
        <p:sp>
          <p:nvSpPr>
            <p:cNvPr id="16" name="TextBox 16"/>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04</a:t>
              </a:r>
            </a:p>
          </p:txBody>
        </p:sp>
        <p:sp>
          <p:nvSpPr>
            <p:cNvPr id="17" name="TextBox 17"/>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sp>
        <p:nvSpPr>
          <p:cNvPr id="18" name="Freeform 18"/>
          <p:cNvSpPr/>
          <p:nvPr/>
        </p:nvSpPr>
        <p:spPr>
          <a:xfrm>
            <a:off x="16763985" y="203368"/>
            <a:ext cx="1375142" cy="1375142"/>
          </a:xfrm>
          <a:custGeom>
            <a:avLst/>
            <a:gdLst/>
            <a:ahLst/>
            <a:cxnLst/>
            <a:rect l="l" t="t" r="r" b="b"/>
            <a:pathLst>
              <a:path w="1375142" h="1375142">
                <a:moveTo>
                  <a:pt x="0" y="0"/>
                </a:moveTo>
                <a:lnTo>
                  <a:pt x="1375142" y="0"/>
                </a:lnTo>
                <a:lnTo>
                  <a:pt x="1375142" y="1375143"/>
                </a:lnTo>
                <a:lnTo>
                  <a:pt x="0" y="1375143"/>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4F8F6"/>
        </a:solidFill>
        <a:effectLst/>
      </p:bgPr>
    </p:bg>
    <p:spTree>
      <p:nvGrpSpPr>
        <p:cNvPr id="1" name=""/>
        <p:cNvGrpSpPr/>
        <p:nvPr/>
      </p:nvGrpSpPr>
      <p:grpSpPr>
        <a:xfrm>
          <a:off x="0" y="0"/>
          <a:ext cx="0" cy="0"/>
          <a:chOff x="0" y="0"/>
          <a:chExt cx="0" cy="0"/>
        </a:xfrm>
      </p:grpSpPr>
      <p:grpSp>
        <p:nvGrpSpPr>
          <p:cNvPr id="2" name="Group 2"/>
          <p:cNvGrpSpPr/>
          <p:nvPr/>
        </p:nvGrpSpPr>
        <p:grpSpPr>
          <a:xfrm>
            <a:off x="0" y="1916312"/>
            <a:ext cx="18288000" cy="8025529"/>
            <a:chOff x="0" y="0"/>
            <a:chExt cx="4816593" cy="2113719"/>
          </a:xfrm>
        </p:grpSpPr>
        <p:sp>
          <p:nvSpPr>
            <p:cNvPr id="3" name="Freeform 3"/>
            <p:cNvSpPr/>
            <p:nvPr/>
          </p:nvSpPr>
          <p:spPr>
            <a:xfrm>
              <a:off x="0" y="0"/>
              <a:ext cx="4816592" cy="2113719"/>
            </a:xfrm>
            <a:custGeom>
              <a:avLst/>
              <a:gdLst/>
              <a:ahLst/>
              <a:cxnLst/>
              <a:rect l="l" t="t" r="r" b="b"/>
              <a:pathLst>
                <a:path w="4816592" h="2113719">
                  <a:moveTo>
                    <a:pt x="0" y="0"/>
                  </a:moveTo>
                  <a:lnTo>
                    <a:pt x="4816592" y="0"/>
                  </a:lnTo>
                  <a:lnTo>
                    <a:pt x="4816592" y="2113719"/>
                  </a:lnTo>
                  <a:lnTo>
                    <a:pt x="0" y="2113719"/>
                  </a:lnTo>
                  <a:close/>
                </a:path>
              </a:pathLst>
            </a:custGeom>
            <a:solidFill>
              <a:srgbClr val="055E6E"/>
            </a:solidFill>
          </p:spPr>
          <p:txBody>
            <a:bodyPr/>
            <a:lstStyle/>
            <a:p>
              <a:endParaRPr lang="en-US"/>
            </a:p>
          </p:txBody>
        </p:sp>
        <p:sp>
          <p:nvSpPr>
            <p:cNvPr id="4" name="TextBox 4"/>
            <p:cNvSpPr txBox="1"/>
            <p:nvPr/>
          </p:nvSpPr>
          <p:spPr>
            <a:xfrm>
              <a:off x="0" y="-38100"/>
              <a:ext cx="4816593" cy="215181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39032" y="3146970"/>
            <a:ext cx="4505764" cy="1018868"/>
            <a:chOff x="0" y="0"/>
            <a:chExt cx="1508885" cy="341197"/>
          </a:xfrm>
        </p:grpSpPr>
        <p:sp>
          <p:nvSpPr>
            <p:cNvPr id="6" name="Freeform 6"/>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7" name="TextBox 7"/>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106241" y="2908251"/>
            <a:ext cx="1496306" cy="149630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11" name="Group 11"/>
          <p:cNvGrpSpPr>
            <a:grpSpLocks noChangeAspect="1"/>
          </p:cNvGrpSpPr>
          <p:nvPr/>
        </p:nvGrpSpPr>
        <p:grpSpPr>
          <a:xfrm>
            <a:off x="4254559" y="3056572"/>
            <a:ext cx="1199670" cy="1199665"/>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18" r="-118"/>
              </a:stretch>
            </a:blipFill>
          </p:spPr>
          <p:txBody>
            <a:bodyPr/>
            <a:lstStyle/>
            <a:p>
              <a:endParaRPr lang="en-US"/>
            </a:p>
          </p:txBody>
        </p:sp>
      </p:grpSp>
      <p:grpSp>
        <p:nvGrpSpPr>
          <p:cNvPr id="13" name="Group 13"/>
          <p:cNvGrpSpPr/>
          <p:nvPr/>
        </p:nvGrpSpPr>
        <p:grpSpPr>
          <a:xfrm>
            <a:off x="639032" y="4776981"/>
            <a:ext cx="4963515" cy="1496306"/>
            <a:chOff x="0" y="0"/>
            <a:chExt cx="6618020" cy="1995074"/>
          </a:xfrm>
        </p:grpSpPr>
        <p:grpSp>
          <p:nvGrpSpPr>
            <p:cNvPr id="14" name="Group 14"/>
            <p:cNvGrpSpPr/>
            <p:nvPr/>
          </p:nvGrpSpPr>
          <p:grpSpPr>
            <a:xfrm>
              <a:off x="0" y="318292"/>
              <a:ext cx="6007686" cy="1358491"/>
              <a:chOff x="0" y="0"/>
              <a:chExt cx="1508885" cy="341197"/>
            </a:xfrm>
          </p:grpSpPr>
          <p:sp>
            <p:nvSpPr>
              <p:cNvPr id="15" name="Freeform 15"/>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16" name="TextBox 16"/>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4622945" y="0"/>
              <a:ext cx="1995074" cy="199507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20" name="Group 20"/>
            <p:cNvGrpSpPr>
              <a:grpSpLocks noChangeAspect="1"/>
            </p:cNvGrpSpPr>
            <p:nvPr/>
          </p:nvGrpSpPr>
          <p:grpSpPr>
            <a:xfrm>
              <a:off x="4820703" y="197761"/>
              <a:ext cx="1599559" cy="1599553"/>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txBody>
              <a:bodyPr/>
              <a:lstStyle/>
              <a:p>
                <a:endParaRPr lang="en-US"/>
              </a:p>
            </p:txBody>
          </p:sp>
        </p:grpSp>
        <p:sp>
          <p:nvSpPr>
            <p:cNvPr id="22" name="TextBox 22"/>
            <p:cNvSpPr txBox="1"/>
            <p:nvPr/>
          </p:nvSpPr>
          <p:spPr>
            <a:xfrm>
              <a:off x="360281" y="607012"/>
              <a:ext cx="3894711" cy="695325"/>
            </a:xfrm>
            <a:prstGeom prst="rect">
              <a:avLst/>
            </a:prstGeom>
          </p:spPr>
          <p:txBody>
            <a:bodyPr lIns="0" tIns="0" rIns="0" bIns="0" rtlCol="0" anchor="t">
              <a:spAutoFit/>
            </a:bodyPr>
            <a:lstStyle/>
            <a:p>
              <a:pPr algn="l">
                <a:lnSpc>
                  <a:spcPts val="4200"/>
                </a:lnSpc>
              </a:pPr>
              <a:r>
                <a:rPr lang="en-US" sz="3000">
                  <a:solidFill>
                    <a:srgbClr val="055E6E"/>
                  </a:solidFill>
                  <a:latin typeface="Poppins Bold"/>
                  <a:ea typeface="Poppins Bold"/>
                  <a:cs typeface="Poppins Bold"/>
                  <a:sym typeface="Poppins Bold"/>
                </a:rPr>
                <a:t>MONGODB</a:t>
              </a:r>
            </a:p>
          </p:txBody>
        </p:sp>
      </p:grpSp>
      <p:grpSp>
        <p:nvGrpSpPr>
          <p:cNvPr id="23" name="Group 23"/>
          <p:cNvGrpSpPr/>
          <p:nvPr/>
        </p:nvGrpSpPr>
        <p:grpSpPr>
          <a:xfrm>
            <a:off x="772755" y="6645711"/>
            <a:ext cx="4963515" cy="1496306"/>
            <a:chOff x="0" y="0"/>
            <a:chExt cx="6618020" cy="1995074"/>
          </a:xfrm>
        </p:grpSpPr>
        <p:grpSp>
          <p:nvGrpSpPr>
            <p:cNvPr id="24" name="Group 24"/>
            <p:cNvGrpSpPr/>
            <p:nvPr/>
          </p:nvGrpSpPr>
          <p:grpSpPr>
            <a:xfrm>
              <a:off x="0" y="318292"/>
              <a:ext cx="6007686" cy="1358491"/>
              <a:chOff x="0" y="0"/>
              <a:chExt cx="1508885" cy="341197"/>
            </a:xfrm>
          </p:grpSpPr>
          <p:sp>
            <p:nvSpPr>
              <p:cNvPr id="25" name="Freeform 25"/>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26" name="TextBox 26"/>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4622945" y="0"/>
              <a:ext cx="1995074" cy="199507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30" name="Group 30"/>
            <p:cNvGrpSpPr>
              <a:grpSpLocks noChangeAspect="1"/>
            </p:cNvGrpSpPr>
            <p:nvPr/>
          </p:nvGrpSpPr>
          <p:grpSpPr>
            <a:xfrm>
              <a:off x="4820703" y="197761"/>
              <a:ext cx="1599559" cy="1599553"/>
              <a:chOff x="0" y="0"/>
              <a:chExt cx="6350000" cy="6349975"/>
            </a:xfrm>
          </p:grpSpPr>
          <p:sp>
            <p:nvSpPr>
              <p:cNvPr id="31" name="Freeform 3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sp>
          <p:nvSpPr>
            <p:cNvPr id="32" name="TextBox 32"/>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SOLIDITY</a:t>
              </a:r>
            </a:p>
          </p:txBody>
        </p:sp>
      </p:grpSp>
      <p:grpSp>
        <p:nvGrpSpPr>
          <p:cNvPr id="33" name="Group 33"/>
          <p:cNvGrpSpPr/>
          <p:nvPr/>
        </p:nvGrpSpPr>
        <p:grpSpPr>
          <a:xfrm>
            <a:off x="6660978" y="2361473"/>
            <a:ext cx="4963515" cy="1496306"/>
            <a:chOff x="0" y="0"/>
            <a:chExt cx="6618020" cy="1995074"/>
          </a:xfrm>
        </p:grpSpPr>
        <p:grpSp>
          <p:nvGrpSpPr>
            <p:cNvPr id="34" name="Group 34"/>
            <p:cNvGrpSpPr/>
            <p:nvPr/>
          </p:nvGrpSpPr>
          <p:grpSpPr>
            <a:xfrm>
              <a:off x="0" y="318292"/>
              <a:ext cx="6007686" cy="1358491"/>
              <a:chOff x="0" y="0"/>
              <a:chExt cx="1508885" cy="341197"/>
            </a:xfrm>
          </p:grpSpPr>
          <p:sp>
            <p:nvSpPr>
              <p:cNvPr id="35" name="Freeform 35"/>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36" name="TextBox 36"/>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4622945" y="0"/>
              <a:ext cx="1995074" cy="1995074"/>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40" name="Group 40"/>
            <p:cNvGrpSpPr>
              <a:grpSpLocks noChangeAspect="1"/>
            </p:cNvGrpSpPr>
            <p:nvPr/>
          </p:nvGrpSpPr>
          <p:grpSpPr>
            <a:xfrm>
              <a:off x="4820703" y="197761"/>
              <a:ext cx="1599559" cy="1599553"/>
              <a:chOff x="0" y="0"/>
              <a:chExt cx="6350000" cy="6349975"/>
            </a:xfrm>
          </p:grpSpPr>
          <p:sp>
            <p:nvSpPr>
              <p:cNvPr id="41" name="Freeform 4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6615" r="-16615"/>
                </a:stretch>
              </a:blipFill>
            </p:spPr>
            <p:txBody>
              <a:bodyPr/>
              <a:lstStyle/>
              <a:p>
                <a:endParaRPr lang="en-US"/>
              </a:p>
            </p:txBody>
          </p:sp>
        </p:grpSp>
        <p:sp>
          <p:nvSpPr>
            <p:cNvPr id="42" name="TextBox 42"/>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VSCODE</a:t>
              </a:r>
            </a:p>
          </p:txBody>
        </p:sp>
      </p:grpSp>
      <p:grpSp>
        <p:nvGrpSpPr>
          <p:cNvPr id="43" name="Group 43"/>
          <p:cNvGrpSpPr/>
          <p:nvPr/>
        </p:nvGrpSpPr>
        <p:grpSpPr>
          <a:xfrm>
            <a:off x="12497638" y="2908251"/>
            <a:ext cx="4963515" cy="1496306"/>
            <a:chOff x="0" y="0"/>
            <a:chExt cx="6618020" cy="1995074"/>
          </a:xfrm>
        </p:grpSpPr>
        <p:grpSp>
          <p:nvGrpSpPr>
            <p:cNvPr id="44" name="Group 44"/>
            <p:cNvGrpSpPr/>
            <p:nvPr/>
          </p:nvGrpSpPr>
          <p:grpSpPr>
            <a:xfrm>
              <a:off x="0" y="318292"/>
              <a:ext cx="6007686" cy="1358491"/>
              <a:chOff x="0" y="0"/>
              <a:chExt cx="1508885" cy="341197"/>
            </a:xfrm>
          </p:grpSpPr>
          <p:sp>
            <p:nvSpPr>
              <p:cNvPr id="45" name="Freeform 45"/>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46" name="TextBox 46"/>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4622945" y="0"/>
              <a:ext cx="1995074" cy="199507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49" name="TextBox 49"/>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50" name="Group 50"/>
            <p:cNvGrpSpPr>
              <a:grpSpLocks noChangeAspect="1"/>
            </p:cNvGrpSpPr>
            <p:nvPr/>
          </p:nvGrpSpPr>
          <p:grpSpPr>
            <a:xfrm>
              <a:off x="4820703" y="197761"/>
              <a:ext cx="1599559" cy="1599553"/>
              <a:chOff x="0" y="0"/>
              <a:chExt cx="6350000" cy="6349975"/>
            </a:xfrm>
          </p:grpSpPr>
          <p:sp>
            <p:nvSpPr>
              <p:cNvPr id="51" name="Freeform 5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615" r="-16615"/>
                </a:stretch>
              </a:blipFill>
            </p:spPr>
            <p:txBody>
              <a:bodyPr/>
              <a:lstStyle/>
              <a:p>
                <a:endParaRPr lang="en-US"/>
              </a:p>
            </p:txBody>
          </p:sp>
        </p:grpSp>
        <p:sp>
          <p:nvSpPr>
            <p:cNvPr id="52" name="TextBox 52"/>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TRUFFLE SUITE</a:t>
              </a:r>
            </a:p>
          </p:txBody>
        </p:sp>
      </p:grpSp>
      <p:grpSp>
        <p:nvGrpSpPr>
          <p:cNvPr id="53" name="Group 53"/>
          <p:cNvGrpSpPr/>
          <p:nvPr/>
        </p:nvGrpSpPr>
        <p:grpSpPr>
          <a:xfrm>
            <a:off x="6660978" y="4385740"/>
            <a:ext cx="4505764" cy="1018868"/>
            <a:chOff x="0" y="0"/>
            <a:chExt cx="1508885" cy="341197"/>
          </a:xfrm>
        </p:grpSpPr>
        <p:sp>
          <p:nvSpPr>
            <p:cNvPr id="54" name="Freeform 54"/>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55" name="TextBox 55"/>
            <p:cNvSpPr txBox="1"/>
            <p:nvPr/>
          </p:nvSpPr>
          <p:spPr>
            <a:xfrm>
              <a:off x="0" y="-47625"/>
              <a:ext cx="1508885" cy="388822"/>
            </a:xfrm>
            <a:prstGeom prst="rect">
              <a:avLst/>
            </a:prstGeom>
          </p:spPr>
          <p:txBody>
            <a:bodyPr lIns="50800" tIns="50800" rIns="50800" bIns="50800" rtlCol="0" anchor="ctr"/>
            <a:lstStyle/>
            <a:p>
              <a:pPr algn="ctr">
                <a:lnSpc>
                  <a:spcPts val="2659"/>
                </a:lnSpc>
              </a:pPr>
              <a:r>
                <a:rPr lang="en-US" sz="1899">
                  <a:solidFill>
                    <a:srgbClr val="FFFFFF"/>
                  </a:solidFill>
                  <a:latin typeface="Arimo"/>
                  <a:ea typeface="Arimo"/>
                  <a:cs typeface="Arimo"/>
                  <a:sym typeface="Arimo"/>
                </a:rPr>
                <a:t>No</a:t>
              </a:r>
            </a:p>
          </p:txBody>
        </p:sp>
      </p:grpSp>
      <p:grpSp>
        <p:nvGrpSpPr>
          <p:cNvPr id="56" name="Group 56"/>
          <p:cNvGrpSpPr/>
          <p:nvPr/>
        </p:nvGrpSpPr>
        <p:grpSpPr>
          <a:xfrm>
            <a:off x="10128187" y="4147021"/>
            <a:ext cx="1496306" cy="1496306"/>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59" name="Group 59"/>
          <p:cNvGrpSpPr>
            <a:grpSpLocks noChangeAspect="1"/>
          </p:cNvGrpSpPr>
          <p:nvPr/>
        </p:nvGrpSpPr>
        <p:grpSpPr>
          <a:xfrm>
            <a:off x="10276505" y="4295341"/>
            <a:ext cx="1199670" cy="1199665"/>
            <a:chOff x="0" y="0"/>
            <a:chExt cx="6350000" cy="6349975"/>
          </a:xfrm>
        </p:grpSpPr>
        <p:sp>
          <p:nvSpPr>
            <p:cNvPr id="60" name="Freeform 6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txBody>
            <a:bodyPr/>
            <a:lstStyle/>
            <a:p>
              <a:endParaRPr lang="en-US"/>
            </a:p>
          </p:txBody>
        </p:sp>
      </p:grpSp>
      <p:grpSp>
        <p:nvGrpSpPr>
          <p:cNvPr id="61" name="Group 61"/>
          <p:cNvGrpSpPr/>
          <p:nvPr/>
        </p:nvGrpSpPr>
        <p:grpSpPr>
          <a:xfrm>
            <a:off x="6662243" y="5929077"/>
            <a:ext cx="4963515" cy="1496306"/>
            <a:chOff x="0" y="0"/>
            <a:chExt cx="6618020" cy="1995074"/>
          </a:xfrm>
        </p:grpSpPr>
        <p:grpSp>
          <p:nvGrpSpPr>
            <p:cNvPr id="62" name="Group 62"/>
            <p:cNvGrpSpPr/>
            <p:nvPr/>
          </p:nvGrpSpPr>
          <p:grpSpPr>
            <a:xfrm>
              <a:off x="0" y="318292"/>
              <a:ext cx="6007686" cy="1358491"/>
              <a:chOff x="0" y="0"/>
              <a:chExt cx="1508885" cy="341197"/>
            </a:xfrm>
          </p:grpSpPr>
          <p:sp>
            <p:nvSpPr>
              <p:cNvPr id="63" name="Freeform 63"/>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64" name="TextBox 64"/>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65" name="Group 65"/>
            <p:cNvGrpSpPr/>
            <p:nvPr/>
          </p:nvGrpSpPr>
          <p:grpSpPr>
            <a:xfrm>
              <a:off x="4622945" y="0"/>
              <a:ext cx="1995074" cy="1995074"/>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67" name="TextBox 67"/>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68" name="Group 68"/>
            <p:cNvGrpSpPr>
              <a:grpSpLocks noChangeAspect="1"/>
            </p:cNvGrpSpPr>
            <p:nvPr/>
          </p:nvGrpSpPr>
          <p:grpSpPr>
            <a:xfrm>
              <a:off x="4820703" y="197761"/>
              <a:ext cx="1599559" cy="1599553"/>
              <a:chOff x="0" y="0"/>
              <a:chExt cx="6350000" cy="6349975"/>
            </a:xfrm>
          </p:grpSpPr>
          <p:sp>
            <p:nvSpPr>
              <p:cNvPr id="69" name="Freeform 6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6615" r="-16615"/>
                </a:stretch>
              </a:blipFill>
            </p:spPr>
            <p:txBody>
              <a:bodyPr/>
              <a:lstStyle/>
              <a:p>
                <a:endParaRPr lang="en-US"/>
              </a:p>
            </p:txBody>
          </p:sp>
        </p:grpSp>
        <p:sp>
          <p:nvSpPr>
            <p:cNvPr id="70" name="TextBox 70"/>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GANACHE</a:t>
              </a:r>
            </a:p>
          </p:txBody>
        </p:sp>
      </p:grpSp>
      <p:grpSp>
        <p:nvGrpSpPr>
          <p:cNvPr id="71" name="Group 71"/>
          <p:cNvGrpSpPr/>
          <p:nvPr/>
        </p:nvGrpSpPr>
        <p:grpSpPr>
          <a:xfrm>
            <a:off x="12497638" y="4787455"/>
            <a:ext cx="4963515" cy="1496306"/>
            <a:chOff x="0" y="0"/>
            <a:chExt cx="6618020" cy="1995074"/>
          </a:xfrm>
        </p:grpSpPr>
        <p:grpSp>
          <p:nvGrpSpPr>
            <p:cNvPr id="72" name="Group 72"/>
            <p:cNvGrpSpPr/>
            <p:nvPr/>
          </p:nvGrpSpPr>
          <p:grpSpPr>
            <a:xfrm>
              <a:off x="0" y="318292"/>
              <a:ext cx="6007686" cy="1358491"/>
              <a:chOff x="0" y="0"/>
              <a:chExt cx="1508885" cy="341197"/>
            </a:xfrm>
          </p:grpSpPr>
          <p:sp>
            <p:nvSpPr>
              <p:cNvPr id="73" name="Freeform 73"/>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74" name="TextBox 74"/>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75" name="Group 75"/>
            <p:cNvGrpSpPr/>
            <p:nvPr/>
          </p:nvGrpSpPr>
          <p:grpSpPr>
            <a:xfrm>
              <a:off x="4622945" y="0"/>
              <a:ext cx="1995074" cy="1995074"/>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77" name="TextBox 77"/>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78" name="Group 78"/>
            <p:cNvGrpSpPr>
              <a:grpSpLocks noChangeAspect="1"/>
            </p:cNvGrpSpPr>
            <p:nvPr/>
          </p:nvGrpSpPr>
          <p:grpSpPr>
            <a:xfrm>
              <a:off x="4820703" y="197761"/>
              <a:ext cx="1599559" cy="1599553"/>
              <a:chOff x="0" y="0"/>
              <a:chExt cx="6350000" cy="6349975"/>
            </a:xfrm>
          </p:grpSpPr>
          <p:sp>
            <p:nvSpPr>
              <p:cNvPr id="79" name="Freeform 7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txBody>
              <a:bodyPr/>
              <a:lstStyle/>
              <a:p>
                <a:endParaRPr lang="en-US"/>
              </a:p>
            </p:txBody>
          </p:sp>
        </p:grpSp>
        <p:sp>
          <p:nvSpPr>
            <p:cNvPr id="80" name="TextBox 80"/>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MATTER LABS</a:t>
              </a:r>
            </a:p>
          </p:txBody>
        </p:sp>
      </p:grpSp>
      <p:grpSp>
        <p:nvGrpSpPr>
          <p:cNvPr id="81" name="Group 81"/>
          <p:cNvGrpSpPr/>
          <p:nvPr/>
        </p:nvGrpSpPr>
        <p:grpSpPr>
          <a:xfrm>
            <a:off x="0" y="9334500"/>
            <a:ext cx="18587604" cy="1090283"/>
            <a:chOff x="0" y="0"/>
            <a:chExt cx="4918995" cy="288531"/>
          </a:xfrm>
        </p:grpSpPr>
        <p:sp>
          <p:nvSpPr>
            <p:cNvPr id="82" name="Freeform 8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83" name="TextBox 8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4" name="Freeform 84"/>
          <p:cNvSpPr/>
          <p:nvPr/>
        </p:nvSpPr>
        <p:spPr>
          <a:xfrm>
            <a:off x="236602" y="95003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sp>
        <p:nvSpPr>
          <p:cNvPr id="85" name="Freeform 85"/>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11"/>
            <a:stretch>
              <a:fillRect l="-19657" t="-14884" r="-14655" b="-33649"/>
            </a:stretch>
          </a:blipFill>
        </p:spPr>
        <p:txBody>
          <a:bodyPr/>
          <a:lstStyle/>
          <a:p>
            <a:endParaRPr lang="en-US"/>
          </a:p>
        </p:txBody>
      </p:sp>
      <p:grpSp>
        <p:nvGrpSpPr>
          <p:cNvPr id="86" name="Group 86"/>
          <p:cNvGrpSpPr/>
          <p:nvPr/>
        </p:nvGrpSpPr>
        <p:grpSpPr>
          <a:xfrm>
            <a:off x="12227427" y="6645711"/>
            <a:ext cx="4963515" cy="1496306"/>
            <a:chOff x="0" y="0"/>
            <a:chExt cx="6618020" cy="1995074"/>
          </a:xfrm>
        </p:grpSpPr>
        <p:grpSp>
          <p:nvGrpSpPr>
            <p:cNvPr id="87" name="Group 87"/>
            <p:cNvGrpSpPr/>
            <p:nvPr/>
          </p:nvGrpSpPr>
          <p:grpSpPr>
            <a:xfrm>
              <a:off x="0" y="318292"/>
              <a:ext cx="6007686" cy="1358491"/>
              <a:chOff x="0" y="0"/>
              <a:chExt cx="1508885" cy="341197"/>
            </a:xfrm>
          </p:grpSpPr>
          <p:sp>
            <p:nvSpPr>
              <p:cNvPr id="88" name="Freeform 88"/>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89" name="TextBox 89"/>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90" name="Group 90"/>
            <p:cNvGrpSpPr/>
            <p:nvPr/>
          </p:nvGrpSpPr>
          <p:grpSpPr>
            <a:xfrm>
              <a:off x="4622945" y="0"/>
              <a:ext cx="1995074" cy="1995074"/>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92" name="TextBox 92"/>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sp>
          <p:nvSpPr>
            <p:cNvPr id="93" name="Freeform 93"/>
            <p:cNvSpPr/>
            <p:nvPr/>
          </p:nvSpPr>
          <p:spPr>
            <a:xfrm>
              <a:off x="5041464" y="569202"/>
              <a:ext cx="1158037" cy="856671"/>
            </a:xfrm>
            <a:custGeom>
              <a:avLst/>
              <a:gdLst/>
              <a:ahLst/>
              <a:cxnLst/>
              <a:rect l="l" t="t" r="r" b="b"/>
              <a:pathLst>
                <a:path w="1158037" h="856671">
                  <a:moveTo>
                    <a:pt x="0" y="0"/>
                  </a:moveTo>
                  <a:lnTo>
                    <a:pt x="1158037" y="0"/>
                  </a:lnTo>
                  <a:lnTo>
                    <a:pt x="1158037" y="856670"/>
                  </a:lnTo>
                  <a:lnTo>
                    <a:pt x="0" y="856670"/>
                  </a:lnTo>
                  <a:lnTo>
                    <a:pt x="0" y="0"/>
                  </a:lnTo>
                  <a:close/>
                </a:path>
              </a:pathLst>
            </a:custGeom>
            <a:blipFill>
              <a:blip r:embed="rId12"/>
              <a:stretch>
                <a:fillRect r="-3670"/>
              </a:stretch>
            </a:blipFill>
          </p:spPr>
          <p:txBody>
            <a:bodyPr/>
            <a:lstStyle/>
            <a:p>
              <a:endParaRPr lang="en-US"/>
            </a:p>
          </p:txBody>
        </p:sp>
        <p:sp>
          <p:nvSpPr>
            <p:cNvPr id="94" name="TextBox 9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GITHUB</a:t>
              </a:r>
            </a:p>
          </p:txBody>
        </p:sp>
      </p:grpSp>
      <p:grpSp>
        <p:nvGrpSpPr>
          <p:cNvPr id="95" name="Group 95"/>
          <p:cNvGrpSpPr/>
          <p:nvPr/>
        </p:nvGrpSpPr>
        <p:grpSpPr>
          <a:xfrm>
            <a:off x="6662243" y="7711132"/>
            <a:ext cx="4963515" cy="1496306"/>
            <a:chOff x="0" y="0"/>
            <a:chExt cx="6618020" cy="1995074"/>
          </a:xfrm>
        </p:grpSpPr>
        <p:grpSp>
          <p:nvGrpSpPr>
            <p:cNvPr id="96" name="Group 96"/>
            <p:cNvGrpSpPr/>
            <p:nvPr/>
          </p:nvGrpSpPr>
          <p:grpSpPr>
            <a:xfrm>
              <a:off x="0" y="318292"/>
              <a:ext cx="6007686" cy="1358491"/>
              <a:chOff x="0" y="0"/>
              <a:chExt cx="1508885" cy="341197"/>
            </a:xfrm>
          </p:grpSpPr>
          <p:sp>
            <p:nvSpPr>
              <p:cNvPr id="97" name="Freeform 9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98" name="TextBox 9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99" name="Group 99"/>
            <p:cNvGrpSpPr/>
            <p:nvPr/>
          </p:nvGrpSpPr>
          <p:grpSpPr>
            <a:xfrm>
              <a:off x="4622945" y="0"/>
              <a:ext cx="1995074" cy="1995074"/>
              <a:chOff x="0" y="0"/>
              <a:chExt cx="812800" cy="812800"/>
            </a:xfrm>
          </p:grpSpPr>
          <p:sp>
            <p:nvSpPr>
              <p:cNvPr id="100" name="Freeform 10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101" name="TextBox 10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102" name="Group 102"/>
            <p:cNvGrpSpPr>
              <a:grpSpLocks noChangeAspect="1"/>
            </p:cNvGrpSpPr>
            <p:nvPr/>
          </p:nvGrpSpPr>
          <p:grpSpPr>
            <a:xfrm>
              <a:off x="4820703" y="197761"/>
              <a:ext cx="1599559" cy="1599553"/>
              <a:chOff x="0" y="0"/>
              <a:chExt cx="6350000" cy="6349975"/>
            </a:xfrm>
          </p:grpSpPr>
          <p:sp>
            <p:nvSpPr>
              <p:cNvPr id="103" name="Freeform 10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6556" r="-6556"/>
                </a:stretch>
              </a:blipFill>
            </p:spPr>
            <p:txBody>
              <a:bodyPr/>
              <a:lstStyle/>
              <a:p>
                <a:endParaRPr lang="en-US"/>
              </a:p>
            </p:txBody>
          </p:sp>
        </p:grpSp>
        <p:sp>
          <p:nvSpPr>
            <p:cNvPr id="104" name="TextBox 10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GOLANG</a:t>
              </a:r>
            </a:p>
          </p:txBody>
        </p:sp>
      </p:grpSp>
      <p:grpSp>
        <p:nvGrpSpPr>
          <p:cNvPr id="105" name="Group 105"/>
          <p:cNvGrpSpPr/>
          <p:nvPr/>
        </p:nvGrpSpPr>
        <p:grpSpPr>
          <a:xfrm>
            <a:off x="15833593" y="6829559"/>
            <a:ext cx="1191648" cy="1191648"/>
            <a:chOff x="0" y="0"/>
            <a:chExt cx="812800" cy="812800"/>
          </a:xfrm>
        </p:grpSpPr>
        <p:sp>
          <p:nvSpPr>
            <p:cNvPr id="106" name="Freeform 10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a:stretch>
            </a:blipFill>
          </p:spPr>
          <p:txBody>
            <a:bodyPr/>
            <a:lstStyle/>
            <a:p>
              <a:endParaRPr lang="en-US"/>
            </a:p>
          </p:txBody>
        </p:sp>
      </p:grpSp>
      <p:sp>
        <p:nvSpPr>
          <p:cNvPr id="107" name="TextBox 107"/>
          <p:cNvSpPr txBox="1"/>
          <p:nvPr/>
        </p:nvSpPr>
        <p:spPr>
          <a:xfrm>
            <a:off x="8121555" y="9526999"/>
            <a:ext cx="2766323"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grpSp>
        <p:nvGrpSpPr>
          <p:cNvPr id="108" name="Group 108"/>
          <p:cNvGrpSpPr/>
          <p:nvPr/>
        </p:nvGrpSpPr>
        <p:grpSpPr>
          <a:xfrm>
            <a:off x="14078114" y="9633721"/>
            <a:ext cx="3827994" cy="358491"/>
            <a:chOff x="0" y="0"/>
            <a:chExt cx="5103992" cy="477989"/>
          </a:xfrm>
        </p:grpSpPr>
        <p:sp>
          <p:nvSpPr>
            <p:cNvPr id="109" name="TextBox 109"/>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07</a:t>
              </a:r>
            </a:p>
          </p:txBody>
        </p:sp>
        <p:sp>
          <p:nvSpPr>
            <p:cNvPr id="110" name="TextBox 110"/>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11" name="Group 111"/>
          <p:cNvGrpSpPr/>
          <p:nvPr/>
        </p:nvGrpSpPr>
        <p:grpSpPr>
          <a:xfrm>
            <a:off x="11653" y="9409061"/>
            <a:ext cx="18587604" cy="1470019"/>
            <a:chOff x="0" y="0"/>
            <a:chExt cx="24783471" cy="1960025"/>
          </a:xfrm>
        </p:grpSpPr>
        <p:grpSp>
          <p:nvGrpSpPr>
            <p:cNvPr id="112" name="Group 112"/>
            <p:cNvGrpSpPr/>
            <p:nvPr/>
          </p:nvGrpSpPr>
          <p:grpSpPr>
            <a:xfrm>
              <a:off x="0" y="0"/>
              <a:ext cx="24783471" cy="1453710"/>
              <a:chOff x="0" y="0"/>
              <a:chExt cx="4918995" cy="288531"/>
            </a:xfrm>
          </p:grpSpPr>
          <p:sp>
            <p:nvSpPr>
              <p:cNvPr id="113" name="Freeform 113"/>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14" name="TextBox 114"/>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15" name="Freeform 11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16" name="TextBox 11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17" name="AutoShape 11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18" name="TextBox 118"/>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19" name="TextBox 119"/>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20" name="AutoShape 12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21" name="TextBox 12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22" name="TextBox 12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23" name="Group 123"/>
            <p:cNvGrpSpPr/>
            <p:nvPr/>
          </p:nvGrpSpPr>
          <p:grpSpPr>
            <a:xfrm>
              <a:off x="0" y="0"/>
              <a:ext cx="24783471" cy="1960025"/>
              <a:chOff x="0" y="0"/>
              <a:chExt cx="4918995" cy="389024"/>
            </a:xfrm>
          </p:grpSpPr>
          <p:sp>
            <p:nvSpPr>
              <p:cNvPr id="124" name="Freeform 124"/>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25" name="TextBox 125"/>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26" name="Freeform 12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27" name="TextBox 12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128" name="AutoShape 12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29" name="TextBox 129"/>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30" name="TextBox 130"/>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131" name="AutoShape 13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2" name="TextBox 13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33" name="TextBox 13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134" name="Group 134"/>
            <p:cNvGrpSpPr/>
            <p:nvPr/>
          </p:nvGrpSpPr>
          <p:grpSpPr>
            <a:xfrm>
              <a:off x="0" y="0"/>
              <a:ext cx="24783471" cy="1453710"/>
              <a:chOff x="0" y="0"/>
              <a:chExt cx="4918995" cy="288531"/>
            </a:xfrm>
          </p:grpSpPr>
          <p:sp>
            <p:nvSpPr>
              <p:cNvPr id="135" name="Freeform 13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36" name="TextBox 13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37" name="Freeform 13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38" name="TextBox 13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39" name="AutoShape 13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0" name="TextBox 14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41" name="TextBox 14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42" name="AutoShape 14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3" name="TextBox 14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144" name="TextBox 14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45" name="Group 145"/>
            <p:cNvGrpSpPr/>
            <p:nvPr/>
          </p:nvGrpSpPr>
          <p:grpSpPr>
            <a:xfrm>
              <a:off x="0" y="0"/>
              <a:ext cx="24783471" cy="1453710"/>
              <a:chOff x="0" y="0"/>
              <a:chExt cx="4918995" cy="288531"/>
            </a:xfrm>
          </p:grpSpPr>
          <p:sp>
            <p:nvSpPr>
              <p:cNvPr id="146" name="Freeform 14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47" name="TextBox 14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48" name="Freeform 14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49" name="TextBox 14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50" name="AutoShape 15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1" name="TextBox 15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52" name="TextBox 15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53" name="AutoShape 15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4" name="TextBox 15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55" name="TextBox 15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56" name="Group 156"/>
            <p:cNvGrpSpPr/>
            <p:nvPr/>
          </p:nvGrpSpPr>
          <p:grpSpPr>
            <a:xfrm>
              <a:off x="0" y="0"/>
              <a:ext cx="24783471" cy="1960025"/>
              <a:chOff x="0" y="0"/>
              <a:chExt cx="4918995" cy="389024"/>
            </a:xfrm>
          </p:grpSpPr>
          <p:sp>
            <p:nvSpPr>
              <p:cNvPr id="157" name="Freeform 15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58" name="TextBox 15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59" name="Freeform 15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60" name="TextBox 16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161" name="AutoShape 16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62" name="TextBox 16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63" name="TextBox 16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164" name="AutoShape 16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65" name="TextBox 16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24</a:t>
              </a:r>
            </a:p>
          </p:txBody>
        </p:sp>
        <p:sp>
          <p:nvSpPr>
            <p:cNvPr id="166" name="TextBox 16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67" name="Group 167"/>
          <p:cNvGrpSpPr>
            <a:grpSpLocks noChangeAspect="1"/>
          </p:cNvGrpSpPr>
          <p:nvPr/>
        </p:nvGrpSpPr>
        <p:grpSpPr>
          <a:xfrm>
            <a:off x="4254559" y="3029346"/>
            <a:ext cx="1199670" cy="1199665"/>
            <a:chOff x="0" y="0"/>
            <a:chExt cx="6350000" cy="6349975"/>
          </a:xfrm>
        </p:grpSpPr>
        <p:sp>
          <p:nvSpPr>
            <p:cNvPr id="168" name="Freeform 16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a:stretch>
            </a:blipFill>
          </p:spPr>
          <p:txBody>
            <a:bodyPr/>
            <a:lstStyle/>
            <a:p>
              <a:endParaRPr lang="en-US"/>
            </a:p>
          </p:txBody>
        </p:sp>
      </p:grpSp>
      <p:sp>
        <p:nvSpPr>
          <p:cNvPr id="169" name="TextBox 169"/>
          <p:cNvSpPr txBox="1"/>
          <p:nvPr/>
        </p:nvSpPr>
        <p:spPr>
          <a:xfrm>
            <a:off x="909243" y="3314854"/>
            <a:ext cx="2921034" cy="542925"/>
          </a:xfrm>
          <a:prstGeom prst="rect">
            <a:avLst/>
          </a:prstGeom>
        </p:spPr>
        <p:txBody>
          <a:bodyPr lIns="0" tIns="0" rIns="0" bIns="0" rtlCol="0" anchor="t">
            <a:spAutoFit/>
          </a:bodyPr>
          <a:lstStyle/>
          <a:p>
            <a:pPr algn="l">
              <a:lnSpc>
                <a:spcPts val="4200"/>
              </a:lnSpc>
            </a:pPr>
            <a:r>
              <a:rPr lang="en-US" sz="3000">
                <a:solidFill>
                  <a:srgbClr val="055E6E"/>
                </a:solidFill>
                <a:latin typeface="Poppins Bold"/>
                <a:ea typeface="Poppins Bold"/>
                <a:cs typeface="Poppins Bold"/>
                <a:sym typeface="Poppins Bold"/>
              </a:rPr>
              <a:t>ETHERIUM</a:t>
            </a:r>
          </a:p>
        </p:txBody>
      </p:sp>
      <p:sp>
        <p:nvSpPr>
          <p:cNvPr id="170" name="TextBox 170"/>
          <p:cNvSpPr txBox="1"/>
          <p:nvPr/>
        </p:nvSpPr>
        <p:spPr>
          <a:xfrm>
            <a:off x="1027435" y="709480"/>
            <a:ext cx="1274335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TOOLS &amp; TECHNOLOGIES</a:t>
            </a:r>
          </a:p>
        </p:txBody>
      </p:sp>
      <p:sp>
        <p:nvSpPr>
          <p:cNvPr id="171" name="TextBox 171"/>
          <p:cNvSpPr txBox="1"/>
          <p:nvPr/>
        </p:nvSpPr>
        <p:spPr>
          <a:xfrm>
            <a:off x="5454229" y="4631522"/>
            <a:ext cx="4505764" cy="516890"/>
          </a:xfrm>
          <a:prstGeom prst="rect">
            <a:avLst/>
          </a:prstGeom>
        </p:spPr>
        <p:txBody>
          <a:bodyPr lIns="0" tIns="0" rIns="0" bIns="0" rtlCol="0" anchor="t">
            <a:spAutoFit/>
          </a:bodyPr>
          <a:lstStyle/>
          <a:p>
            <a:pPr algn="ctr">
              <a:lnSpc>
                <a:spcPts val="4060"/>
              </a:lnSpc>
              <a:spcBef>
                <a:spcPct val="0"/>
              </a:spcBef>
            </a:pPr>
            <a:r>
              <a:rPr lang="en-US" sz="2900">
                <a:solidFill>
                  <a:srgbClr val="055E6E"/>
                </a:solidFill>
                <a:latin typeface="Poppins Bold"/>
                <a:ea typeface="Poppins Bold"/>
                <a:cs typeface="Poppins Bold"/>
                <a:sym typeface="Poppins Bold"/>
              </a:rPr>
              <a:t>NODE.JS</a:t>
            </a:r>
          </a:p>
        </p:txBody>
      </p:sp>
      <p:grpSp>
        <p:nvGrpSpPr>
          <p:cNvPr id="172" name="Group 172"/>
          <p:cNvGrpSpPr/>
          <p:nvPr/>
        </p:nvGrpSpPr>
        <p:grpSpPr>
          <a:xfrm>
            <a:off x="16870429" y="203368"/>
            <a:ext cx="1318567" cy="1318567"/>
            <a:chOff x="0" y="0"/>
            <a:chExt cx="812800" cy="812800"/>
          </a:xfrm>
        </p:grpSpPr>
        <p:sp>
          <p:nvSpPr>
            <p:cNvPr id="173" name="Freeform 1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6"/>
              <a:stretch>
                <a:fillRect/>
              </a:stretch>
            </a:blipFill>
          </p:spPr>
          <p:txBody>
            <a:bodyPr/>
            <a:lstStyle/>
            <a:p>
              <a:endParaRPr 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rot="-5400000">
            <a:off x="7475908" y="107171"/>
            <a:ext cx="3966758" cy="11057165"/>
          </a:xfrm>
          <a:custGeom>
            <a:avLst/>
            <a:gdLst/>
            <a:ahLst/>
            <a:cxnLst/>
            <a:rect l="l" t="t" r="r" b="b"/>
            <a:pathLst>
              <a:path w="3966758" h="11057165">
                <a:moveTo>
                  <a:pt x="0" y="0"/>
                </a:moveTo>
                <a:lnTo>
                  <a:pt x="3966758" y="0"/>
                </a:lnTo>
                <a:lnTo>
                  <a:pt x="3966758" y="11057164"/>
                </a:lnTo>
                <a:lnTo>
                  <a:pt x="0" y="11057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135099" y="5844459"/>
            <a:ext cx="1186895" cy="11868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grpSp>
        <p:nvGrpSpPr>
          <p:cNvPr id="7" name="Group 7"/>
          <p:cNvGrpSpPr/>
          <p:nvPr/>
        </p:nvGrpSpPr>
        <p:grpSpPr>
          <a:xfrm>
            <a:off x="5671671" y="4251872"/>
            <a:ext cx="1186895" cy="1186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grpSp>
        <p:nvGrpSpPr>
          <p:cNvPr id="9" name="Group 9"/>
          <p:cNvGrpSpPr/>
          <p:nvPr/>
        </p:nvGrpSpPr>
        <p:grpSpPr>
          <a:xfrm>
            <a:off x="7299975" y="5844459"/>
            <a:ext cx="1186895" cy="118689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txBody>
            <a:bodyPr/>
            <a:lstStyle/>
            <a:p>
              <a:endParaRPr lang="en-US"/>
            </a:p>
          </p:txBody>
        </p:sp>
      </p:grpSp>
      <p:grpSp>
        <p:nvGrpSpPr>
          <p:cNvPr id="11" name="Group 11"/>
          <p:cNvGrpSpPr/>
          <p:nvPr/>
        </p:nvGrpSpPr>
        <p:grpSpPr>
          <a:xfrm>
            <a:off x="8865840" y="4251872"/>
            <a:ext cx="1186895" cy="11868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txBody>
            <a:bodyPr/>
            <a:lstStyle/>
            <a:p>
              <a:endParaRPr lang="en-US"/>
            </a:p>
          </p:txBody>
        </p:sp>
      </p:grpSp>
      <p:grpSp>
        <p:nvGrpSpPr>
          <p:cNvPr id="13" name="Group 13"/>
          <p:cNvGrpSpPr/>
          <p:nvPr/>
        </p:nvGrpSpPr>
        <p:grpSpPr>
          <a:xfrm>
            <a:off x="10420266" y="5844459"/>
            <a:ext cx="1186895" cy="118689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p:spPr>
          <p:txBody>
            <a:bodyPr/>
            <a:lstStyle/>
            <a:p>
              <a:endParaRPr lang="en-US"/>
            </a:p>
          </p:txBody>
        </p:sp>
      </p:grpSp>
      <p:grpSp>
        <p:nvGrpSpPr>
          <p:cNvPr id="15" name="Group 15"/>
          <p:cNvGrpSpPr/>
          <p:nvPr/>
        </p:nvGrpSpPr>
        <p:grpSpPr>
          <a:xfrm>
            <a:off x="11989503" y="4251872"/>
            <a:ext cx="1186895" cy="118689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grpSp>
        <p:nvGrpSpPr>
          <p:cNvPr id="17" name="Group 17"/>
          <p:cNvGrpSpPr/>
          <p:nvPr/>
        </p:nvGrpSpPr>
        <p:grpSpPr>
          <a:xfrm>
            <a:off x="13581793" y="5844459"/>
            <a:ext cx="1186895" cy="11868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sp>
        <p:nvSpPr>
          <p:cNvPr id="19" name="AutoShape 19"/>
          <p:cNvSpPr/>
          <p:nvPr/>
        </p:nvSpPr>
        <p:spPr>
          <a:xfrm flipH="1">
            <a:off x="3256843" y="6527146"/>
            <a:ext cx="673862" cy="0"/>
          </a:xfrm>
          <a:prstGeom prst="line">
            <a:avLst/>
          </a:prstGeom>
          <a:ln w="38100" cap="flat">
            <a:solidFill>
              <a:srgbClr val="000000"/>
            </a:solidFill>
            <a:prstDash val="sysDot"/>
            <a:headEnd type="none" w="sm" len="sm"/>
            <a:tailEnd type="none" w="sm" len="sm"/>
          </a:ln>
        </p:spPr>
        <p:txBody>
          <a:bodyPr/>
          <a:lstStyle/>
          <a:p>
            <a:endParaRPr lang="en-US"/>
          </a:p>
        </p:txBody>
      </p:sp>
      <p:sp>
        <p:nvSpPr>
          <p:cNvPr id="20" name="AutoShape 20"/>
          <p:cNvSpPr/>
          <p:nvPr/>
        </p:nvSpPr>
        <p:spPr>
          <a:xfrm flipH="1">
            <a:off x="14990282" y="6527146"/>
            <a:ext cx="673862" cy="0"/>
          </a:xfrm>
          <a:prstGeom prst="line">
            <a:avLst/>
          </a:prstGeom>
          <a:ln w="38100" cap="flat">
            <a:solidFill>
              <a:srgbClr val="000000"/>
            </a:solidFill>
            <a:prstDash val="sysDot"/>
            <a:headEnd type="none" w="sm" len="sm"/>
            <a:tailEnd type="none" w="sm" len="sm"/>
          </a:ln>
        </p:spPr>
        <p:txBody>
          <a:bodyPr/>
          <a:lstStyle/>
          <a:p>
            <a:endParaRPr lang="en-US"/>
          </a:p>
        </p:txBody>
      </p:sp>
      <p:sp>
        <p:nvSpPr>
          <p:cNvPr id="21" name="Freeform 21"/>
          <p:cNvSpPr/>
          <p:nvPr/>
        </p:nvSpPr>
        <p:spPr>
          <a:xfrm>
            <a:off x="6054841" y="2407279"/>
            <a:ext cx="440773" cy="570580"/>
          </a:xfrm>
          <a:custGeom>
            <a:avLst/>
            <a:gdLst/>
            <a:ahLst/>
            <a:cxnLst/>
            <a:rect l="l" t="t" r="r" b="b"/>
            <a:pathLst>
              <a:path w="440773" h="570580">
                <a:moveTo>
                  <a:pt x="0" y="0"/>
                </a:moveTo>
                <a:lnTo>
                  <a:pt x="440773" y="0"/>
                </a:lnTo>
                <a:lnTo>
                  <a:pt x="440773" y="570579"/>
                </a:lnTo>
                <a:lnTo>
                  <a:pt x="0" y="570579"/>
                </a:lnTo>
                <a:lnTo>
                  <a:pt x="0" y="0"/>
                </a:lnTo>
                <a:close/>
              </a:path>
            </a:pathLst>
          </a:custGeom>
          <a:blipFill>
            <a:blip r:embed="rId12"/>
            <a:stretch>
              <a:fillRect/>
            </a:stretch>
          </a:blipFill>
        </p:spPr>
        <p:txBody>
          <a:bodyPr/>
          <a:lstStyle/>
          <a:p>
            <a:endParaRPr lang="en-US"/>
          </a:p>
        </p:txBody>
      </p:sp>
      <p:sp>
        <p:nvSpPr>
          <p:cNvPr id="22" name="TextBox 22"/>
          <p:cNvSpPr txBox="1"/>
          <p:nvPr/>
        </p:nvSpPr>
        <p:spPr>
          <a:xfrm>
            <a:off x="1028700" y="701805"/>
            <a:ext cx="134897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COMPLETION OF THE PROJECT</a:t>
            </a:r>
          </a:p>
        </p:txBody>
      </p:sp>
      <p:sp>
        <p:nvSpPr>
          <p:cNvPr id="23" name="TextBox 23"/>
          <p:cNvSpPr txBox="1"/>
          <p:nvPr/>
        </p:nvSpPr>
        <p:spPr>
          <a:xfrm>
            <a:off x="3402251" y="7838302"/>
            <a:ext cx="2652591" cy="550914"/>
          </a:xfrm>
          <a:prstGeom prst="rect">
            <a:avLst/>
          </a:prstGeom>
        </p:spPr>
        <p:txBody>
          <a:bodyPr lIns="0" tIns="0" rIns="0" bIns="0" rtlCol="0" anchor="t">
            <a:spAutoFit/>
          </a:bodyPr>
          <a:lstStyle/>
          <a:p>
            <a:pPr algn="l">
              <a:lnSpc>
                <a:spcPts val="2226"/>
              </a:lnSpc>
            </a:pPr>
            <a:r>
              <a:rPr lang="en-US" sz="1970">
                <a:solidFill>
                  <a:srgbClr val="2B3A55"/>
                </a:solidFill>
                <a:latin typeface="Arial Unicode Bold"/>
                <a:ea typeface="Arial Unicode Bold"/>
                <a:cs typeface="Arial Unicode Bold"/>
                <a:sym typeface="Arial Unicode Bold"/>
              </a:rPr>
              <a:t>Project Planning and Preliminary Research</a:t>
            </a:r>
          </a:p>
        </p:txBody>
      </p:sp>
      <p:sp>
        <p:nvSpPr>
          <p:cNvPr id="24" name="TextBox 24"/>
          <p:cNvSpPr txBox="1"/>
          <p:nvPr/>
        </p:nvSpPr>
        <p:spPr>
          <a:xfrm>
            <a:off x="5245623" y="3139783"/>
            <a:ext cx="2038989" cy="321436"/>
          </a:xfrm>
          <a:prstGeom prst="rect">
            <a:avLst/>
          </a:prstGeom>
        </p:spPr>
        <p:txBody>
          <a:bodyPr lIns="0" tIns="0" rIns="0" bIns="0" rtlCol="0" anchor="t">
            <a:spAutoFit/>
          </a:bodyPr>
          <a:lstStyle/>
          <a:p>
            <a:pPr algn="l">
              <a:lnSpc>
                <a:spcPts val="2758"/>
              </a:lnSpc>
            </a:pPr>
            <a:r>
              <a:rPr lang="en-US" sz="1970">
                <a:solidFill>
                  <a:srgbClr val="040606"/>
                </a:solidFill>
                <a:latin typeface="Arial Unicode Bold"/>
                <a:ea typeface="Arial Unicode Bold"/>
                <a:cs typeface="Arial Unicode Bold"/>
                <a:sym typeface="Arial Unicode Bold"/>
              </a:rPr>
              <a:t>Data Collection </a:t>
            </a:r>
          </a:p>
        </p:txBody>
      </p:sp>
      <p:sp>
        <p:nvSpPr>
          <p:cNvPr id="25" name="TextBox 25"/>
          <p:cNvSpPr txBox="1"/>
          <p:nvPr/>
        </p:nvSpPr>
        <p:spPr>
          <a:xfrm>
            <a:off x="6584535" y="7838302"/>
            <a:ext cx="2817602" cy="550914"/>
          </a:xfrm>
          <a:prstGeom prst="rect">
            <a:avLst/>
          </a:prstGeom>
        </p:spPr>
        <p:txBody>
          <a:bodyPr lIns="0" tIns="0" rIns="0" bIns="0" rtlCol="0" anchor="t">
            <a:spAutoFit/>
          </a:bodyPr>
          <a:lstStyle/>
          <a:p>
            <a:pPr algn="ctr">
              <a:lnSpc>
                <a:spcPts val="2226"/>
              </a:lnSpc>
            </a:pPr>
            <a:r>
              <a:rPr lang="en-US" sz="1970">
                <a:solidFill>
                  <a:srgbClr val="E54141"/>
                </a:solidFill>
                <a:latin typeface="Arial Unicode Bold"/>
                <a:ea typeface="Arial Unicode Bold"/>
                <a:cs typeface="Arial Unicode Bold"/>
                <a:sym typeface="Arial Unicode Bold"/>
              </a:rPr>
              <a:t>Blockchain-based ZKP Model Deployment</a:t>
            </a:r>
          </a:p>
        </p:txBody>
      </p:sp>
      <p:sp>
        <p:nvSpPr>
          <p:cNvPr id="26" name="TextBox 26"/>
          <p:cNvSpPr txBox="1"/>
          <p:nvPr/>
        </p:nvSpPr>
        <p:spPr>
          <a:xfrm>
            <a:off x="8144435" y="2910745"/>
            <a:ext cx="2515405"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Test and Develop ZK-Rollups </a:t>
            </a:r>
          </a:p>
        </p:txBody>
      </p:sp>
      <p:sp>
        <p:nvSpPr>
          <p:cNvPr id="27" name="TextBox 27"/>
          <p:cNvSpPr txBox="1"/>
          <p:nvPr/>
        </p:nvSpPr>
        <p:spPr>
          <a:xfrm>
            <a:off x="9459287" y="7838302"/>
            <a:ext cx="3108852"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Pilot Testing and Refinement</a:t>
            </a:r>
          </a:p>
        </p:txBody>
      </p:sp>
      <p:sp>
        <p:nvSpPr>
          <p:cNvPr id="28" name="TextBox 28"/>
          <p:cNvSpPr txBox="1"/>
          <p:nvPr/>
        </p:nvSpPr>
        <p:spPr>
          <a:xfrm>
            <a:off x="11262379" y="2910745"/>
            <a:ext cx="2716870"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Full Deployment and Evaluation</a:t>
            </a:r>
          </a:p>
        </p:txBody>
      </p:sp>
      <p:sp>
        <p:nvSpPr>
          <p:cNvPr id="29" name="TextBox 29"/>
          <p:cNvSpPr txBox="1"/>
          <p:nvPr/>
        </p:nvSpPr>
        <p:spPr>
          <a:xfrm>
            <a:off x="12620814" y="7838302"/>
            <a:ext cx="3108852"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Project Review and Future Planning</a:t>
            </a:r>
          </a:p>
        </p:txBody>
      </p:sp>
      <p:sp>
        <p:nvSpPr>
          <p:cNvPr id="30" name="TextBox 30"/>
          <p:cNvSpPr txBox="1"/>
          <p:nvPr/>
        </p:nvSpPr>
        <p:spPr>
          <a:xfrm>
            <a:off x="1968939" y="6264484"/>
            <a:ext cx="1287904" cy="544373"/>
          </a:xfrm>
          <a:prstGeom prst="rect">
            <a:avLst/>
          </a:prstGeom>
        </p:spPr>
        <p:txBody>
          <a:bodyPr lIns="0" tIns="0" rIns="0" bIns="0" rtlCol="0" anchor="t">
            <a:spAutoFit/>
          </a:bodyPr>
          <a:lstStyle/>
          <a:p>
            <a:pPr algn="ctr">
              <a:lnSpc>
                <a:spcPts val="2127"/>
              </a:lnSpc>
            </a:pPr>
            <a:r>
              <a:rPr lang="en-US" sz="1970">
                <a:solidFill>
                  <a:srgbClr val="055E6E"/>
                </a:solidFill>
                <a:latin typeface="Helvetica Now Bold"/>
                <a:ea typeface="Helvetica Now Bold"/>
                <a:cs typeface="Helvetica Now Bold"/>
                <a:sym typeface="Helvetica Now Bold"/>
              </a:rPr>
              <a:t>2024</a:t>
            </a:r>
          </a:p>
          <a:p>
            <a:pPr algn="ctr">
              <a:lnSpc>
                <a:spcPts val="2127"/>
              </a:lnSpc>
            </a:pPr>
            <a:r>
              <a:rPr lang="en-US" sz="1970">
                <a:solidFill>
                  <a:srgbClr val="055E6E"/>
                </a:solidFill>
                <a:latin typeface="Helvetica Now Bold"/>
                <a:ea typeface="Helvetica Now Bold"/>
                <a:cs typeface="Helvetica Now Bold"/>
                <a:sym typeface="Helvetica Now Bold"/>
              </a:rPr>
              <a:t>June</a:t>
            </a:r>
          </a:p>
        </p:txBody>
      </p:sp>
      <p:sp>
        <p:nvSpPr>
          <p:cNvPr id="31" name="TextBox 31"/>
          <p:cNvSpPr txBox="1"/>
          <p:nvPr/>
        </p:nvSpPr>
        <p:spPr>
          <a:xfrm>
            <a:off x="6153272" y="2508778"/>
            <a:ext cx="243911" cy="225015"/>
          </a:xfrm>
          <a:prstGeom prst="rect">
            <a:avLst/>
          </a:prstGeom>
        </p:spPr>
        <p:txBody>
          <a:bodyPr lIns="0" tIns="0" rIns="0" bIns="0" rtlCol="0" anchor="t">
            <a:spAutoFit/>
          </a:bodyPr>
          <a:lstStyle/>
          <a:p>
            <a:pPr algn="just">
              <a:lnSpc>
                <a:spcPts val="675"/>
              </a:lnSpc>
            </a:pPr>
            <a:r>
              <a:rPr lang="en-US" sz="675">
                <a:solidFill>
                  <a:srgbClr val="055E6E"/>
                </a:solidFill>
                <a:latin typeface="Barlow Condensed Semi-Bold"/>
                <a:ea typeface="Barlow Condensed Semi-Bold"/>
                <a:cs typeface="Barlow Condensed Semi-Bold"/>
                <a:sym typeface="Barlow Condensed Semi-Bold"/>
              </a:rPr>
              <a:t>WE ARE</a:t>
            </a:r>
          </a:p>
          <a:p>
            <a:pPr algn="just">
              <a:lnSpc>
                <a:spcPts val="1062"/>
              </a:lnSpc>
            </a:pPr>
            <a:r>
              <a:rPr lang="en-US" sz="1062">
                <a:solidFill>
                  <a:srgbClr val="055E6E"/>
                </a:solidFill>
                <a:latin typeface="Barlow Condensed Semi-Bold"/>
                <a:ea typeface="Barlow Condensed Semi-Bold"/>
                <a:cs typeface="Barlow Condensed Semi-Bold"/>
                <a:sym typeface="Barlow Condensed Semi-Bold"/>
              </a:rPr>
              <a:t>HERE</a:t>
            </a:r>
          </a:p>
        </p:txBody>
      </p:sp>
      <p:sp>
        <p:nvSpPr>
          <p:cNvPr id="32" name="TextBox 32"/>
          <p:cNvSpPr txBox="1"/>
          <p:nvPr/>
        </p:nvSpPr>
        <p:spPr>
          <a:xfrm>
            <a:off x="15664144" y="6287375"/>
            <a:ext cx="1287904" cy="576504"/>
          </a:xfrm>
          <a:prstGeom prst="rect">
            <a:avLst/>
          </a:prstGeom>
        </p:spPr>
        <p:txBody>
          <a:bodyPr lIns="0" tIns="0" rIns="0" bIns="0" rtlCol="0" anchor="t">
            <a:spAutoFit/>
          </a:bodyPr>
          <a:lstStyle/>
          <a:p>
            <a:pPr algn="ctr">
              <a:lnSpc>
                <a:spcPts val="2324"/>
              </a:lnSpc>
            </a:pPr>
            <a:r>
              <a:rPr lang="en-US" sz="1970">
                <a:solidFill>
                  <a:srgbClr val="055E6E"/>
                </a:solidFill>
                <a:latin typeface="Helvetica Now Bold"/>
                <a:ea typeface="Helvetica Now Bold"/>
                <a:cs typeface="Helvetica Now Bold"/>
                <a:sym typeface="Helvetica Now Bold"/>
              </a:rPr>
              <a:t>2025</a:t>
            </a:r>
          </a:p>
          <a:p>
            <a:pPr algn="ctr">
              <a:lnSpc>
                <a:spcPts val="2324"/>
              </a:lnSpc>
            </a:pPr>
            <a:r>
              <a:rPr lang="en-US" sz="1970">
                <a:solidFill>
                  <a:srgbClr val="055E6E"/>
                </a:solidFill>
                <a:latin typeface="Helvetica Now Bold"/>
                <a:ea typeface="Helvetica Now Bold"/>
                <a:cs typeface="Helvetica Now Bold"/>
                <a:sym typeface="Helvetica Now Bold"/>
              </a:rPr>
              <a:t>May</a:t>
            </a:r>
          </a:p>
        </p:txBody>
      </p:sp>
      <p:grpSp>
        <p:nvGrpSpPr>
          <p:cNvPr id="33" name="Group 33"/>
          <p:cNvGrpSpPr/>
          <p:nvPr/>
        </p:nvGrpSpPr>
        <p:grpSpPr>
          <a:xfrm>
            <a:off x="0" y="9376835"/>
            <a:ext cx="18587604" cy="1090283"/>
            <a:chOff x="0" y="0"/>
            <a:chExt cx="24783471" cy="1453710"/>
          </a:xfrm>
        </p:grpSpPr>
        <p:grpSp>
          <p:nvGrpSpPr>
            <p:cNvPr id="34" name="Group 34"/>
            <p:cNvGrpSpPr/>
            <p:nvPr/>
          </p:nvGrpSpPr>
          <p:grpSpPr>
            <a:xfrm>
              <a:off x="0" y="0"/>
              <a:ext cx="24783471" cy="1453710"/>
              <a:chOff x="0" y="0"/>
              <a:chExt cx="4918995" cy="288531"/>
            </a:xfrm>
          </p:grpSpPr>
          <p:sp>
            <p:nvSpPr>
              <p:cNvPr id="35" name="Freeform 3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36" name="TextBox 3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7" name="Freeform 3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38" name="TextBox 3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9" name="AutoShape 3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1" name="TextBox 4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2" name="AutoShape 4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17</a:t>
              </a:r>
            </a:p>
          </p:txBody>
        </p:sp>
        <p:sp>
          <p:nvSpPr>
            <p:cNvPr id="44" name="TextBox 4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45" name="Group 45"/>
          <p:cNvGrpSpPr/>
          <p:nvPr/>
        </p:nvGrpSpPr>
        <p:grpSpPr>
          <a:xfrm>
            <a:off x="0" y="9376835"/>
            <a:ext cx="18587604" cy="1470019"/>
            <a:chOff x="0" y="0"/>
            <a:chExt cx="24783471" cy="1960025"/>
          </a:xfrm>
        </p:grpSpPr>
        <p:grpSp>
          <p:nvGrpSpPr>
            <p:cNvPr id="46" name="Group 46"/>
            <p:cNvGrpSpPr/>
            <p:nvPr/>
          </p:nvGrpSpPr>
          <p:grpSpPr>
            <a:xfrm>
              <a:off x="0" y="0"/>
              <a:ext cx="24783471" cy="1453710"/>
              <a:chOff x="0" y="0"/>
              <a:chExt cx="4918995" cy="288531"/>
            </a:xfrm>
          </p:grpSpPr>
          <p:sp>
            <p:nvSpPr>
              <p:cNvPr id="47" name="Freeform 47"/>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8" name="TextBox 48"/>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49" name="Freeform 4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50" name="TextBox 5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51" name="AutoShape 5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2" name="TextBox 52"/>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53" name="TextBox 53"/>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54" name="AutoShape 5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5" name="TextBox 5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56" name="TextBox 5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7" name="Group 57"/>
            <p:cNvGrpSpPr/>
            <p:nvPr/>
          </p:nvGrpSpPr>
          <p:grpSpPr>
            <a:xfrm>
              <a:off x="0" y="0"/>
              <a:ext cx="24783471" cy="1960025"/>
              <a:chOff x="0" y="0"/>
              <a:chExt cx="4918995" cy="389024"/>
            </a:xfrm>
          </p:grpSpPr>
          <p:sp>
            <p:nvSpPr>
              <p:cNvPr id="58" name="Freeform 5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9" name="TextBox 5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0" name="Freeform 6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61" name="TextBox 6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62" name="AutoShape 6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3" name="TextBox 63"/>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4" name="TextBox 64"/>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65" name="AutoShape 6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6" name="TextBox 6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17</a:t>
              </a:r>
            </a:p>
          </p:txBody>
        </p:sp>
        <p:sp>
          <p:nvSpPr>
            <p:cNvPr id="67" name="TextBox 6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68" name="Group 68"/>
          <p:cNvGrpSpPr/>
          <p:nvPr/>
        </p:nvGrpSpPr>
        <p:grpSpPr>
          <a:xfrm>
            <a:off x="0" y="9376835"/>
            <a:ext cx="18587604" cy="1470019"/>
            <a:chOff x="0" y="0"/>
            <a:chExt cx="4918995" cy="389024"/>
          </a:xfrm>
        </p:grpSpPr>
        <p:sp>
          <p:nvSpPr>
            <p:cNvPr id="69" name="Freeform 6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70" name="TextBox 7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71" name="Freeform 71"/>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3"/>
            <a:stretch>
              <a:fillRect t="-239" b="-239"/>
            </a:stretch>
          </a:blipFill>
        </p:spPr>
        <p:txBody>
          <a:bodyPr/>
          <a:lstStyle/>
          <a:p>
            <a:endParaRPr lang="en-US"/>
          </a:p>
        </p:txBody>
      </p:sp>
      <p:sp>
        <p:nvSpPr>
          <p:cNvPr id="72" name="AutoShape 72"/>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73" name="AutoShape 73"/>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74" name="TextBox 74"/>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75" name="TextBox 75"/>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76" name="TextBox 76"/>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77" name="TextBox 77"/>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28</a:t>
            </a:r>
          </a:p>
        </p:txBody>
      </p:sp>
      <p:sp>
        <p:nvSpPr>
          <p:cNvPr id="78" name="TextBox 78"/>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79" name="Group 79"/>
          <p:cNvGrpSpPr/>
          <p:nvPr/>
        </p:nvGrpSpPr>
        <p:grpSpPr>
          <a:xfrm>
            <a:off x="16870429" y="203368"/>
            <a:ext cx="1318567" cy="1318567"/>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a:stretch>
            </a:blipFill>
          </p:spPr>
          <p:txBody>
            <a:bodyPr/>
            <a:lstStyle/>
            <a:p>
              <a:endParaRPr lang="en-US"/>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55E6E"/>
            </a:solidFill>
          </p:spPr>
          <p:txBody>
            <a:bodyPr/>
            <a:lstStyle/>
            <a:p>
              <a:endParaRPr lang="en-US"/>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749027" y="971550"/>
            <a:ext cx="6789947" cy="1114425"/>
          </a:xfrm>
          <a:prstGeom prst="rect">
            <a:avLst/>
          </a:prstGeom>
        </p:spPr>
        <p:txBody>
          <a:bodyPr lIns="0" tIns="0" rIns="0" bIns="0" rtlCol="0" anchor="t">
            <a:spAutoFit/>
          </a:bodyPr>
          <a:lstStyle/>
          <a:p>
            <a:pPr algn="l">
              <a:lnSpc>
                <a:spcPts val="8399"/>
              </a:lnSpc>
            </a:pPr>
            <a:r>
              <a:rPr lang="en-US" sz="6999">
                <a:solidFill>
                  <a:srgbClr val="FAFAFF"/>
                </a:solidFill>
                <a:latin typeface="Poppins Bold"/>
                <a:ea typeface="Poppins Bold"/>
                <a:cs typeface="Poppins Bold"/>
                <a:sym typeface="Poppins Bold"/>
              </a:rPr>
              <a:t>REQUIREMENTS </a:t>
            </a:r>
          </a:p>
        </p:txBody>
      </p:sp>
      <p:sp>
        <p:nvSpPr>
          <p:cNvPr id="7" name="TextBox 7"/>
          <p:cNvSpPr txBox="1"/>
          <p:nvPr/>
        </p:nvSpPr>
        <p:spPr>
          <a:xfrm>
            <a:off x="851690" y="3688068"/>
            <a:ext cx="7440621" cy="4932057"/>
          </a:xfrm>
          <a:prstGeom prst="rect">
            <a:avLst/>
          </a:prstGeom>
        </p:spPr>
        <p:txBody>
          <a:bodyPr lIns="0" tIns="0" rIns="0" bIns="0" rtlCol="0" anchor="t">
            <a:spAutoFit/>
          </a:bodyPr>
          <a:lstStyle/>
          <a:p>
            <a:pPr marL="647653" lvl="1" indent="-323827" algn="l">
              <a:lnSpc>
                <a:spcPts val="4889"/>
              </a:lnSpc>
              <a:buFont typeface="Arial"/>
              <a:buChar char="•"/>
            </a:pPr>
            <a:r>
              <a:rPr lang="en-US" sz="2999">
                <a:solidFill>
                  <a:srgbClr val="E4F8F6"/>
                </a:solidFill>
                <a:latin typeface="Poppins"/>
                <a:ea typeface="Poppins"/>
                <a:cs typeface="Poppins"/>
                <a:sym typeface="Poppins"/>
              </a:rPr>
              <a:t>User-Friendly Interface</a:t>
            </a:r>
          </a:p>
          <a:p>
            <a:pPr marL="647653" lvl="1" indent="-323827" algn="l">
              <a:lnSpc>
                <a:spcPts val="4889"/>
              </a:lnSpc>
              <a:buFont typeface="Arial"/>
              <a:buChar char="•"/>
            </a:pPr>
            <a:r>
              <a:rPr lang="en-US" sz="2999">
                <a:solidFill>
                  <a:srgbClr val="E4F8F6"/>
                </a:solidFill>
                <a:latin typeface="Poppins"/>
                <a:ea typeface="Poppins"/>
                <a:cs typeface="Poppins"/>
                <a:sym typeface="Poppins"/>
              </a:rPr>
              <a:t>Reliable Data Access</a:t>
            </a:r>
          </a:p>
          <a:p>
            <a:pPr marL="647653" lvl="1" indent="-323827" algn="l">
              <a:lnSpc>
                <a:spcPts val="4889"/>
              </a:lnSpc>
              <a:buFont typeface="Arial"/>
              <a:buChar char="•"/>
            </a:pPr>
            <a:r>
              <a:rPr lang="en-US" sz="2999">
                <a:solidFill>
                  <a:srgbClr val="E4F8F6"/>
                </a:solidFill>
                <a:latin typeface="Poppins"/>
                <a:ea typeface="Poppins"/>
                <a:cs typeface="Poppins"/>
                <a:sym typeface="Poppins"/>
              </a:rPr>
              <a:t>Fast Transactions finality</a:t>
            </a:r>
          </a:p>
          <a:p>
            <a:pPr marL="647653" lvl="1" indent="-323827" algn="l">
              <a:lnSpc>
                <a:spcPts val="4889"/>
              </a:lnSpc>
              <a:buFont typeface="Arial"/>
              <a:buChar char="•"/>
            </a:pPr>
            <a:r>
              <a:rPr lang="en-US" sz="2999">
                <a:solidFill>
                  <a:srgbClr val="E4F8F6"/>
                </a:solidFill>
                <a:latin typeface="Poppins"/>
                <a:ea typeface="Poppins"/>
                <a:cs typeface="Poppins"/>
                <a:sym typeface="Poppins"/>
              </a:rPr>
              <a:t>Cost Effectiveness</a:t>
            </a:r>
          </a:p>
          <a:p>
            <a:pPr marL="647653" lvl="1" indent="-323827" algn="l">
              <a:lnSpc>
                <a:spcPts val="4889"/>
              </a:lnSpc>
              <a:buFont typeface="Arial"/>
              <a:buChar char="•"/>
            </a:pPr>
            <a:r>
              <a:rPr lang="en-US" sz="2999">
                <a:solidFill>
                  <a:srgbClr val="E4F8F6"/>
                </a:solidFill>
                <a:latin typeface="Poppins"/>
                <a:ea typeface="Poppins"/>
                <a:cs typeface="Poppins"/>
                <a:sym typeface="Poppins"/>
              </a:rPr>
              <a:t>Privacy and security compliance for sensitive health data</a:t>
            </a:r>
          </a:p>
          <a:p>
            <a:pPr marL="647653" lvl="1" indent="-323827" algn="l">
              <a:lnSpc>
                <a:spcPts val="4889"/>
              </a:lnSpc>
              <a:buFont typeface="Arial"/>
              <a:buChar char="•"/>
            </a:pPr>
            <a:r>
              <a:rPr lang="en-US" sz="2999">
                <a:solidFill>
                  <a:srgbClr val="E4F8F6"/>
                </a:solidFill>
                <a:latin typeface="Poppins"/>
                <a:ea typeface="Poppins"/>
                <a:cs typeface="Poppins"/>
                <a:sym typeface="Poppins"/>
              </a:rPr>
              <a:t>Training and Support</a:t>
            </a:r>
          </a:p>
          <a:p>
            <a:pPr algn="l">
              <a:lnSpc>
                <a:spcPts val="4889"/>
              </a:lnSpc>
            </a:pPr>
            <a:endParaRPr lang="en-US" sz="2999">
              <a:solidFill>
                <a:srgbClr val="E4F8F6"/>
              </a:solidFill>
              <a:latin typeface="Poppins"/>
              <a:ea typeface="Poppins"/>
              <a:cs typeface="Poppins"/>
              <a:sym typeface="Poppins"/>
            </a:endParaRPr>
          </a:p>
        </p:txBody>
      </p:sp>
      <p:sp>
        <p:nvSpPr>
          <p:cNvPr id="8" name="TextBox 8"/>
          <p:cNvSpPr txBox="1"/>
          <p:nvPr/>
        </p:nvSpPr>
        <p:spPr>
          <a:xfrm>
            <a:off x="3600179" y="2423869"/>
            <a:ext cx="1943643" cy="1027527"/>
          </a:xfrm>
          <a:prstGeom prst="rect">
            <a:avLst/>
          </a:prstGeom>
        </p:spPr>
        <p:txBody>
          <a:bodyPr lIns="0" tIns="0" rIns="0" bIns="0" rtlCol="0" anchor="t">
            <a:spAutoFit/>
          </a:bodyPr>
          <a:lstStyle/>
          <a:p>
            <a:pPr algn="l">
              <a:lnSpc>
                <a:spcPts val="7939"/>
              </a:lnSpc>
            </a:pPr>
            <a:r>
              <a:rPr lang="en-US" sz="5671">
                <a:solidFill>
                  <a:srgbClr val="EDFAF9"/>
                </a:solidFill>
                <a:latin typeface="Poppins Bold"/>
                <a:ea typeface="Poppins Bold"/>
                <a:cs typeface="Poppins Bold"/>
                <a:sym typeface="Poppins Bold"/>
              </a:rPr>
              <a:t>USER</a:t>
            </a:r>
          </a:p>
        </p:txBody>
      </p:sp>
      <p:sp>
        <p:nvSpPr>
          <p:cNvPr id="9" name="TextBox 9"/>
          <p:cNvSpPr txBox="1"/>
          <p:nvPr/>
        </p:nvSpPr>
        <p:spPr>
          <a:xfrm>
            <a:off x="11618024" y="2423869"/>
            <a:ext cx="4653781" cy="1027527"/>
          </a:xfrm>
          <a:prstGeom prst="rect">
            <a:avLst/>
          </a:prstGeom>
        </p:spPr>
        <p:txBody>
          <a:bodyPr lIns="0" tIns="0" rIns="0" bIns="0" rtlCol="0" anchor="t">
            <a:spAutoFit/>
          </a:bodyPr>
          <a:lstStyle/>
          <a:p>
            <a:pPr algn="l">
              <a:lnSpc>
                <a:spcPts val="7939"/>
              </a:lnSpc>
            </a:pPr>
            <a:r>
              <a:rPr lang="en-US" sz="5671">
                <a:solidFill>
                  <a:srgbClr val="055E6E"/>
                </a:solidFill>
                <a:latin typeface="Poppins Bold"/>
                <a:ea typeface="Poppins Bold"/>
                <a:cs typeface="Poppins Bold"/>
                <a:sym typeface="Poppins Bold"/>
              </a:rPr>
              <a:t>FUNCTIONAL</a:t>
            </a:r>
          </a:p>
        </p:txBody>
      </p:sp>
      <p:sp>
        <p:nvSpPr>
          <p:cNvPr id="10" name="TextBox 10"/>
          <p:cNvSpPr txBox="1"/>
          <p:nvPr/>
        </p:nvSpPr>
        <p:spPr>
          <a:xfrm>
            <a:off x="9815527" y="3688068"/>
            <a:ext cx="7951968" cy="4932057"/>
          </a:xfrm>
          <a:prstGeom prst="rect">
            <a:avLst/>
          </a:prstGeom>
        </p:spPr>
        <p:txBody>
          <a:bodyPr lIns="0" tIns="0" rIns="0" bIns="0" rtlCol="0" anchor="t">
            <a:spAutoFit/>
          </a:bodyPr>
          <a:lstStyle/>
          <a:p>
            <a:pPr marL="647653" lvl="1" indent="-323827" algn="l">
              <a:lnSpc>
                <a:spcPts val="4889"/>
              </a:lnSpc>
              <a:buFont typeface="Arial"/>
              <a:buChar char="•"/>
            </a:pPr>
            <a:r>
              <a:rPr lang="en-US" sz="2999">
                <a:solidFill>
                  <a:srgbClr val="055E6E"/>
                </a:solidFill>
                <a:latin typeface="Poppins"/>
                <a:ea typeface="Poppins"/>
                <a:cs typeface="Poppins"/>
                <a:sym typeface="Poppins"/>
              </a:rPr>
              <a:t>Decentralized and Immutable ledger for Storing Health Data</a:t>
            </a:r>
          </a:p>
          <a:p>
            <a:pPr marL="647653" lvl="1" indent="-323827" algn="l">
              <a:lnSpc>
                <a:spcPts val="4889"/>
              </a:lnSpc>
              <a:buFont typeface="Arial"/>
              <a:buChar char="•"/>
            </a:pPr>
            <a:r>
              <a:rPr lang="en-US" sz="2999">
                <a:solidFill>
                  <a:srgbClr val="055E6E"/>
                </a:solidFill>
                <a:latin typeface="Poppins"/>
                <a:ea typeface="Poppins"/>
                <a:cs typeface="Poppins"/>
                <a:sym typeface="Poppins"/>
              </a:rPr>
              <a:t>ZKP for Data Verification</a:t>
            </a:r>
          </a:p>
          <a:p>
            <a:pPr marL="647653" lvl="1" indent="-323827" algn="l">
              <a:lnSpc>
                <a:spcPts val="4889"/>
              </a:lnSpc>
              <a:buFont typeface="Arial"/>
              <a:buChar char="•"/>
            </a:pPr>
            <a:r>
              <a:rPr lang="en-US" sz="2999">
                <a:solidFill>
                  <a:srgbClr val="055E6E"/>
                </a:solidFill>
                <a:latin typeface="Poppins"/>
                <a:ea typeface="Poppins"/>
                <a:cs typeface="Poppins"/>
                <a:sym typeface="Poppins"/>
              </a:rPr>
              <a:t>Real-Time Data Access</a:t>
            </a:r>
          </a:p>
          <a:p>
            <a:pPr marL="647653" lvl="1" indent="-323827" algn="l">
              <a:lnSpc>
                <a:spcPts val="4889"/>
              </a:lnSpc>
              <a:buFont typeface="Arial"/>
              <a:buChar char="•"/>
            </a:pPr>
            <a:r>
              <a:rPr lang="en-US" sz="2999">
                <a:solidFill>
                  <a:srgbClr val="055E6E"/>
                </a:solidFill>
                <a:latin typeface="Poppins"/>
                <a:ea typeface="Poppins"/>
                <a:cs typeface="Poppins"/>
                <a:sym typeface="Poppins"/>
              </a:rPr>
              <a:t>ZK-Rollups to Reduce Gas Fees and Improving Transaction Throughput</a:t>
            </a:r>
          </a:p>
          <a:p>
            <a:pPr marL="647653" lvl="1" indent="-323827" algn="l">
              <a:lnSpc>
                <a:spcPts val="4889"/>
              </a:lnSpc>
              <a:buFont typeface="Arial"/>
              <a:buChar char="•"/>
            </a:pPr>
            <a:r>
              <a:rPr lang="en-US" sz="2999">
                <a:solidFill>
                  <a:srgbClr val="055E6E"/>
                </a:solidFill>
                <a:latin typeface="Poppins"/>
                <a:ea typeface="Poppins"/>
                <a:cs typeface="Poppins"/>
                <a:sym typeface="Poppins"/>
              </a:rPr>
              <a:t>Legal Compliance</a:t>
            </a:r>
          </a:p>
          <a:p>
            <a:pPr marL="647653" lvl="1" indent="-323827" algn="l">
              <a:lnSpc>
                <a:spcPts val="4889"/>
              </a:lnSpc>
              <a:buFont typeface="Arial"/>
              <a:buChar char="•"/>
            </a:pPr>
            <a:r>
              <a:rPr lang="en-US" sz="2999">
                <a:solidFill>
                  <a:srgbClr val="055E6E"/>
                </a:solidFill>
                <a:latin typeface="Poppins"/>
                <a:ea typeface="Poppins"/>
                <a:cs typeface="Poppins"/>
                <a:sym typeface="Poppins"/>
              </a:rPr>
              <a:t>Scalability and Maintenance</a:t>
            </a:r>
          </a:p>
        </p:txBody>
      </p:sp>
      <p:sp>
        <p:nvSpPr>
          <p:cNvPr id="11" name="Freeform 11"/>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pSp>
        <p:nvGrpSpPr>
          <p:cNvPr id="12" name="Group 12"/>
          <p:cNvGrpSpPr/>
          <p:nvPr/>
        </p:nvGrpSpPr>
        <p:grpSpPr>
          <a:xfrm>
            <a:off x="0" y="9376835"/>
            <a:ext cx="18587604" cy="1090283"/>
            <a:chOff x="0" y="0"/>
            <a:chExt cx="24783471" cy="1453710"/>
          </a:xfrm>
        </p:grpSpPr>
        <p:grpSp>
          <p:nvGrpSpPr>
            <p:cNvPr id="13" name="Group 13"/>
            <p:cNvGrpSpPr/>
            <p:nvPr/>
          </p:nvGrpSpPr>
          <p:grpSpPr>
            <a:xfrm>
              <a:off x="0" y="0"/>
              <a:ext cx="24783471" cy="1453710"/>
              <a:chOff x="0" y="0"/>
              <a:chExt cx="4918995" cy="288531"/>
            </a:xfrm>
          </p:grpSpPr>
          <p:sp>
            <p:nvSpPr>
              <p:cNvPr id="14" name="Freeform 1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5" name="TextBox 1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6" name="Freeform 1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17" name="TextBox 1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8" name="AutoShape 1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TextBox 1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0" name="TextBox 2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1" name="AutoShape 2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2" name="TextBox 2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15</a:t>
              </a:r>
            </a:p>
          </p:txBody>
        </p:sp>
        <p:sp>
          <p:nvSpPr>
            <p:cNvPr id="23" name="TextBox 2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4" name="Group 24"/>
          <p:cNvGrpSpPr/>
          <p:nvPr/>
        </p:nvGrpSpPr>
        <p:grpSpPr>
          <a:xfrm>
            <a:off x="0" y="9376835"/>
            <a:ext cx="18587604" cy="1470019"/>
            <a:chOff x="0" y="0"/>
            <a:chExt cx="24783471" cy="1960025"/>
          </a:xfrm>
        </p:grpSpPr>
        <p:grpSp>
          <p:nvGrpSpPr>
            <p:cNvPr id="25" name="Group 25"/>
            <p:cNvGrpSpPr/>
            <p:nvPr/>
          </p:nvGrpSpPr>
          <p:grpSpPr>
            <a:xfrm>
              <a:off x="0" y="0"/>
              <a:ext cx="24783471" cy="1453710"/>
              <a:chOff x="0" y="0"/>
              <a:chExt cx="4918995" cy="288531"/>
            </a:xfrm>
          </p:grpSpPr>
          <p:sp>
            <p:nvSpPr>
              <p:cNvPr id="26" name="Freeform 2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7" name="TextBox 2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8" name="Freeform 2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29" name="TextBox 2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0" name="AutoShape 3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TextBox 3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2" name="TextBox 3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3" name="AutoShape 3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5" name="TextBox 3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6" name="Group 36"/>
            <p:cNvGrpSpPr/>
            <p:nvPr/>
          </p:nvGrpSpPr>
          <p:grpSpPr>
            <a:xfrm>
              <a:off x="0" y="0"/>
              <a:ext cx="24783471" cy="1960025"/>
              <a:chOff x="0" y="0"/>
              <a:chExt cx="4918995" cy="389024"/>
            </a:xfrm>
          </p:grpSpPr>
          <p:sp>
            <p:nvSpPr>
              <p:cNvPr id="37" name="Freeform 3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8" name="TextBox 3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9" name="Freeform 3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40" name="TextBox 4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1" name="AutoShape 4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3" name="TextBox 4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4" name="AutoShape 4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15</a:t>
              </a:r>
            </a:p>
          </p:txBody>
        </p:sp>
        <p:sp>
          <p:nvSpPr>
            <p:cNvPr id="46" name="TextBox 4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7" name="Group 47"/>
          <p:cNvGrpSpPr/>
          <p:nvPr/>
        </p:nvGrpSpPr>
        <p:grpSpPr>
          <a:xfrm>
            <a:off x="0" y="9376835"/>
            <a:ext cx="18587604" cy="1470019"/>
            <a:chOff x="0" y="0"/>
            <a:chExt cx="4918995" cy="389024"/>
          </a:xfrm>
        </p:grpSpPr>
        <p:sp>
          <p:nvSpPr>
            <p:cNvPr id="48" name="Freeform 4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9" name="TextBox 4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0" name="Freeform 50"/>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51" name="AutoShape 51"/>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2" name="AutoShape 52"/>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54" name="TextBox 54"/>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5" name="TextBox 55"/>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56" name="TextBox 56"/>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26</a:t>
            </a:r>
          </a:p>
        </p:txBody>
      </p:sp>
      <p:sp>
        <p:nvSpPr>
          <p:cNvPr id="57" name="TextBox 57"/>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8" name="Group 58"/>
          <p:cNvGrpSpPr/>
          <p:nvPr/>
        </p:nvGrpSpPr>
        <p:grpSpPr>
          <a:xfrm>
            <a:off x="16870429" y="203368"/>
            <a:ext cx="1318567" cy="1318567"/>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TextBox 3"/>
          <p:cNvSpPr txBox="1"/>
          <p:nvPr/>
        </p:nvSpPr>
        <p:spPr>
          <a:xfrm>
            <a:off x="2750880" y="451162"/>
            <a:ext cx="1243563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WORK BREAKDOWN CHART</a:t>
            </a:r>
          </a:p>
        </p:txBody>
      </p:sp>
      <p:grpSp>
        <p:nvGrpSpPr>
          <p:cNvPr id="4" name="Group 4"/>
          <p:cNvGrpSpPr/>
          <p:nvPr/>
        </p:nvGrpSpPr>
        <p:grpSpPr>
          <a:xfrm>
            <a:off x="0" y="9376835"/>
            <a:ext cx="18587604" cy="1090283"/>
            <a:chOff x="0" y="0"/>
            <a:chExt cx="24783471" cy="1453710"/>
          </a:xfrm>
        </p:grpSpPr>
        <p:grpSp>
          <p:nvGrpSpPr>
            <p:cNvPr id="5" name="Group 5"/>
            <p:cNvGrpSpPr/>
            <p:nvPr/>
          </p:nvGrpSpPr>
          <p:grpSpPr>
            <a:xfrm>
              <a:off x="0" y="0"/>
              <a:ext cx="24783471" cy="1453710"/>
              <a:chOff x="0" y="0"/>
              <a:chExt cx="4918995" cy="288531"/>
            </a:xfrm>
          </p:grpSpPr>
          <p:sp>
            <p:nvSpPr>
              <p:cNvPr id="6" name="Freeform 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 name="TextBox 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 name="Freeform 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9" name="TextBox 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0" name="AutoShape 1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2" name="TextBox 1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3" name="AutoShape 1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5" name="TextBox 1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sp>
        <p:nvSpPr>
          <p:cNvPr id="16" name="Freeform 16"/>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4"/>
            <a:stretch>
              <a:fillRect l="-19657" t="-14884" r="-14655" b="-33649"/>
            </a:stretch>
          </a:blipFill>
        </p:spPr>
        <p:txBody>
          <a:bodyPr/>
          <a:lstStyle/>
          <a:p>
            <a:endParaRPr lang="en-US"/>
          </a:p>
        </p:txBody>
      </p:sp>
      <p:grpSp>
        <p:nvGrpSpPr>
          <p:cNvPr id="17" name="Group 17"/>
          <p:cNvGrpSpPr/>
          <p:nvPr/>
        </p:nvGrpSpPr>
        <p:grpSpPr>
          <a:xfrm>
            <a:off x="0" y="9376835"/>
            <a:ext cx="18587604" cy="1470019"/>
            <a:chOff x="0" y="0"/>
            <a:chExt cx="24783471" cy="1960025"/>
          </a:xfrm>
        </p:grpSpPr>
        <p:grpSp>
          <p:nvGrpSpPr>
            <p:cNvPr id="18" name="Group 18"/>
            <p:cNvGrpSpPr/>
            <p:nvPr/>
          </p:nvGrpSpPr>
          <p:grpSpPr>
            <a:xfrm>
              <a:off x="0" y="0"/>
              <a:ext cx="24783471" cy="1453710"/>
              <a:chOff x="0" y="0"/>
              <a:chExt cx="4918995" cy="288531"/>
            </a:xfrm>
          </p:grpSpPr>
          <p:sp>
            <p:nvSpPr>
              <p:cNvPr id="19" name="Freeform 1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0" name="TextBox 2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1" name="Freeform 2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22" name="TextBox 2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3" name="AutoShape 2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5" name="TextBox 25"/>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6" name="AutoShape 2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7" name="TextBox 2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28" name="TextBox 2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29" name="Group 29"/>
            <p:cNvGrpSpPr/>
            <p:nvPr/>
          </p:nvGrpSpPr>
          <p:grpSpPr>
            <a:xfrm>
              <a:off x="0" y="0"/>
              <a:ext cx="24783471" cy="1960025"/>
              <a:chOff x="0" y="0"/>
              <a:chExt cx="4918995" cy="389024"/>
            </a:xfrm>
          </p:grpSpPr>
          <p:sp>
            <p:nvSpPr>
              <p:cNvPr id="30" name="Freeform 3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1" name="TextBox 3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2" name="Freeform 3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33" name="TextBox 3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4" name="AutoShape 3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5" name="TextBox 35"/>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6" name="TextBox 36"/>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37" name="AutoShape 3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8" name="TextBox 38"/>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39" name="TextBox 39"/>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0" name="Group 40"/>
          <p:cNvGrpSpPr/>
          <p:nvPr/>
        </p:nvGrpSpPr>
        <p:grpSpPr>
          <a:xfrm>
            <a:off x="0" y="9376835"/>
            <a:ext cx="18587604" cy="1470019"/>
            <a:chOff x="0" y="0"/>
            <a:chExt cx="4918995" cy="389024"/>
          </a:xfrm>
        </p:grpSpPr>
        <p:sp>
          <p:nvSpPr>
            <p:cNvPr id="41" name="Freeform 4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2" name="TextBox 4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3" name="Freeform 43"/>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44" name="AutoShape 44"/>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5" name="AutoShape 45"/>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6" name="TextBox 46"/>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47" name="TextBox 47"/>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8" name="TextBox 48"/>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49" name="TextBox 49"/>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27</a:t>
            </a:r>
          </a:p>
        </p:txBody>
      </p:sp>
      <p:sp>
        <p:nvSpPr>
          <p:cNvPr id="50" name="TextBox 50"/>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1" name="Group 51"/>
          <p:cNvGrpSpPr/>
          <p:nvPr/>
        </p:nvGrpSpPr>
        <p:grpSpPr>
          <a:xfrm>
            <a:off x="236602" y="1777413"/>
            <a:ext cx="17892622" cy="7384428"/>
            <a:chOff x="0" y="0"/>
            <a:chExt cx="23856830" cy="9845904"/>
          </a:xfrm>
        </p:grpSpPr>
        <p:grpSp>
          <p:nvGrpSpPr>
            <p:cNvPr id="52" name="Group 52"/>
            <p:cNvGrpSpPr/>
            <p:nvPr/>
          </p:nvGrpSpPr>
          <p:grpSpPr>
            <a:xfrm>
              <a:off x="660025" y="5146991"/>
              <a:ext cx="2835169" cy="633359"/>
              <a:chOff x="0" y="0"/>
              <a:chExt cx="4126337" cy="921798"/>
            </a:xfrm>
          </p:grpSpPr>
          <p:sp>
            <p:nvSpPr>
              <p:cNvPr id="53" name="Freeform 53"/>
              <p:cNvSpPr/>
              <p:nvPr/>
            </p:nvSpPr>
            <p:spPr>
              <a:xfrm>
                <a:off x="31750" y="31750"/>
                <a:ext cx="4062837" cy="858298"/>
              </a:xfrm>
              <a:custGeom>
                <a:avLst/>
                <a:gdLst/>
                <a:ahLst/>
                <a:cxnLst/>
                <a:rect l="l" t="t" r="r" b="b"/>
                <a:pathLst>
                  <a:path w="4062837" h="858298">
                    <a:moveTo>
                      <a:pt x="3970127" y="858298"/>
                    </a:moveTo>
                    <a:lnTo>
                      <a:pt x="92710" y="858298"/>
                    </a:lnTo>
                    <a:cubicBezTo>
                      <a:pt x="41910" y="858298"/>
                      <a:pt x="0" y="816388"/>
                      <a:pt x="0" y="765588"/>
                    </a:cubicBezTo>
                    <a:lnTo>
                      <a:pt x="0" y="92710"/>
                    </a:lnTo>
                    <a:cubicBezTo>
                      <a:pt x="0" y="41910"/>
                      <a:pt x="41910" y="0"/>
                      <a:pt x="92710" y="0"/>
                    </a:cubicBezTo>
                    <a:lnTo>
                      <a:pt x="3968857" y="0"/>
                    </a:lnTo>
                    <a:cubicBezTo>
                      <a:pt x="4019657" y="0"/>
                      <a:pt x="4061567" y="41910"/>
                      <a:pt x="4061567" y="92710"/>
                    </a:cubicBezTo>
                    <a:lnTo>
                      <a:pt x="4061567" y="764318"/>
                    </a:lnTo>
                    <a:cubicBezTo>
                      <a:pt x="4062837" y="816388"/>
                      <a:pt x="4020927" y="858298"/>
                      <a:pt x="3970127" y="858298"/>
                    </a:cubicBezTo>
                    <a:close/>
                  </a:path>
                </a:pathLst>
              </a:custGeom>
              <a:solidFill>
                <a:srgbClr val="E4F8F6"/>
              </a:solidFill>
            </p:spPr>
            <p:txBody>
              <a:bodyPr/>
              <a:lstStyle/>
              <a:p>
                <a:endParaRPr lang="en-US"/>
              </a:p>
            </p:txBody>
          </p:sp>
          <p:sp>
            <p:nvSpPr>
              <p:cNvPr id="54" name="Freeform 54"/>
              <p:cNvSpPr/>
              <p:nvPr/>
            </p:nvSpPr>
            <p:spPr>
              <a:xfrm>
                <a:off x="0" y="0"/>
                <a:ext cx="4126337" cy="921798"/>
              </a:xfrm>
              <a:custGeom>
                <a:avLst/>
                <a:gdLst/>
                <a:ahLst/>
                <a:cxnLst/>
                <a:rect l="l" t="t" r="r" b="b"/>
                <a:pathLst>
                  <a:path w="4126337" h="921798">
                    <a:moveTo>
                      <a:pt x="4001877" y="59690"/>
                    </a:moveTo>
                    <a:cubicBezTo>
                      <a:pt x="4037437" y="59690"/>
                      <a:pt x="4066647" y="88900"/>
                      <a:pt x="4066647" y="124460"/>
                    </a:cubicBezTo>
                    <a:lnTo>
                      <a:pt x="4066647" y="797338"/>
                    </a:lnTo>
                    <a:cubicBezTo>
                      <a:pt x="4066647" y="832898"/>
                      <a:pt x="4037437" y="862108"/>
                      <a:pt x="4001877" y="862108"/>
                    </a:cubicBezTo>
                    <a:lnTo>
                      <a:pt x="124460" y="862108"/>
                    </a:lnTo>
                    <a:cubicBezTo>
                      <a:pt x="88900" y="862108"/>
                      <a:pt x="59690" y="832898"/>
                      <a:pt x="59690" y="797338"/>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797338"/>
                    </a:lnTo>
                    <a:cubicBezTo>
                      <a:pt x="0" y="865918"/>
                      <a:pt x="55880" y="921798"/>
                      <a:pt x="124460" y="921798"/>
                    </a:cubicBezTo>
                    <a:lnTo>
                      <a:pt x="4001877" y="921798"/>
                    </a:lnTo>
                    <a:cubicBezTo>
                      <a:pt x="4070457" y="921798"/>
                      <a:pt x="4126337" y="865918"/>
                      <a:pt x="4126337" y="797338"/>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55" name="Group 55"/>
            <p:cNvGrpSpPr/>
            <p:nvPr/>
          </p:nvGrpSpPr>
          <p:grpSpPr>
            <a:xfrm>
              <a:off x="671351" y="6029205"/>
              <a:ext cx="2835169" cy="633359"/>
              <a:chOff x="0" y="0"/>
              <a:chExt cx="4126337" cy="921798"/>
            </a:xfrm>
          </p:grpSpPr>
          <p:sp>
            <p:nvSpPr>
              <p:cNvPr id="56" name="Freeform 56"/>
              <p:cNvSpPr/>
              <p:nvPr/>
            </p:nvSpPr>
            <p:spPr>
              <a:xfrm>
                <a:off x="31750" y="31750"/>
                <a:ext cx="4062837" cy="858298"/>
              </a:xfrm>
              <a:custGeom>
                <a:avLst/>
                <a:gdLst/>
                <a:ahLst/>
                <a:cxnLst/>
                <a:rect l="l" t="t" r="r" b="b"/>
                <a:pathLst>
                  <a:path w="4062837" h="858298">
                    <a:moveTo>
                      <a:pt x="3970127" y="858298"/>
                    </a:moveTo>
                    <a:lnTo>
                      <a:pt x="92710" y="858298"/>
                    </a:lnTo>
                    <a:cubicBezTo>
                      <a:pt x="41910" y="858298"/>
                      <a:pt x="0" y="816388"/>
                      <a:pt x="0" y="765588"/>
                    </a:cubicBezTo>
                    <a:lnTo>
                      <a:pt x="0" y="92710"/>
                    </a:lnTo>
                    <a:cubicBezTo>
                      <a:pt x="0" y="41910"/>
                      <a:pt x="41910" y="0"/>
                      <a:pt x="92710" y="0"/>
                    </a:cubicBezTo>
                    <a:lnTo>
                      <a:pt x="3968857" y="0"/>
                    </a:lnTo>
                    <a:cubicBezTo>
                      <a:pt x="4019657" y="0"/>
                      <a:pt x="4061567" y="41910"/>
                      <a:pt x="4061567" y="92710"/>
                    </a:cubicBezTo>
                    <a:lnTo>
                      <a:pt x="4061567" y="764318"/>
                    </a:lnTo>
                    <a:cubicBezTo>
                      <a:pt x="4062837" y="816388"/>
                      <a:pt x="4020927" y="858298"/>
                      <a:pt x="3970127" y="858298"/>
                    </a:cubicBezTo>
                    <a:close/>
                  </a:path>
                </a:pathLst>
              </a:custGeom>
              <a:solidFill>
                <a:srgbClr val="E4F8F6"/>
              </a:solidFill>
            </p:spPr>
            <p:txBody>
              <a:bodyPr/>
              <a:lstStyle/>
              <a:p>
                <a:endParaRPr lang="en-US"/>
              </a:p>
            </p:txBody>
          </p:sp>
          <p:sp>
            <p:nvSpPr>
              <p:cNvPr id="57" name="Freeform 57"/>
              <p:cNvSpPr/>
              <p:nvPr/>
            </p:nvSpPr>
            <p:spPr>
              <a:xfrm>
                <a:off x="0" y="0"/>
                <a:ext cx="4126337" cy="921798"/>
              </a:xfrm>
              <a:custGeom>
                <a:avLst/>
                <a:gdLst/>
                <a:ahLst/>
                <a:cxnLst/>
                <a:rect l="l" t="t" r="r" b="b"/>
                <a:pathLst>
                  <a:path w="4126337" h="921798">
                    <a:moveTo>
                      <a:pt x="4001877" y="59690"/>
                    </a:moveTo>
                    <a:cubicBezTo>
                      <a:pt x="4037437" y="59690"/>
                      <a:pt x="4066647" y="88900"/>
                      <a:pt x="4066647" y="124460"/>
                    </a:cubicBezTo>
                    <a:lnTo>
                      <a:pt x="4066647" y="797338"/>
                    </a:lnTo>
                    <a:cubicBezTo>
                      <a:pt x="4066647" y="832898"/>
                      <a:pt x="4037437" y="862108"/>
                      <a:pt x="4001877" y="862108"/>
                    </a:cubicBezTo>
                    <a:lnTo>
                      <a:pt x="124460" y="862108"/>
                    </a:lnTo>
                    <a:cubicBezTo>
                      <a:pt x="88900" y="862108"/>
                      <a:pt x="59690" y="832898"/>
                      <a:pt x="59690" y="797338"/>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797338"/>
                    </a:lnTo>
                    <a:cubicBezTo>
                      <a:pt x="0" y="865918"/>
                      <a:pt x="55880" y="921798"/>
                      <a:pt x="124460" y="921798"/>
                    </a:cubicBezTo>
                    <a:lnTo>
                      <a:pt x="4001877" y="921798"/>
                    </a:lnTo>
                    <a:cubicBezTo>
                      <a:pt x="4070457" y="921798"/>
                      <a:pt x="4126337" y="865918"/>
                      <a:pt x="4126337" y="797338"/>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58" name="Group 58"/>
            <p:cNvGrpSpPr/>
            <p:nvPr/>
          </p:nvGrpSpPr>
          <p:grpSpPr>
            <a:xfrm>
              <a:off x="660025" y="4263812"/>
              <a:ext cx="2835169" cy="636079"/>
              <a:chOff x="0" y="0"/>
              <a:chExt cx="4126337" cy="925757"/>
            </a:xfrm>
          </p:grpSpPr>
          <p:sp>
            <p:nvSpPr>
              <p:cNvPr id="59" name="Freeform 59"/>
              <p:cNvSpPr/>
              <p:nvPr/>
            </p:nvSpPr>
            <p:spPr>
              <a:xfrm>
                <a:off x="31750" y="31750"/>
                <a:ext cx="4062837" cy="862257"/>
              </a:xfrm>
              <a:custGeom>
                <a:avLst/>
                <a:gdLst/>
                <a:ahLst/>
                <a:cxnLst/>
                <a:rect l="l" t="t" r="r" b="b"/>
                <a:pathLst>
                  <a:path w="4062837" h="862257">
                    <a:moveTo>
                      <a:pt x="3970127" y="862257"/>
                    </a:moveTo>
                    <a:lnTo>
                      <a:pt x="92710" y="862257"/>
                    </a:lnTo>
                    <a:cubicBezTo>
                      <a:pt x="41910" y="862257"/>
                      <a:pt x="0" y="820347"/>
                      <a:pt x="0" y="769547"/>
                    </a:cubicBezTo>
                    <a:lnTo>
                      <a:pt x="0" y="92710"/>
                    </a:lnTo>
                    <a:cubicBezTo>
                      <a:pt x="0" y="41910"/>
                      <a:pt x="41910" y="0"/>
                      <a:pt x="92710" y="0"/>
                    </a:cubicBezTo>
                    <a:lnTo>
                      <a:pt x="3968857" y="0"/>
                    </a:lnTo>
                    <a:cubicBezTo>
                      <a:pt x="4019657" y="0"/>
                      <a:pt x="4061567" y="41910"/>
                      <a:pt x="4061567" y="92710"/>
                    </a:cubicBezTo>
                    <a:lnTo>
                      <a:pt x="4061567" y="768277"/>
                    </a:lnTo>
                    <a:cubicBezTo>
                      <a:pt x="4062837" y="820347"/>
                      <a:pt x="4020927" y="862257"/>
                      <a:pt x="3970127" y="862257"/>
                    </a:cubicBezTo>
                    <a:close/>
                  </a:path>
                </a:pathLst>
              </a:custGeom>
              <a:solidFill>
                <a:srgbClr val="E4F8F6"/>
              </a:solidFill>
            </p:spPr>
            <p:txBody>
              <a:bodyPr/>
              <a:lstStyle/>
              <a:p>
                <a:endParaRPr lang="en-US"/>
              </a:p>
            </p:txBody>
          </p:sp>
          <p:sp>
            <p:nvSpPr>
              <p:cNvPr id="60" name="Freeform 60"/>
              <p:cNvSpPr/>
              <p:nvPr/>
            </p:nvSpPr>
            <p:spPr>
              <a:xfrm>
                <a:off x="0" y="0"/>
                <a:ext cx="4126337" cy="925757"/>
              </a:xfrm>
              <a:custGeom>
                <a:avLst/>
                <a:gdLst/>
                <a:ahLst/>
                <a:cxnLst/>
                <a:rect l="l" t="t" r="r" b="b"/>
                <a:pathLst>
                  <a:path w="4126337" h="925757">
                    <a:moveTo>
                      <a:pt x="4001877" y="59690"/>
                    </a:moveTo>
                    <a:cubicBezTo>
                      <a:pt x="4037437" y="59690"/>
                      <a:pt x="4066647" y="88900"/>
                      <a:pt x="4066647" y="124460"/>
                    </a:cubicBezTo>
                    <a:lnTo>
                      <a:pt x="4066647" y="801297"/>
                    </a:lnTo>
                    <a:cubicBezTo>
                      <a:pt x="4066647" y="836857"/>
                      <a:pt x="4037437" y="866067"/>
                      <a:pt x="4001877" y="866067"/>
                    </a:cubicBezTo>
                    <a:lnTo>
                      <a:pt x="124460" y="866067"/>
                    </a:lnTo>
                    <a:cubicBezTo>
                      <a:pt x="88900" y="866067"/>
                      <a:pt x="59690" y="836857"/>
                      <a:pt x="59690" y="801297"/>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801297"/>
                    </a:lnTo>
                    <a:cubicBezTo>
                      <a:pt x="0" y="869877"/>
                      <a:pt x="55880" y="925757"/>
                      <a:pt x="124460" y="925757"/>
                    </a:cubicBezTo>
                    <a:lnTo>
                      <a:pt x="4001877" y="925757"/>
                    </a:lnTo>
                    <a:cubicBezTo>
                      <a:pt x="4070457" y="925757"/>
                      <a:pt x="4126337" y="869877"/>
                      <a:pt x="4126337" y="801297"/>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61" name="AutoShape 61"/>
            <p:cNvSpPr/>
            <p:nvPr/>
          </p:nvSpPr>
          <p:spPr>
            <a:xfrm flipV="1">
              <a:off x="269102" y="3385523"/>
              <a:ext cx="0" cy="2986641"/>
            </a:xfrm>
            <a:prstGeom prst="line">
              <a:avLst/>
            </a:prstGeom>
            <a:ln w="31106" cap="rnd">
              <a:solidFill>
                <a:srgbClr val="003882"/>
              </a:solidFill>
              <a:prstDash val="solid"/>
              <a:headEnd type="none" w="sm" len="sm"/>
              <a:tailEnd type="none" w="sm" len="sm"/>
            </a:ln>
          </p:spPr>
          <p:txBody>
            <a:bodyPr/>
            <a:lstStyle/>
            <a:p>
              <a:endParaRPr lang="en-US"/>
            </a:p>
          </p:txBody>
        </p:sp>
        <p:grpSp>
          <p:nvGrpSpPr>
            <p:cNvPr id="62" name="Group 62"/>
            <p:cNvGrpSpPr/>
            <p:nvPr/>
          </p:nvGrpSpPr>
          <p:grpSpPr>
            <a:xfrm>
              <a:off x="0" y="2728054"/>
              <a:ext cx="3634652" cy="1014022"/>
              <a:chOff x="0" y="0"/>
              <a:chExt cx="5289914" cy="1475820"/>
            </a:xfrm>
          </p:grpSpPr>
          <p:sp>
            <p:nvSpPr>
              <p:cNvPr id="63" name="Freeform 63"/>
              <p:cNvSpPr/>
              <p:nvPr/>
            </p:nvSpPr>
            <p:spPr>
              <a:xfrm>
                <a:off x="31750" y="31750"/>
                <a:ext cx="5226414" cy="1412320"/>
              </a:xfrm>
              <a:custGeom>
                <a:avLst/>
                <a:gdLst/>
                <a:ahLst/>
                <a:cxnLst/>
                <a:rect l="l" t="t" r="r" b="b"/>
                <a:pathLst>
                  <a:path w="5226414" h="1412320">
                    <a:moveTo>
                      <a:pt x="5133704" y="1412320"/>
                    </a:moveTo>
                    <a:lnTo>
                      <a:pt x="92710" y="1412320"/>
                    </a:lnTo>
                    <a:cubicBezTo>
                      <a:pt x="41910" y="1412320"/>
                      <a:pt x="0" y="1370410"/>
                      <a:pt x="0" y="1319610"/>
                    </a:cubicBezTo>
                    <a:lnTo>
                      <a:pt x="0" y="92710"/>
                    </a:lnTo>
                    <a:cubicBezTo>
                      <a:pt x="0" y="41910"/>
                      <a:pt x="41910" y="0"/>
                      <a:pt x="92710" y="0"/>
                    </a:cubicBezTo>
                    <a:lnTo>
                      <a:pt x="5132434" y="0"/>
                    </a:lnTo>
                    <a:cubicBezTo>
                      <a:pt x="5183234" y="0"/>
                      <a:pt x="5225145" y="41910"/>
                      <a:pt x="5225145" y="92710"/>
                    </a:cubicBezTo>
                    <a:lnTo>
                      <a:pt x="5225145" y="1318340"/>
                    </a:lnTo>
                    <a:cubicBezTo>
                      <a:pt x="5226414" y="1370410"/>
                      <a:pt x="5184504" y="1412320"/>
                      <a:pt x="5133704" y="1412320"/>
                    </a:cubicBezTo>
                    <a:close/>
                  </a:path>
                </a:pathLst>
              </a:custGeom>
              <a:solidFill>
                <a:srgbClr val="055E6E"/>
              </a:solidFill>
            </p:spPr>
            <p:txBody>
              <a:bodyPr/>
              <a:lstStyle/>
              <a:p>
                <a:endParaRPr lang="en-US"/>
              </a:p>
            </p:txBody>
          </p:sp>
          <p:sp>
            <p:nvSpPr>
              <p:cNvPr id="64" name="Freeform 64"/>
              <p:cNvSpPr/>
              <p:nvPr/>
            </p:nvSpPr>
            <p:spPr>
              <a:xfrm>
                <a:off x="0" y="0"/>
                <a:ext cx="5289915" cy="1475820"/>
              </a:xfrm>
              <a:custGeom>
                <a:avLst/>
                <a:gdLst/>
                <a:ahLst/>
                <a:cxnLst/>
                <a:rect l="l" t="t" r="r" b="b"/>
                <a:pathLst>
                  <a:path w="5289915" h="1475820">
                    <a:moveTo>
                      <a:pt x="5165454" y="59690"/>
                    </a:moveTo>
                    <a:cubicBezTo>
                      <a:pt x="5201014" y="59690"/>
                      <a:pt x="5230225" y="88900"/>
                      <a:pt x="5230225" y="124460"/>
                    </a:cubicBezTo>
                    <a:lnTo>
                      <a:pt x="5230225" y="1351360"/>
                    </a:lnTo>
                    <a:cubicBezTo>
                      <a:pt x="5230225" y="1386920"/>
                      <a:pt x="5201014" y="1416130"/>
                      <a:pt x="5165454" y="1416130"/>
                    </a:cubicBezTo>
                    <a:lnTo>
                      <a:pt x="124460" y="1416130"/>
                    </a:lnTo>
                    <a:cubicBezTo>
                      <a:pt x="88900" y="1416130"/>
                      <a:pt x="59690" y="1386920"/>
                      <a:pt x="59690" y="1351360"/>
                    </a:cubicBezTo>
                    <a:lnTo>
                      <a:pt x="59690" y="124460"/>
                    </a:lnTo>
                    <a:cubicBezTo>
                      <a:pt x="59690" y="88900"/>
                      <a:pt x="88900" y="59690"/>
                      <a:pt x="124460" y="59690"/>
                    </a:cubicBezTo>
                    <a:lnTo>
                      <a:pt x="5165454" y="59690"/>
                    </a:lnTo>
                    <a:moveTo>
                      <a:pt x="5165454" y="0"/>
                    </a:moveTo>
                    <a:lnTo>
                      <a:pt x="124460" y="0"/>
                    </a:lnTo>
                    <a:cubicBezTo>
                      <a:pt x="55880" y="0"/>
                      <a:pt x="0" y="55880"/>
                      <a:pt x="0" y="124460"/>
                    </a:cubicBezTo>
                    <a:lnTo>
                      <a:pt x="0" y="1351360"/>
                    </a:lnTo>
                    <a:cubicBezTo>
                      <a:pt x="0" y="1419940"/>
                      <a:pt x="55880" y="1475820"/>
                      <a:pt x="124460" y="1475820"/>
                    </a:cubicBezTo>
                    <a:lnTo>
                      <a:pt x="5165454" y="1475820"/>
                    </a:lnTo>
                    <a:cubicBezTo>
                      <a:pt x="5234034" y="1475820"/>
                      <a:pt x="5289915" y="1419940"/>
                      <a:pt x="5289915" y="1351360"/>
                    </a:cubicBezTo>
                    <a:lnTo>
                      <a:pt x="5289915" y="124460"/>
                    </a:lnTo>
                    <a:cubicBezTo>
                      <a:pt x="5289915" y="55880"/>
                      <a:pt x="5234034" y="0"/>
                      <a:pt x="5165454" y="0"/>
                    </a:cubicBezTo>
                    <a:close/>
                  </a:path>
                </a:pathLst>
              </a:custGeom>
              <a:solidFill>
                <a:srgbClr val="055E6E"/>
              </a:solidFill>
            </p:spPr>
            <p:txBody>
              <a:bodyPr/>
              <a:lstStyle/>
              <a:p>
                <a:endParaRPr lang="en-US"/>
              </a:p>
            </p:txBody>
          </p:sp>
        </p:grpSp>
        <p:grpSp>
          <p:nvGrpSpPr>
            <p:cNvPr id="65" name="Group 65"/>
            <p:cNvGrpSpPr/>
            <p:nvPr/>
          </p:nvGrpSpPr>
          <p:grpSpPr>
            <a:xfrm>
              <a:off x="4693741" y="5363197"/>
              <a:ext cx="2835169" cy="920777"/>
              <a:chOff x="0" y="0"/>
              <a:chExt cx="4126337" cy="1340110"/>
            </a:xfrm>
          </p:grpSpPr>
          <p:sp>
            <p:nvSpPr>
              <p:cNvPr id="66" name="Freeform 66"/>
              <p:cNvSpPr/>
              <p:nvPr/>
            </p:nvSpPr>
            <p:spPr>
              <a:xfrm>
                <a:off x="31750" y="31750"/>
                <a:ext cx="4062837" cy="1276610"/>
              </a:xfrm>
              <a:custGeom>
                <a:avLst/>
                <a:gdLst/>
                <a:ahLst/>
                <a:cxnLst/>
                <a:rect l="l" t="t" r="r" b="b"/>
                <a:pathLst>
                  <a:path w="4062837" h="1276610">
                    <a:moveTo>
                      <a:pt x="3970127" y="1276610"/>
                    </a:moveTo>
                    <a:lnTo>
                      <a:pt x="92710" y="1276610"/>
                    </a:lnTo>
                    <a:cubicBezTo>
                      <a:pt x="41910" y="1276610"/>
                      <a:pt x="0" y="1234700"/>
                      <a:pt x="0" y="1183900"/>
                    </a:cubicBezTo>
                    <a:lnTo>
                      <a:pt x="0" y="92710"/>
                    </a:lnTo>
                    <a:cubicBezTo>
                      <a:pt x="0" y="41910"/>
                      <a:pt x="41910" y="0"/>
                      <a:pt x="92710" y="0"/>
                    </a:cubicBezTo>
                    <a:lnTo>
                      <a:pt x="3968857" y="0"/>
                    </a:lnTo>
                    <a:cubicBezTo>
                      <a:pt x="4019657" y="0"/>
                      <a:pt x="4061567" y="41910"/>
                      <a:pt x="4061567" y="92710"/>
                    </a:cubicBezTo>
                    <a:lnTo>
                      <a:pt x="4061567" y="1182630"/>
                    </a:lnTo>
                    <a:cubicBezTo>
                      <a:pt x="4062837" y="1234700"/>
                      <a:pt x="4020927" y="1276610"/>
                      <a:pt x="3970127" y="1276610"/>
                    </a:cubicBezTo>
                    <a:close/>
                  </a:path>
                </a:pathLst>
              </a:custGeom>
              <a:solidFill>
                <a:srgbClr val="E4F8F6"/>
              </a:solidFill>
            </p:spPr>
            <p:txBody>
              <a:bodyPr/>
              <a:lstStyle/>
              <a:p>
                <a:endParaRPr lang="en-US"/>
              </a:p>
            </p:txBody>
          </p:sp>
          <p:sp>
            <p:nvSpPr>
              <p:cNvPr id="67" name="Freeform 67"/>
              <p:cNvSpPr/>
              <p:nvPr/>
            </p:nvSpPr>
            <p:spPr>
              <a:xfrm>
                <a:off x="0" y="0"/>
                <a:ext cx="4126337" cy="1340110"/>
              </a:xfrm>
              <a:custGeom>
                <a:avLst/>
                <a:gdLst/>
                <a:ahLst/>
                <a:cxnLst/>
                <a:rect l="l" t="t" r="r" b="b"/>
                <a:pathLst>
                  <a:path w="4126337" h="1340110">
                    <a:moveTo>
                      <a:pt x="4001877" y="59690"/>
                    </a:moveTo>
                    <a:cubicBezTo>
                      <a:pt x="4037437" y="59690"/>
                      <a:pt x="4066647" y="88900"/>
                      <a:pt x="4066647" y="124460"/>
                    </a:cubicBezTo>
                    <a:lnTo>
                      <a:pt x="4066647" y="1215650"/>
                    </a:lnTo>
                    <a:cubicBezTo>
                      <a:pt x="4066647" y="1251210"/>
                      <a:pt x="4037437" y="1280420"/>
                      <a:pt x="4001877" y="1280420"/>
                    </a:cubicBezTo>
                    <a:lnTo>
                      <a:pt x="124460" y="1280420"/>
                    </a:lnTo>
                    <a:cubicBezTo>
                      <a:pt x="88900" y="1280420"/>
                      <a:pt x="59690" y="1251210"/>
                      <a:pt x="59690" y="1215650"/>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215650"/>
                    </a:lnTo>
                    <a:cubicBezTo>
                      <a:pt x="0" y="1284230"/>
                      <a:pt x="55880" y="1340110"/>
                      <a:pt x="124460" y="1340110"/>
                    </a:cubicBezTo>
                    <a:lnTo>
                      <a:pt x="4001877" y="1340110"/>
                    </a:lnTo>
                    <a:cubicBezTo>
                      <a:pt x="4070457" y="1340110"/>
                      <a:pt x="4126337" y="1284230"/>
                      <a:pt x="4126337" y="1215650"/>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68" name="Group 68"/>
            <p:cNvGrpSpPr/>
            <p:nvPr/>
          </p:nvGrpSpPr>
          <p:grpSpPr>
            <a:xfrm>
              <a:off x="4709401" y="6563930"/>
              <a:ext cx="2835169" cy="927163"/>
              <a:chOff x="0" y="0"/>
              <a:chExt cx="4126337" cy="1349404"/>
            </a:xfrm>
          </p:grpSpPr>
          <p:sp>
            <p:nvSpPr>
              <p:cNvPr id="69" name="Freeform 69"/>
              <p:cNvSpPr/>
              <p:nvPr/>
            </p:nvSpPr>
            <p:spPr>
              <a:xfrm>
                <a:off x="31750" y="31750"/>
                <a:ext cx="4062837" cy="1285903"/>
              </a:xfrm>
              <a:custGeom>
                <a:avLst/>
                <a:gdLst/>
                <a:ahLst/>
                <a:cxnLst/>
                <a:rect l="l" t="t" r="r" b="b"/>
                <a:pathLst>
                  <a:path w="4062837" h="1285903">
                    <a:moveTo>
                      <a:pt x="3970127" y="1285903"/>
                    </a:moveTo>
                    <a:lnTo>
                      <a:pt x="92710" y="1285903"/>
                    </a:lnTo>
                    <a:cubicBezTo>
                      <a:pt x="41910" y="1285903"/>
                      <a:pt x="0" y="1243993"/>
                      <a:pt x="0" y="1193193"/>
                    </a:cubicBezTo>
                    <a:lnTo>
                      <a:pt x="0" y="92710"/>
                    </a:lnTo>
                    <a:cubicBezTo>
                      <a:pt x="0" y="41910"/>
                      <a:pt x="41910" y="0"/>
                      <a:pt x="92710" y="0"/>
                    </a:cubicBezTo>
                    <a:lnTo>
                      <a:pt x="3968857" y="0"/>
                    </a:lnTo>
                    <a:cubicBezTo>
                      <a:pt x="4019657" y="0"/>
                      <a:pt x="4061567" y="41910"/>
                      <a:pt x="4061567" y="92710"/>
                    </a:cubicBezTo>
                    <a:lnTo>
                      <a:pt x="4061567" y="1191924"/>
                    </a:lnTo>
                    <a:cubicBezTo>
                      <a:pt x="4062837" y="1243993"/>
                      <a:pt x="4020927" y="1285903"/>
                      <a:pt x="3970127" y="1285903"/>
                    </a:cubicBezTo>
                    <a:close/>
                  </a:path>
                </a:pathLst>
              </a:custGeom>
              <a:solidFill>
                <a:srgbClr val="E4F8F6"/>
              </a:solidFill>
            </p:spPr>
            <p:txBody>
              <a:bodyPr/>
              <a:lstStyle/>
              <a:p>
                <a:endParaRPr lang="en-US"/>
              </a:p>
            </p:txBody>
          </p:sp>
          <p:sp>
            <p:nvSpPr>
              <p:cNvPr id="70" name="Freeform 70"/>
              <p:cNvSpPr/>
              <p:nvPr/>
            </p:nvSpPr>
            <p:spPr>
              <a:xfrm>
                <a:off x="0" y="0"/>
                <a:ext cx="4126337" cy="1349404"/>
              </a:xfrm>
              <a:custGeom>
                <a:avLst/>
                <a:gdLst/>
                <a:ahLst/>
                <a:cxnLst/>
                <a:rect l="l" t="t" r="r" b="b"/>
                <a:pathLst>
                  <a:path w="4126337" h="1349404">
                    <a:moveTo>
                      <a:pt x="4001877" y="59690"/>
                    </a:moveTo>
                    <a:cubicBezTo>
                      <a:pt x="4037437" y="59690"/>
                      <a:pt x="4066647" y="88900"/>
                      <a:pt x="4066647" y="124460"/>
                    </a:cubicBezTo>
                    <a:lnTo>
                      <a:pt x="4066647" y="1224944"/>
                    </a:lnTo>
                    <a:cubicBezTo>
                      <a:pt x="4066647" y="1260504"/>
                      <a:pt x="4037437" y="1289714"/>
                      <a:pt x="4001877" y="1289714"/>
                    </a:cubicBezTo>
                    <a:lnTo>
                      <a:pt x="124460" y="1289714"/>
                    </a:lnTo>
                    <a:cubicBezTo>
                      <a:pt x="88900" y="1289714"/>
                      <a:pt x="59690" y="1260504"/>
                      <a:pt x="59690" y="1224944"/>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224944"/>
                    </a:lnTo>
                    <a:cubicBezTo>
                      <a:pt x="0" y="1293524"/>
                      <a:pt x="55880" y="1349404"/>
                      <a:pt x="124460" y="1349404"/>
                    </a:cubicBezTo>
                    <a:lnTo>
                      <a:pt x="4001877" y="1349404"/>
                    </a:lnTo>
                    <a:cubicBezTo>
                      <a:pt x="4070457" y="1349404"/>
                      <a:pt x="4126337" y="1293524"/>
                      <a:pt x="4126337" y="1224944"/>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71" name="Group 71"/>
            <p:cNvGrpSpPr/>
            <p:nvPr/>
          </p:nvGrpSpPr>
          <p:grpSpPr>
            <a:xfrm>
              <a:off x="4693741" y="4202568"/>
              <a:ext cx="2835169" cy="883179"/>
              <a:chOff x="0" y="0"/>
              <a:chExt cx="4126337" cy="1285389"/>
            </a:xfrm>
          </p:grpSpPr>
          <p:sp>
            <p:nvSpPr>
              <p:cNvPr id="72" name="Freeform 72"/>
              <p:cNvSpPr/>
              <p:nvPr/>
            </p:nvSpPr>
            <p:spPr>
              <a:xfrm>
                <a:off x="31750" y="31750"/>
                <a:ext cx="4062837" cy="1221889"/>
              </a:xfrm>
              <a:custGeom>
                <a:avLst/>
                <a:gdLst/>
                <a:ahLst/>
                <a:cxnLst/>
                <a:rect l="l" t="t" r="r" b="b"/>
                <a:pathLst>
                  <a:path w="4062837" h="1221889">
                    <a:moveTo>
                      <a:pt x="3970127" y="1221889"/>
                    </a:moveTo>
                    <a:lnTo>
                      <a:pt x="92710" y="1221889"/>
                    </a:lnTo>
                    <a:cubicBezTo>
                      <a:pt x="41910" y="1221889"/>
                      <a:pt x="0" y="1179979"/>
                      <a:pt x="0" y="1129179"/>
                    </a:cubicBezTo>
                    <a:lnTo>
                      <a:pt x="0" y="92710"/>
                    </a:lnTo>
                    <a:cubicBezTo>
                      <a:pt x="0" y="41910"/>
                      <a:pt x="41910" y="0"/>
                      <a:pt x="92710" y="0"/>
                    </a:cubicBezTo>
                    <a:lnTo>
                      <a:pt x="3968857" y="0"/>
                    </a:lnTo>
                    <a:cubicBezTo>
                      <a:pt x="4019657" y="0"/>
                      <a:pt x="4061567" y="41910"/>
                      <a:pt x="4061567" y="92710"/>
                    </a:cubicBezTo>
                    <a:lnTo>
                      <a:pt x="4061567" y="1127909"/>
                    </a:lnTo>
                    <a:cubicBezTo>
                      <a:pt x="4062837" y="1179979"/>
                      <a:pt x="4020927" y="1221889"/>
                      <a:pt x="3970127" y="1221889"/>
                    </a:cubicBezTo>
                    <a:close/>
                  </a:path>
                </a:pathLst>
              </a:custGeom>
              <a:solidFill>
                <a:srgbClr val="E4F8F6"/>
              </a:solidFill>
            </p:spPr>
            <p:txBody>
              <a:bodyPr/>
              <a:lstStyle/>
              <a:p>
                <a:endParaRPr lang="en-US"/>
              </a:p>
            </p:txBody>
          </p:sp>
          <p:sp>
            <p:nvSpPr>
              <p:cNvPr id="73" name="Freeform 73"/>
              <p:cNvSpPr/>
              <p:nvPr/>
            </p:nvSpPr>
            <p:spPr>
              <a:xfrm>
                <a:off x="0" y="0"/>
                <a:ext cx="4126337" cy="1285389"/>
              </a:xfrm>
              <a:custGeom>
                <a:avLst/>
                <a:gdLst/>
                <a:ahLst/>
                <a:cxnLst/>
                <a:rect l="l" t="t" r="r" b="b"/>
                <a:pathLst>
                  <a:path w="4126337" h="1285389">
                    <a:moveTo>
                      <a:pt x="4001877" y="59690"/>
                    </a:moveTo>
                    <a:cubicBezTo>
                      <a:pt x="4037437" y="59690"/>
                      <a:pt x="4066647" y="88900"/>
                      <a:pt x="4066647" y="124460"/>
                    </a:cubicBezTo>
                    <a:lnTo>
                      <a:pt x="4066647" y="1160929"/>
                    </a:lnTo>
                    <a:cubicBezTo>
                      <a:pt x="4066647" y="1196489"/>
                      <a:pt x="4037437" y="1225699"/>
                      <a:pt x="4001877" y="1225699"/>
                    </a:cubicBezTo>
                    <a:lnTo>
                      <a:pt x="124460" y="1225699"/>
                    </a:lnTo>
                    <a:cubicBezTo>
                      <a:pt x="88900" y="1225699"/>
                      <a:pt x="59690" y="1196489"/>
                      <a:pt x="59690" y="1160929"/>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160929"/>
                    </a:lnTo>
                    <a:cubicBezTo>
                      <a:pt x="0" y="1229509"/>
                      <a:pt x="55880" y="1285389"/>
                      <a:pt x="124460" y="1285389"/>
                    </a:cubicBezTo>
                    <a:lnTo>
                      <a:pt x="4001877" y="1285389"/>
                    </a:lnTo>
                    <a:cubicBezTo>
                      <a:pt x="4070457" y="1285389"/>
                      <a:pt x="4126337" y="1229509"/>
                      <a:pt x="4126337" y="1160929"/>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74" name="AutoShape 74"/>
            <p:cNvSpPr/>
            <p:nvPr/>
          </p:nvSpPr>
          <p:spPr>
            <a:xfrm flipV="1">
              <a:off x="4308424" y="3585065"/>
              <a:ext cx="0" cy="3462914"/>
            </a:xfrm>
            <a:prstGeom prst="line">
              <a:avLst/>
            </a:prstGeom>
            <a:ln w="31106" cap="rnd">
              <a:solidFill>
                <a:srgbClr val="003882"/>
              </a:solidFill>
              <a:prstDash val="solid"/>
              <a:headEnd type="none" w="sm" len="sm"/>
              <a:tailEnd type="none" w="sm" len="sm"/>
            </a:ln>
          </p:spPr>
          <p:txBody>
            <a:bodyPr/>
            <a:lstStyle/>
            <a:p>
              <a:endParaRPr lang="en-US"/>
            </a:p>
          </p:txBody>
        </p:sp>
        <p:grpSp>
          <p:nvGrpSpPr>
            <p:cNvPr id="75" name="Group 75"/>
            <p:cNvGrpSpPr/>
            <p:nvPr/>
          </p:nvGrpSpPr>
          <p:grpSpPr>
            <a:xfrm>
              <a:off x="4002688" y="2728054"/>
              <a:ext cx="3634652" cy="1014022"/>
              <a:chOff x="0" y="0"/>
              <a:chExt cx="5289914" cy="1475820"/>
            </a:xfrm>
          </p:grpSpPr>
          <p:sp>
            <p:nvSpPr>
              <p:cNvPr id="76" name="Freeform 76"/>
              <p:cNvSpPr/>
              <p:nvPr/>
            </p:nvSpPr>
            <p:spPr>
              <a:xfrm>
                <a:off x="31750" y="31750"/>
                <a:ext cx="5226414" cy="1412320"/>
              </a:xfrm>
              <a:custGeom>
                <a:avLst/>
                <a:gdLst/>
                <a:ahLst/>
                <a:cxnLst/>
                <a:rect l="l" t="t" r="r" b="b"/>
                <a:pathLst>
                  <a:path w="5226414" h="1412320">
                    <a:moveTo>
                      <a:pt x="5133704" y="1412320"/>
                    </a:moveTo>
                    <a:lnTo>
                      <a:pt x="92710" y="1412320"/>
                    </a:lnTo>
                    <a:cubicBezTo>
                      <a:pt x="41910" y="1412320"/>
                      <a:pt x="0" y="1370410"/>
                      <a:pt x="0" y="1319610"/>
                    </a:cubicBezTo>
                    <a:lnTo>
                      <a:pt x="0" y="92710"/>
                    </a:lnTo>
                    <a:cubicBezTo>
                      <a:pt x="0" y="41910"/>
                      <a:pt x="41910" y="0"/>
                      <a:pt x="92710" y="0"/>
                    </a:cubicBezTo>
                    <a:lnTo>
                      <a:pt x="5132434" y="0"/>
                    </a:lnTo>
                    <a:cubicBezTo>
                      <a:pt x="5183234" y="0"/>
                      <a:pt x="5225145" y="41910"/>
                      <a:pt x="5225145" y="92710"/>
                    </a:cubicBezTo>
                    <a:lnTo>
                      <a:pt x="5225145" y="1318340"/>
                    </a:lnTo>
                    <a:cubicBezTo>
                      <a:pt x="5226414" y="1370410"/>
                      <a:pt x="5184504" y="1412320"/>
                      <a:pt x="5133704" y="1412320"/>
                    </a:cubicBezTo>
                    <a:close/>
                  </a:path>
                </a:pathLst>
              </a:custGeom>
              <a:solidFill>
                <a:srgbClr val="055E6E"/>
              </a:solidFill>
            </p:spPr>
            <p:txBody>
              <a:bodyPr/>
              <a:lstStyle/>
              <a:p>
                <a:endParaRPr lang="en-US"/>
              </a:p>
            </p:txBody>
          </p:sp>
          <p:sp>
            <p:nvSpPr>
              <p:cNvPr id="77" name="Freeform 77"/>
              <p:cNvSpPr/>
              <p:nvPr/>
            </p:nvSpPr>
            <p:spPr>
              <a:xfrm>
                <a:off x="0" y="0"/>
                <a:ext cx="5289915" cy="1475820"/>
              </a:xfrm>
              <a:custGeom>
                <a:avLst/>
                <a:gdLst/>
                <a:ahLst/>
                <a:cxnLst/>
                <a:rect l="l" t="t" r="r" b="b"/>
                <a:pathLst>
                  <a:path w="5289915" h="1475820">
                    <a:moveTo>
                      <a:pt x="5165454" y="59690"/>
                    </a:moveTo>
                    <a:cubicBezTo>
                      <a:pt x="5201014" y="59690"/>
                      <a:pt x="5230225" y="88900"/>
                      <a:pt x="5230225" y="124460"/>
                    </a:cubicBezTo>
                    <a:lnTo>
                      <a:pt x="5230225" y="1351360"/>
                    </a:lnTo>
                    <a:cubicBezTo>
                      <a:pt x="5230225" y="1386920"/>
                      <a:pt x="5201014" y="1416130"/>
                      <a:pt x="5165454" y="1416130"/>
                    </a:cubicBezTo>
                    <a:lnTo>
                      <a:pt x="124460" y="1416130"/>
                    </a:lnTo>
                    <a:cubicBezTo>
                      <a:pt x="88900" y="1416130"/>
                      <a:pt x="59690" y="1386920"/>
                      <a:pt x="59690" y="1351360"/>
                    </a:cubicBezTo>
                    <a:lnTo>
                      <a:pt x="59690" y="124460"/>
                    </a:lnTo>
                    <a:cubicBezTo>
                      <a:pt x="59690" y="88900"/>
                      <a:pt x="88900" y="59690"/>
                      <a:pt x="124460" y="59690"/>
                    </a:cubicBezTo>
                    <a:lnTo>
                      <a:pt x="5165454" y="59690"/>
                    </a:lnTo>
                    <a:moveTo>
                      <a:pt x="5165454" y="0"/>
                    </a:moveTo>
                    <a:lnTo>
                      <a:pt x="124460" y="0"/>
                    </a:lnTo>
                    <a:cubicBezTo>
                      <a:pt x="55880" y="0"/>
                      <a:pt x="0" y="55880"/>
                      <a:pt x="0" y="124460"/>
                    </a:cubicBezTo>
                    <a:lnTo>
                      <a:pt x="0" y="1351360"/>
                    </a:lnTo>
                    <a:cubicBezTo>
                      <a:pt x="0" y="1419940"/>
                      <a:pt x="55880" y="1475820"/>
                      <a:pt x="124460" y="1475820"/>
                    </a:cubicBezTo>
                    <a:lnTo>
                      <a:pt x="5165454" y="1475820"/>
                    </a:lnTo>
                    <a:cubicBezTo>
                      <a:pt x="5234034" y="1475820"/>
                      <a:pt x="5289915" y="1419940"/>
                      <a:pt x="5289915" y="1351360"/>
                    </a:cubicBezTo>
                    <a:lnTo>
                      <a:pt x="5289915" y="124460"/>
                    </a:lnTo>
                    <a:cubicBezTo>
                      <a:pt x="5289915" y="55880"/>
                      <a:pt x="5234034" y="0"/>
                      <a:pt x="5165454" y="0"/>
                    </a:cubicBezTo>
                    <a:close/>
                  </a:path>
                </a:pathLst>
              </a:custGeom>
              <a:solidFill>
                <a:srgbClr val="055E6E"/>
              </a:solidFill>
            </p:spPr>
            <p:txBody>
              <a:bodyPr/>
              <a:lstStyle/>
              <a:p>
                <a:endParaRPr lang="en-US"/>
              </a:p>
            </p:txBody>
          </p:sp>
        </p:grpSp>
        <p:sp>
          <p:nvSpPr>
            <p:cNvPr id="78" name="AutoShape 78"/>
            <p:cNvSpPr/>
            <p:nvPr/>
          </p:nvSpPr>
          <p:spPr>
            <a:xfrm>
              <a:off x="4324084" y="7030640"/>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79" name="AutoShape 79"/>
            <p:cNvSpPr/>
            <p:nvPr/>
          </p:nvSpPr>
          <p:spPr>
            <a:xfrm>
              <a:off x="4308424" y="5883135"/>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80" name="AutoShape 80"/>
            <p:cNvSpPr/>
            <p:nvPr/>
          </p:nvSpPr>
          <p:spPr>
            <a:xfrm>
              <a:off x="4308424" y="4698255"/>
              <a:ext cx="402683" cy="0"/>
            </a:xfrm>
            <a:prstGeom prst="line">
              <a:avLst/>
            </a:prstGeom>
            <a:ln w="31106" cap="flat">
              <a:solidFill>
                <a:srgbClr val="003882"/>
              </a:solidFill>
              <a:prstDash val="solid"/>
              <a:headEnd type="none" w="sm" len="sm"/>
              <a:tailEnd type="none" w="sm" len="sm"/>
            </a:ln>
          </p:spPr>
          <p:txBody>
            <a:bodyPr/>
            <a:lstStyle/>
            <a:p>
              <a:endParaRPr lang="en-US"/>
            </a:p>
          </p:txBody>
        </p:sp>
        <p:grpSp>
          <p:nvGrpSpPr>
            <p:cNvPr id="81" name="Group 81"/>
            <p:cNvGrpSpPr/>
            <p:nvPr/>
          </p:nvGrpSpPr>
          <p:grpSpPr>
            <a:xfrm>
              <a:off x="8822368" y="7522385"/>
              <a:ext cx="2835169" cy="674281"/>
              <a:chOff x="0" y="0"/>
              <a:chExt cx="4126337" cy="981356"/>
            </a:xfrm>
          </p:grpSpPr>
          <p:sp>
            <p:nvSpPr>
              <p:cNvPr id="82" name="Freeform 82"/>
              <p:cNvSpPr/>
              <p:nvPr/>
            </p:nvSpPr>
            <p:spPr>
              <a:xfrm>
                <a:off x="31750" y="31750"/>
                <a:ext cx="4062837" cy="917856"/>
              </a:xfrm>
              <a:custGeom>
                <a:avLst/>
                <a:gdLst/>
                <a:ahLst/>
                <a:cxnLst/>
                <a:rect l="l" t="t" r="r" b="b"/>
                <a:pathLst>
                  <a:path w="4062837" h="917856">
                    <a:moveTo>
                      <a:pt x="3970127" y="917856"/>
                    </a:moveTo>
                    <a:lnTo>
                      <a:pt x="92710" y="917856"/>
                    </a:lnTo>
                    <a:cubicBezTo>
                      <a:pt x="41910" y="917856"/>
                      <a:pt x="0" y="875946"/>
                      <a:pt x="0" y="825146"/>
                    </a:cubicBezTo>
                    <a:lnTo>
                      <a:pt x="0" y="92710"/>
                    </a:lnTo>
                    <a:cubicBezTo>
                      <a:pt x="0" y="41910"/>
                      <a:pt x="41910" y="0"/>
                      <a:pt x="92710" y="0"/>
                    </a:cubicBezTo>
                    <a:lnTo>
                      <a:pt x="3968857" y="0"/>
                    </a:lnTo>
                    <a:cubicBezTo>
                      <a:pt x="4019657" y="0"/>
                      <a:pt x="4061567" y="41910"/>
                      <a:pt x="4061567" y="92710"/>
                    </a:cubicBezTo>
                    <a:lnTo>
                      <a:pt x="4061567" y="823876"/>
                    </a:lnTo>
                    <a:cubicBezTo>
                      <a:pt x="4062837" y="875946"/>
                      <a:pt x="4020927" y="917856"/>
                      <a:pt x="3970127" y="917856"/>
                    </a:cubicBezTo>
                    <a:close/>
                  </a:path>
                </a:pathLst>
              </a:custGeom>
              <a:solidFill>
                <a:srgbClr val="E4F8F6"/>
              </a:solidFill>
            </p:spPr>
            <p:txBody>
              <a:bodyPr/>
              <a:lstStyle/>
              <a:p>
                <a:endParaRPr lang="en-US"/>
              </a:p>
            </p:txBody>
          </p:sp>
          <p:sp>
            <p:nvSpPr>
              <p:cNvPr id="83" name="Freeform 83"/>
              <p:cNvSpPr/>
              <p:nvPr/>
            </p:nvSpPr>
            <p:spPr>
              <a:xfrm>
                <a:off x="0" y="0"/>
                <a:ext cx="4126337" cy="981356"/>
              </a:xfrm>
              <a:custGeom>
                <a:avLst/>
                <a:gdLst/>
                <a:ahLst/>
                <a:cxnLst/>
                <a:rect l="l" t="t" r="r" b="b"/>
                <a:pathLst>
                  <a:path w="4126337" h="981356">
                    <a:moveTo>
                      <a:pt x="4001877" y="59690"/>
                    </a:moveTo>
                    <a:cubicBezTo>
                      <a:pt x="4037437" y="59690"/>
                      <a:pt x="4066647" y="88900"/>
                      <a:pt x="4066647" y="124460"/>
                    </a:cubicBezTo>
                    <a:lnTo>
                      <a:pt x="4066647" y="856896"/>
                    </a:lnTo>
                    <a:cubicBezTo>
                      <a:pt x="4066647" y="892456"/>
                      <a:pt x="4037437" y="921666"/>
                      <a:pt x="4001877" y="921666"/>
                    </a:cubicBezTo>
                    <a:lnTo>
                      <a:pt x="124460" y="921666"/>
                    </a:lnTo>
                    <a:cubicBezTo>
                      <a:pt x="88900" y="921666"/>
                      <a:pt x="59690" y="892456"/>
                      <a:pt x="59690" y="856896"/>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856896"/>
                    </a:lnTo>
                    <a:cubicBezTo>
                      <a:pt x="0" y="925476"/>
                      <a:pt x="55880" y="981356"/>
                      <a:pt x="124460" y="981356"/>
                    </a:cubicBezTo>
                    <a:lnTo>
                      <a:pt x="4001877" y="981356"/>
                    </a:lnTo>
                    <a:cubicBezTo>
                      <a:pt x="4070457" y="981356"/>
                      <a:pt x="4126337" y="925476"/>
                      <a:pt x="4126337" y="856896"/>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84" name="Group 84"/>
            <p:cNvGrpSpPr/>
            <p:nvPr/>
          </p:nvGrpSpPr>
          <p:grpSpPr>
            <a:xfrm>
              <a:off x="8798994" y="8476621"/>
              <a:ext cx="2835169" cy="574841"/>
              <a:chOff x="0" y="0"/>
              <a:chExt cx="4126337" cy="836630"/>
            </a:xfrm>
          </p:grpSpPr>
          <p:sp>
            <p:nvSpPr>
              <p:cNvPr id="85" name="Freeform 85"/>
              <p:cNvSpPr/>
              <p:nvPr/>
            </p:nvSpPr>
            <p:spPr>
              <a:xfrm>
                <a:off x="31750" y="31750"/>
                <a:ext cx="4062837" cy="773130"/>
              </a:xfrm>
              <a:custGeom>
                <a:avLst/>
                <a:gdLst/>
                <a:ahLst/>
                <a:cxnLst/>
                <a:rect l="l" t="t" r="r" b="b"/>
                <a:pathLst>
                  <a:path w="4062837" h="773130">
                    <a:moveTo>
                      <a:pt x="3970127" y="773130"/>
                    </a:moveTo>
                    <a:lnTo>
                      <a:pt x="92710" y="773130"/>
                    </a:lnTo>
                    <a:cubicBezTo>
                      <a:pt x="41910" y="773130"/>
                      <a:pt x="0" y="731220"/>
                      <a:pt x="0" y="680420"/>
                    </a:cubicBezTo>
                    <a:lnTo>
                      <a:pt x="0" y="92710"/>
                    </a:lnTo>
                    <a:cubicBezTo>
                      <a:pt x="0" y="41910"/>
                      <a:pt x="41910" y="0"/>
                      <a:pt x="92710" y="0"/>
                    </a:cubicBezTo>
                    <a:lnTo>
                      <a:pt x="3968857" y="0"/>
                    </a:lnTo>
                    <a:cubicBezTo>
                      <a:pt x="4019657" y="0"/>
                      <a:pt x="4061567" y="41910"/>
                      <a:pt x="4061567" y="92710"/>
                    </a:cubicBezTo>
                    <a:lnTo>
                      <a:pt x="4061567" y="679150"/>
                    </a:lnTo>
                    <a:cubicBezTo>
                      <a:pt x="4062837" y="731220"/>
                      <a:pt x="4020927" y="773130"/>
                      <a:pt x="3970127" y="773130"/>
                    </a:cubicBezTo>
                    <a:close/>
                  </a:path>
                </a:pathLst>
              </a:custGeom>
              <a:solidFill>
                <a:srgbClr val="E4F8F6"/>
              </a:solidFill>
            </p:spPr>
            <p:txBody>
              <a:bodyPr/>
              <a:lstStyle/>
              <a:p>
                <a:endParaRPr lang="en-US"/>
              </a:p>
            </p:txBody>
          </p:sp>
          <p:sp>
            <p:nvSpPr>
              <p:cNvPr id="86" name="Freeform 86"/>
              <p:cNvSpPr/>
              <p:nvPr/>
            </p:nvSpPr>
            <p:spPr>
              <a:xfrm>
                <a:off x="0" y="0"/>
                <a:ext cx="4126337" cy="836630"/>
              </a:xfrm>
              <a:custGeom>
                <a:avLst/>
                <a:gdLst/>
                <a:ahLst/>
                <a:cxnLst/>
                <a:rect l="l" t="t" r="r" b="b"/>
                <a:pathLst>
                  <a:path w="4126337" h="836630">
                    <a:moveTo>
                      <a:pt x="4001877" y="59690"/>
                    </a:moveTo>
                    <a:cubicBezTo>
                      <a:pt x="4037437" y="59690"/>
                      <a:pt x="4066647" y="88900"/>
                      <a:pt x="4066647" y="124460"/>
                    </a:cubicBezTo>
                    <a:lnTo>
                      <a:pt x="4066647" y="712170"/>
                    </a:lnTo>
                    <a:cubicBezTo>
                      <a:pt x="4066647" y="747730"/>
                      <a:pt x="4037437" y="776940"/>
                      <a:pt x="4001877" y="776940"/>
                    </a:cubicBezTo>
                    <a:lnTo>
                      <a:pt x="124460" y="776940"/>
                    </a:lnTo>
                    <a:cubicBezTo>
                      <a:pt x="88900" y="776940"/>
                      <a:pt x="59690" y="747730"/>
                      <a:pt x="59690" y="712170"/>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712170"/>
                    </a:lnTo>
                    <a:cubicBezTo>
                      <a:pt x="0" y="780750"/>
                      <a:pt x="55880" y="836630"/>
                      <a:pt x="124460" y="836630"/>
                    </a:cubicBezTo>
                    <a:lnTo>
                      <a:pt x="4001877" y="836630"/>
                    </a:lnTo>
                    <a:cubicBezTo>
                      <a:pt x="4070457" y="836630"/>
                      <a:pt x="4126337" y="780750"/>
                      <a:pt x="4126337" y="712170"/>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87" name="Group 87"/>
            <p:cNvGrpSpPr/>
            <p:nvPr/>
          </p:nvGrpSpPr>
          <p:grpSpPr>
            <a:xfrm>
              <a:off x="8800949" y="5363197"/>
              <a:ext cx="2835169" cy="863625"/>
              <a:chOff x="0" y="0"/>
              <a:chExt cx="4126337" cy="1256930"/>
            </a:xfrm>
          </p:grpSpPr>
          <p:sp>
            <p:nvSpPr>
              <p:cNvPr id="88" name="Freeform 88"/>
              <p:cNvSpPr/>
              <p:nvPr/>
            </p:nvSpPr>
            <p:spPr>
              <a:xfrm>
                <a:off x="31750" y="31750"/>
                <a:ext cx="4062837" cy="1193430"/>
              </a:xfrm>
              <a:custGeom>
                <a:avLst/>
                <a:gdLst/>
                <a:ahLst/>
                <a:cxnLst/>
                <a:rect l="l" t="t" r="r" b="b"/>
                <a:pathLst>
                  <a:path w="4062837" h="1193430">
                    <a:moveTo>
                      <a:pt x="3970127" y="1193430"/>
                    </a:moveTo>
                    <a:lnTo>
                      <a:pt x="92710" y="1193430"/>
                    </a:lnTo>
                    <a:cubicBezTo>
                      <a:pt x="41910" y="1193430"/>
                      <a:pt x="0" y="1151520"/>
                      <a:pt x="0" y="1100720"/>
                    </a:cubicBezTo>
                    <a:lnTo>
                      <a:pt x="0" y="92710"/>
                    </a:lnTo>
                    <a:cubicBezTo>
                      <a:pt x="0" y="41910"/>
                      <a:pt x="41910" y="0"/>
                      <a:pt x="92710" y="0"/>
                    </a:cubicBezTo>
                    <a:lnTo>
                      <a:pt x="3968857" y="0"/>
                    </a:lnTo>
                    <a:cubicBezTo>
                      <a:pt x="4019657" y="0"/>
                      <a:pt x="4061567" y="41910"/>
                      <a:pt x="4061567" y="92710"/>
                    </a:cubicBezTo>
                    <a:lnTo>
                      <a:pt x="4061567" y="1099450"/>
                    </a:lnTo>
                    <a:cubicBezTo>
                      <a:pt x="4062837" y="1151520"/>
                      <a:pt x="4020927" y="1193430"/>
                      <a:pt x="3970127" y="1193430"/>
                    </a:cubicBezTo>
                    <a:close/>
                  </a:path>
                </a:pathLst>
              </a:custGeom>
              <a:solidFill>
                <a:srgbClr val="E4F8F6"/>
              </a:solidFill>
            </p:spPr>
            <p:txBody>
              <a:bodyPr/>
              <a:lstStyle/>
              <a:p>
                <a:endParaRPr lang="en-US"/>
              </a:p>
            </p:txBody>
          </p:sp>
          <p:sp>
            <p:nvSpPr>
              <p:cNvPr id="89" name="Freeform 89"/>
              <p:cNvSpPr/>
              <p:nvPr/>
            </p:nvSpPr>
            <p:spPr>
              <a:xfrm>
                <a:off x="0" y="0"/>
                <a:ext cx="4126337" cy="1256930"/>
              </a:xfrm>
              <a:custGeom>
                <a:avLst/>
                <a:gdLst/>
                <a:ahLst/>
                <a:cxnLst/>
                <a:rect l="l" t="t" r="r" b="b"/>
                <a:pathLst>
                  <a:path w="4126337" h="1256930">
                    <a:moveTo>
                      <a:pt x="4001877" y="59690"/>
                    </a:moveTo>
                    <a:cubicBezTo>
                      <a:pt x="4037437" y="59690"/>
                      <a:pt x="4066647" y="88900"/>
                      <a:pt x="4066647" y="124460"/>
                    </a:cubicBezTo>
                    <a:lnTo>
                      <a:pt x="4066647" y="1132470"/>
                    </a:lnTo>
                    <a:cubicBezTo>
                      <a:pt x="4066647" y="1168030"/>
                      <a:pt x="4037437" y="1197240"/>
                      <a:pt x="4001877" y="1197240"/>
                    </a:cubicBezTo>
                    <a:lnTo>
                      <a:pt x="124460" y="1197240"/>
                    </a:lnTo>
                    <a:cubicBezTo>
                      <a:pt x="88900" y="1197240"/>
                      <a:pt x="59690" y="1168030"/>
                      <a:pt x="59690" y="1132470"/>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132470"/>
                    </a:lnTo>
                    <a:cubicBezTo>
                      <a:pt x="0" y="1201050"/>
                      <a:pt x="55880" y="1256930"/>
                      <a:pt x="124460" y="1256930"/>
                    </a:cubicBezTo>
                    <a:lnTo>
                      <a:pt x="4001877" y="1256930"/>
                    </a:lnTo>
                    <a:cubicBezTo>
                      <a:pt x="4070457" y="1256930"/>
                      <a:pt x="4126337" y="1201050"/>
                      <a:pt x="4126337" y="1132470"/>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90" name="Group 90"/>
            <p:cNvGrpSpPr/>
            <p:nvPr/>
          </p:nvGrpSpPr>
          <p:grpSpPr>
            <a:xfrm>
              <a:off x="8800949" y="6347764"/>
              <a:ext cx="2835169" cy="894666"/>
              <a:chOff x="0" y="0"/>
              <a:chExt cx="4126337" cy="1302107"/>
            </a:xfrm>
          </p:grpSpPr>
          <p:sp>
            <p:nvSpPr>
              <p:cNvPr id="91" name="Freeform 91"/>
              <p:cNvSpPr/>
              <p:nvPr/>
            </p:nvSpPr>
            <p:spPr>
              <a:xfrm>
                <a:off x="31750" y="31750"/>
                <a:ext cx="4062837" cy="1238607"/>
              </a:xfrm>
              <a:custGeom>
                <a:avLst/>
                <a:gdLst/>
                <a:ahLst/>
                <a:cxnLst/>
                <a:rect l="l" t="t" r="r" b="b"/>
                <a:pathLst>
                  <a:path w="4062837" h="1238607">
                    <a:moveTo>
                      <a:pt x="3970127" y="1238607"/>
                    </a:moveTo>
                    <a:lnTo>
                      <a:pt x="92710" y="1238607"/>
                    </a:lnTo>
                    <a:cubicBezTo>
                      <a:pt x="41910" y="1238607"/>
                      <a:pt x="0" y="1196697"/>
                      <a:pt x="0" y="1145897"/>
                    </a:cubicBezTo>
                    <a:lnTo>
                      <a:pt x="0" y="92710"/>
                    </a:lnTo>
                    <a:cubicBezTo>
                      <a:pt x="0" y="41910"/>
                      <a:pt x="41910" y="0"/>
                      <a:pt x="92710" y="0"/>
                    </a:cubicBezTo>
                    <a:lnTo>
                      <a:pt x="3968857" y="0"/>
                    </a:lnTo>
                    <a:cubicBezTo>
                      <a:pt x="4019657" y="0"/>
                      <a:pt x="4061567" y="41910"/>
                      <a:pt x="4061567" y="92710"/>
                    </a:cubicBezTo>
                    <a:lnTo>
                      <a:pt x="4061567" y="1144627"/>
                    </a:lnTo>
                    <a:cubicBezTo>
                      <a:pt x="4062837" y="1196697"/>
                      <a:pt x="4020927" y="1238607"/>
                      <a:pt x="3970127" y="1238607"/>
                    </a:cubicBezTo>
                    <a:close/>
                  </a:path>
                </a:pathLst>
              </a:custGeom>
              <a:solidFill>
                <a:srgbClr val="E4F8F6"/>
              </a:solidFill>
            </p:spPr>
            <p:txBody>
              <a:bodyPr/>
              <a:lstStyle/>
              <a:p>
                <a:endParaRPr lang="en-US"/>
              </a:p>
            </p:txBody>
          </p:sp>
          <p:sp>
            <p:nvSpPr>
              <p:cNvPr id="92" name="Freeform 92"/>
              <p:cNvSpPr/>
              <p:nvPr/>
            </p:nvSpPr>
            <p:spPr>
              <a:xfrm>
                <a:off x="0" y="0"/>
                <a:ext cx="4126337" cy="1302107"/>
              </a:xfrm>
              <a:custGeom>
                <a:avLst/>
                <a:gdLst/>
                <a:ahLst/>
                <a:cxnLst/>
                <a:rect l="l" t="t" r="r" b="b"/>
                <a:pathLst>
                  <a:path w="4126337" h="1302107">
                    <a:moveTo>
                      <a:pt x="4001877" y="59690"/>
                    </a:moveTo>
                    <a:cubicBezTo>
                      <a:pt x="4037437" y="59690"/>
                      <a:pt x="4066647" y="88900"/>
                      <a:pt x="4066647" y="124460"/>
                    </a:cubicBezTo>
                    <a:lnTo>
                      <a:pt x="4066647" y="1177647"/>
                    </a:lnTo>
                    <a:cubicBezTo>
                      <a:pt x="4066647" y="1213207"/>
                      <a:pt x="4037437" y="1242417"/>
                      <a:pt x="4001877" y="1242417"/>
                    </a:cubicBezTo>
                    <a:lnTo>
                      <a:pt x="124460" y="1242417"/>
                    </a:lnTo>
                    <a:cubicBezTo>
                      <a:pt x="88900" y="1242417"/>
                      <a:pt x="59690" y="1213207"/>
                      <a:pt x="59690" y="1177647"/>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177647"/>
                    </a:lnTo>
                    <a:cubicBezTo>
                      <a:pt x="0" y="1246227"/>
                      <a:pt x="55880" y="1302107"/>
                      <a:pt x="124460" y="1302107"/>
                    </a:cubicBezTo>
                    <a:lnTo>
                      <a:pt x="4001877" y="1302107"/>
                    </a:lnTo>
                    <a:cubicBezTo>
                      <a:pt x="4070457" y="1302107"/>
                      <a:pt x="4126337" y="1246227"/>
                      <a:pt x="4126337" y="1177647"/>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93" name="Group 93"/>
            <p:cNvGrpSpPr/>
            <p:nvPr/>
          </p:nvGrpSpPr>
          <p:grpSpPr>
            <a:xfrm>
              <a:off x="8802905" y="4202568"/>
              <a:ext cx="2835169" cy="878862"/>
              <a:chOff x="0" y="0"/>
              <a:chExt cx="4126337" cy="1279105"/>
            </a:xfrm>
          </p:grpSpPr>
          <p:sp>
            <p:nvSpPr>
              <p:cNvPr id="94" name="Freeform 94"/>
              <p:cNvSpPr/>
              <p:nvPr/>
            </p:nvSpPr>
            <p:spPr>
              <a:xfrm>
                <a:off x="31750" y="31750"/>
                <a:ext cx="4062837" cy="1215605"/>
              </a:xfrm>
              <a:custGeom>
                <a:avLst/>
                <a:gdLst/>
                <a:ahLst/>
                <a:cxnLst/>
                <a:rect l="l" t="t" r="r" b="b"/>
                <a:pathLst>
                  <a:path w="4062837" h="1215605">
                    <a:moveTo>
                      <a:pt x="3970127" y="1215605"/>
                    </a:moveTo>
                    <a:lnTo>
                      <a:pt x="92710" y="1215605"/>
                    </a:lnTo>
                    <a:cubicBezTo>
                      <a:pt x="41910" y="1215605"/>
                      <a:pt x="0" y="1173695"/>
                      <a:pt x="0" y="1122895"/>
                    </a:cubicBezTo>
                    <a:lnTo>
                      <a:pt x="0" y="92710"/>
                    </a:lnTo>
                    <a:cubicBezTo>
                      <a:pt x="0" y="41910"/>
                      <a:pt x="41910" y="0"/>
                      <a:pt x="92710" y="0"/>
                    </a:cubicBezTo>
                    <a:lnTo>
                      <a:pt x="3968857" y="0"/>
                    </a:lnTo>
                    <a:cubicBezTo>
                      <a:pt x="4019657" y="0"/>
                      <a:pt x="4061567" y="41910"/>
                      <a:pt x="4061567" y="92710"/>
                    </a:cubicBezTo>
                    <a:lnTo>
                      <a:pt x="4061567" y="1121625"/>
                    </a:lnTo>
                    <a:cubicBezTo>
                      <a:pt x="4062837" y="1173695"/>
                      <a:pt x="4020927" y="1215605"/>
                      <a:pt x="3970127" y="1215605"/>
                    </a:cubicBezTo>
                    <a:close/>
                  </a:path>
                </a:pathLst>
              </a:custGeom>
              <a:solidFill>
                <a:srgbClr val="E4F8F6"/>
              </a:solidFill>
            </p:spPr>
            <p:txBody>
              <a:bodyPr/>
              <a:lstStyle/>
              <a:p>
                <a:endParaRPr lang="en-US"/>
              </a:p>
            </p:txBody>
          </p:sp>
          <p:sp>
            <p:nvSpPr>
              <p:cNvPr id="95" name="Freeform 95"/>
              <p:cNvSpPr/>
              <p:nvPr/>
            </p:nvSpPr>
            <p:spPr>
              <a:xfrm>
                <a:off x="0" y="0"/>
                <a:ext cx="4126337" cy="1279105"/>
              </a:xfrm>
              <a:custGeom>
                <a:avLst/>
                <a:gdLst/>
                <a:ahLst/>
                <a:cxnLst/>
                <a:rect l="l" t="t" r="r" b="b"/>
                <a:pathLst>
                  <a:path w="4126337" h="1279105">
                    <a:moveTo>
                      <a:pt x="4001877" y="59690"/>
                    </a:moveTo>
                    <a:cubicBezTo>
                      <a:pt x="4037437" y="59690"/>
                      <a:pt x="4066647" y="88900"/>
                      <a:pt x="4066647" y="124460"/>
                    </a:cubicBezTo>
                    <a:lnTo>
                      <a:pt x="4066647" y="1154645"/>
                    </a:lnTo>
                    <a:cubicBezTo>
                      <a:pt x="4066647" y="1190205"/>
                      <a:pt x="4037437" y="1219415"/>
                      <a:pt x="4001877" y="1219415"/>
                    </a:cubicBezTo>
                    <a:lnTo>
                      <a:pt x="124460" y="1219415"/>
                    </a:lnTo>
                    <a:cubicBezTo>
                      <a:pt x="88900" y="1219415"/>
                      <a:pt x="59690" y="1190205"/>
                      <a:pt x="59690" y="1154645"/>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154645"/>
                    </a:lnTo>
                    <a:cubicBezTo>
                      <a:pt x="0" y="1223225"/>
                      <a:pt x="55880" y="1279105"/>
                      <a:pt x="124460" y="1279105"/>
                    </a:cubicBezTo>
                    <a:lnTo>
                      <a:pt x="4001877" y="1279105"/>
                    </a:lnTo>
                    <a:cubicBezTo>
                      <a:pt x="4070457" y="1279105"/>
                      <a:pt x="4126337" y="1223225"/>
                      <a:pt x="4126337" y="1154645"/>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96" name="AutoShape 96"/>
            <p:cNvSpPr/>
            <p:nvPr/>
          </p:nvSpPr>
          <p:spPr>
            <a:xfrm flipV="1">
              <a:off x="8380642" y="3522443"/>
              <a:ext cx="15669" cy="5302887"/>
            </a:xfrm>
            <a:prstGeom prst="line">
              <a:avLst/>
            </a:prstGeom>
            <a:ln w="31106" cap="rnd">
              <a:solidFill>
                <a:srgbClr val="003882"/>
              </a:solidFill>
              <a:prstDash val="solid"/>
              <a:headEnd type="none" w="sm" len="sm"/>
              <a:tailEnd type="none" w="sm" len="sm"/>
            </a:ln>
          </p:spPr>
          <p:txBody>
            <a:bodyPr/>
            <a:lstStyle/>
            <a:p>
              <a:endParaRPr lang="en-US"/>
            </a:p>
          </p:txBody>
        </p:sp>
        <p:grpSp>
          <p:nvGrpSpPr>
            <p:cNvPr id="97" name="Group 97"/>
            <p:cNvGrpSpPr/>
            <p:nvPr/>
          </p:nvGrpSpPr>
          <p:grpSpPr>
            <a:xfrm>
              <a:off x="8005377" y="2728054"/>
              <a:ext cx="3632697" cy="1014022"/>
              <a:chOff x="0" y="0"/>
              <a:chExt cx="5287068" cy="1475820"/>
            </a:xfrm>
          </p:grpSpPr>
          <p:sp>
            <p:nvSpPr>
              <p:cNvPr id="98" name="Freeform 98"/>
              <p:cNvSpPr/>
              <p:nvPr/>
            </p:nvSpPr>
            <p:spPr>
              <a:xfrm>
                <a:off x="31750" y="31750"/>
                <a:ext cx="5223568" cy="1412320"/>
              </a:xfrm>
              <a:custGeom>
                <a:avLst/>
                <a:gdLst/>
                <a:ahLst/>
                <a:cxnLst/>
                <a:rect l="l" t="t" r="r" b="b"/>
                <a:pathLst>
                  <a:path w="5223568" h="1412320">
                    <a:moveTo>
                      <a:pt x="5130858" y="1412320"/>
                    </a:moveTo>
                    <a:lnTo>
                      <a:pt x="92710" y="1412320"/>
                    </a:lnTo>
                    <a:cubicBezTo>
                      <a:pt x="41910" y="1412320"/>
                      <a:pt x="0" y="1370410"/>
                      <a:pt x="0" y="1319610"/>
                    </a:cubicBezTo>
                    <a:lnTo>
                      <a:pt x="0" y="92710"/>
                    </a:lnTo>
                    <a:cubicBezTo>
                      <a:pt x="0" y="41910"/>
                      <a:pt x="41910" y="0"/>
                      <a:pt x="92710" y="0"/>
                    </a:cubicBezTo>
                    <a:lnTo>
                      <a:pt x="5129588" y="0"/>
                    </a:lnTo>
                    <a:cubicBezTo>
                      <a:pt x="5180388" y="0"/>
                      <a:pt x="5222298" y="41910"/>
                      <a:pt x="5222298" y="92710"/>
                    </a:cubicBezTo>
                    <a:lnTo>
                      <a:pt x="5222298" y="1318340"/>
                    </a:lnTo>
                    <a:cubicBezTo>
                      <a:pt x="5223568" y="1370410"/>
                      <a:pt x="5181658" y="1412320"/>
                      <a:pt x="5130858" y="1412320"/>
                    </a:cubicBezTo>
                    <a:close/>
                  </a:path>
                </a:pathLst>
              </a:custGeom>
              <a:solidFill>
                <a:srgbClr val="055E6E"/>
              </a:solidFill>
            </p:spPr>
            <p:txBody>
              <a:bodyPr/>
              <a:lstStyle/>
              <a:p>
                <a:endParaRPr lang="en-US"/>
              </a:p>
            </p:txBody>
          </p:sp>
          <p:sp>
            <p:nvSpPr>
              <p:cNvPr id="99" name="Freeform 99"/>
              <p:cNvSpPr/>
              <p:nvPr/>
            </p:nvSpPr>
            <p:spPr>
              <a:xfrm>
                <a:off x="0" y="0"/>
                <a:ext cx="5287068" cy="1475820"/>
              </a:xfrm>
              <a:custGeom>
                <a:avLst/>
                <a:gdLst/>
                <a:ahLst/>
                <a:cxnLst/>
                <a:rect l="l" t="t" r="r" b="b"/>
                <a:pathLst>
                  <a:path w="5287068" h="1475820">
                    <a:moveTo>
                      <a:pt x="5162608" y="59690"/>
                    </a:moveTo>
                    <a:cubicBezTo>
                      <a:pt x="5198168" y="59690"/>
                      <a:pt x="5227378" y="88900"/>
                      <a:pt x="5227378" y="124460"/>
                    </a:cubicBezTo>
                    <a:lnTo>
                      <a:pt x="5227378" y="1351360"/>
                    </a:lnTo>
                    <a:cubicBezTo>
                      <a:pt x="5227378" y="1386920"/>
                      <a:pt x="5198168" y="1416130"/>
                      <a:pt x="5162608" y="1416130"/>
                    </a:cubicBezTo>
                    <a:lnTo>
                      <a:pt x="124460" y="1416130"/>
                    </a:lnTo>
                    <a:cubicBezTo>
                      <a:pt x="88900" y="1416130"/>
                      <a:pt x="59690" y="1386920"/>
                      <a:pt x="59690" y="1351360"/>
                    </a:cubicBezTo>
                    <a:lnTo>
                      <a:pt x="59690" y="124460"/>
                    </a:lnTo>
                    <a:cubicBezTo>
                      <a:pt x="59690" y="88900"/>
                      <a:pt x="88900" y="59690"/>
                      <a:pt x="124460" y="59690"/>
                    </a:cubicBezTo>
                    <a:lnTo>
                      <a:pt x="5162609" y="59690"/>
                    </a:lnTo>
                    <a:moveTo>
                      <a:pt x="5162609" y="0"/>
                    </a:moveTo>
                    <a:lnTo>
                      <a:pt x="124460" y="0"/>
                    </a:lnTo>
                    <a:cubicBezTo>
                      <a:pt x="55880" y="0"/>
                      <a:pt x="0" y="55880"/>
                      <a:pt x="0" y="124460"/>
                    </a:cubicBezTo>
                    <a:lnTo>
                      <a:pt x="0" y="1351360"/>
                    </a:lnTo>
                    <a:cubicBezTo>
                      <a:pt x="0" y="1419940"/>
                      <a:pt x="55880" y="1475820"/>
                      <a:pt x="124460" y="1475820"/>
                    </a:cubicBezTo>
                    <a:lnTo>
                      <a:pt x="5162609" y="1475820"/>
                    </a:lnTo>
                    <a:cubicBezTo>
                      <a:pt x="5231188" y="1475820"/>
                      <a:pt x="5287068" y="1419940"/>
                      <a:pt x="5287068" y="1351360"/>
                    </a:cubicBezTo>
                    <a:lnTo>
                      <a:pt x="5287068" y="124460"/>
                    </a:lnTo>
                    <a:cubicBezTo>
                      <a:pt x="5287068" y="55880"/>
                      <a:pt x="5231188" y="0"/>
                      <a:pt x="5162609" y="0"/>
                    </a:cubicBezTo>
                    <a:close/>
                  </a:path>
                </a:pathLst>
              </a:custGeom>
              <a:solidFill>
                <a:srgbClr val="055E6E"/>
              </a:solidFill>
            </p:spPr>
            <p:txBody>
              <a:bodyPr/>
              <a:lstStyle/>
              <a:p>
                <a:endParaRPr lang="en-US"/>
              </a:p>
            </p:txBody>
          </p:sp>
        </p:grpSp>
        <p:sp>
          <p:nvSpPr>
            <p:cNvPr id="100" name="AutoShape 100"/>
            <p:cNvSpPr/>
            <p:nvPr/>
          </p:nvSpPr>
          <p:spPr>
            <a:xfrm>
              <a:off x="8396311" y="8804006"/>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01" name="AutoShape 101"/>
            <p:cNvSpPr/>
            <p:nvPr/>
          </p:nvSpPr>
          <p:spPr>
            <a:xfrm>
              <a:off x="8400222" y="7877841"/>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02" name="AutoShape 102"/>
            <p:cNvSpPr/>
            <p:nvPr/>
          </p:nvSpPr>
          <p:spPr>
            <a:xfrm>
              <a:off x="8396311" y="6777335"/>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03" name="AutoShape 103"/>
            <p:cNvSpPr/>
            <p:nvPr/>
          </p:nvSpPr>
          <p:spPr>
            <a:xfrm>
              <a:off x="8398267" y="5738701"/>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04" name="AutoShape 104"/>
            <p:cNvSpPr/>
            <p:nvPr/>
          </p:nvSpPr>
          <p:spPr>
            <a:xfrm>
              <a:off x="8398267" y="4698255"/>
              <a:ext cx="402683" cy="0"/>
            </a:xfrm>
            <a:prstGeom prst="line">
              <a:avLst/>
            </a:prstGeom>
            <a:ln w="31106" cap="flat">
              <a:solidFill>
                <a:srgbClr val="003882"/>
              </a:solidFill>
              <a:prstDash val="solid"/>
              <a:headEnd type="none" w="sm" len="sm"/>
              <a:tailEnd type="none" w="sm" len="sm"/>
            </a:ln>
          </p:spPr>
          <p:txBody>
            <a:bodyPr/>
            <a:lstStyle/>
            <a:p>
              <a:endParaRPr lang="en-US"/>
            </a:p>
          </p:txBody>
        </p:sp>
        <p:grpSp>
          <p:nvGrpSpPr>
            <p:cNvPr id="105" name="Group 105"/>
            <p:cNvGrpSpPr/>
            <p:nvPr/>
          </p:nvGrpSpPr>
          <p:grpSpPr>
            <a:xfrm>
              <a:off x="12843921" y="5164801"/>
              <a:ext cx="2835169" cy="829869"/>
              <a:chOff x="0" y="0"/>
              <a:chExt cx="4126337" cy="1207801"/>
            </a:xfrm>
          </p:grpSpPr>
          <p:sp>
            <p:nvSpPr>
              <p:cNvPr id="106" name="Freeform 106"/>
              <p:cNvSpPr/>
              <p:nvPr/>
            </p:nvSpPr>
            <p:spPr>
              <a:xfrm>
                <a:off x="31750" y="31750"/>
                <a:ext cx="4062837" cy="1144301"/>
              </a:xfrm>
              <a:custGeom>
                <a:avLst/>
                <a:gdLst/>
                <a:ahLst/>
                <a:cxnLst/>
                <a:rect l="l" t="t" r="r" b="b"/>
                <a:pathLst>
                  <a:path w="4062837" h="1144301">
                    <a:moveTo>
                      <a:pt x="3970127" y="1144301"/>
                    </a:moveTo>
                    <a:lnTo>
                      <a:pt x="92710" y="1144301"/>
                    </a:lnTo>
                    <a:cubicBezTo>
                      <a:pt x="41910" y="1144301"/>
                      <a:pt x="0" y="1102391"/>
                      <a:pt x="0" y="1051591"/>
                    </a:cubicBezTo>
                    <a:lnTo>
                      <a:pt x="0" y="92710"/>
                    </a:lnTo>
                    <a:cubicBezTo>
                      <a:pt x="0" y="41910"/>
                      <a:pt x="41910" y="0"/>
                      <a:pt x="92710" y="0"/>
                    </a:cubicBezTo>
                    <a:lnTo>
                      <a:pt x="3968857" y="0"/>
                    </a:lnTo>
                    <a:cubicBezTo>
                      <a:pt x="4019657" y="0"/>
                      <a:pt x="4061567" y="41910"/>
                      <a:pt x="4061567" y="92710"/>
                    </a:cubicBezTo>
                    <a:lnTo>
                      <a:pt x="4061567" y="1050321"/>
                    </a:lnTo>
                    <a:cubicBezTo>
                      <a:pt x="4062837" y="1102391"/>
                      <a:pt x="4020927" y="1144301"/>
                      <a:pt x="3970127" y="1144301"/>
                    </a:cubicBezTo>
                    <a:close/>
                  </a:path>
                </a:pathLst>
              </a:custGeom>
              <a:solidFill>
                <a:srgbClr val="D9D9D9"/>
              </a:solidFill>
            </p:spPr>
            <p:txBody>
              <a:bodyPr/>
              <a:lstStyle/>
              <a:p>
                <a:endParaRPr lang="en-US"/>
              </a:p>
            </p:txBody>
          </p:sp>
          <p:sp>
            <p:nvSpPr>
              <p:cNvPr id="107" name="Freeform 107"/>
              <p:cNvSpPr/>
              <p:nvPr/>
            </p:nvSpPr>
            <p:spPr>
              <a:xfrm>
                <a:off x="0" y="0"/>
                <a:ext cx="4126337" cy="1207801"/>
              </a:xfrm>
              <a:custGeom>
                <a:avLst/>
                <a:gdLst/>
                <a:ahLst/>
                <a:cxnLst/>
                <a:rect l="l" t="t" r="r" b="b"/>
                <a:pathLst>
                  <a:path w="4126337" h="1207801">
                    <a:moveTo>
                      <a:pt x="4001877" y="59690"/>
                    </a:moveTo>
                    <a:cubicBezTo>
                      <a:pt x="4037437" y="59690"/>
                      <a:pt x="4066647" y="88900"/>
                      <a:pt x="4066647" y="124460"/>
                    </a:cubicBezTo>
                    <a:lnTo>
                      <a:pt x="4066647" y="1083341"/>
                    </a:lnTo>
                    <a:cubicBezTo>
                      <a:pt x="4066647" y="1118901"/>
                      <a:pt x="4037437" y="1148111"/>
                      <a:pt x="4001877" y="1148111"/>
                    </a:cubicBezTo>
                    <a:lnTo>
                      <a:pt x="124460" y="1148111"/>
                    </a:lnTo>
                    <a:cubicBezTo>
                      <a:pt x="88900" y="1148111"/>
                      <a:pt x="59690" y="1118901"/>
                      <a:pt x="59690" y="1083341"/>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083341"/>
                    </a:lnTo>
                    <a:cubicBezTo>
                      <a:pt x="0" y="1151921"/>
                      <a:pt x="55880" y="1207801"/>
                      <a:pt x="124460" y="1207801"/>
                    </a:cubicBezTo>
                    <a:lnTo>
                      <a:pt x="4001877" y="1207801"/>
                    </a:lnTo>
                    <a:cubicBezTo>
                      <a:pt x="4070457" y="1207801"/>
                      <a:pt x="4126337" y="1151921"/>
                      <a:pt x="4126337" y="1083341"/>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108" name="Group 108"/>
            <p:cNvGrpSpPr/>
            <p:nvPr/>
          </p:nvGrpSpPr>
          <p:grpSpPr>
            <a:xfrm>
              <a:off x="12843921" y="4006479"/>
              <a:ext cx="2835169" cy="952199"/>
              <a:chOff x="0" y="0"/>
              <a:chExt cx="4126337" cy="1385842"/>
            </a:xfrm>
          </p:grpSpPr>
          <p:sp>
            <p:nvSpPr>
              <p:cNvPr id="109" name="Freeform 109"/>
              <p:cNvSpPr/>
              <p:nvPr/>
            </p:nvSpPr>
            <p:spPr>
              <a:xfrm>
                <a:off x="31750" y="31750"/>
                <a:ext cx="4062837" cy="1322342"/>
              </a:xfrm>
              <a:custGeom>
                <a:avLst/>
                <a:gdLst/>
                <a:ahLst/>
                <a:cxnLst/>
                <a:rect l="l" t="t" r="r" b="b"/>
                <a:pathLst>
                  <a:path w="4062837" h="1322342">
                    <a:moveTo>
                      <a:pt x="3970127" y="1322342"/>
                    </a:moveTo>
                    <a:lnTo>
                      <a:pt x="92710" y="1322342"/>
                    </a:lnTo>
                    <a:cubicBezTo>
                      <a:pt x="41910" y="1322342"/>
                      <a:pt x="0" y="1280432"/>
                      <a:pt x="0" y="1229632"/>
                    </a:cubicBezTo>
                    <a:lnTo>
                      <a:pt x="0" y="92710"/>
                    </a:lnTo>
                    <a:cubicBezTo>
                      <a:pt x="0" y="41910"/>
                      <a:pt x="41910" y="0"/>
                      <a:pt x="92710" y="0"/>
                    </a:cubicBezTo>
                    <a:lnTo>
                      <a:pt x="3968857" y="0"/>
                    </a:lnTo>
                    <a:cubicBezTo>
                      <a:pt x="4019657" y="0"/>
                      <a:pt x="4061567" y="41910"/>
                      <a:pt x="4061567" y="92710"/>
                    </a:cubicBezTo>
                    <a:lnTo>
                      <a:pt x="4061567" y="1228362"/>
                    </a:lnTo>
                    <a:cubicBezTo>
                      <a:pt x="4062837" y="1280432"/>
                      <a:pt x="4020927" y="1322342"/>
                      <a:pt x="3970127" y="1322342"/>
                    </a:cubicBezTo>
                    <a:close/>
                  </a:path>
                </a:pathLst>
              </a:custGeom>
              <a:solidFill>
                <a:srgbClr val="D9D9D9"/>
              </a:solidFill>
            </p:spPr>
            <p:txBody>
              <a:bodyPr/>
              <a:lstStyle/>
              <a:p>
                <a:endParaRPr lang="en-US"/>
              </a:p>
            </p:txBody>
          </p:sp>
          <p:sp>
            <p:nvSpPr>
              <p:cNvPr id="110" name="Freeform 110"/>
              <p:cNvSpPr/>
              <p:nvPr/>
            </p:nvSpPr>
            <p:spPr>
              <a:xfrm>
                <a:off x="0" y="0"/>
                <a:ext cx="4126337" cy="1385842"/>
              </a:xfrm>
              <a:custGeom>
                <a:avLst/>
                <a:gdLst/>
                <a:ahLst/>
                <a:cxnLst/>
                <a:rect l="l" t="t" r="r" b="b"/>
                <a:pathLst>
                  <a:path w="4126337" h="1385842">
                    <a:moveTo>
                      <a:pt x="4001877" y="59690"/>
                    </a:moveTo>
                    <a:cubicBezTo>
                      <a:pt x="4037437" y="59690"/>
                      <a:pt x="4066647" y="88900"/>
                      <a:pt x="4066647" y="124460"/>
                    </a:cubicBezTo>
                    <a:lnTo>
                      <a:pt x="4066647" y="1261382"/>
                    </a:lnTo>
                    <a:cubicBezTo>
                      <a:pt x="4066647" y="1296942"/>
                      <a:pt x="4037437" y="1326152"/>
                      <a:pt x="4001877" y="1326152"/>
                    </a:cubicBezTo>
                    <a:lnTo>
                      <a:pt x="124460" y="1326152"/>
                    </a:lnTo>
                    <a:cubicBezTo>
                      <a:pt x="88900" y="1326152"/>
                      <a:pt x="59690" y="1296942"/>
                      <a:pt x="59690" y="1261382"/>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261382"/>
                    </a:lnTo>
                    <a:cubicBezTo>
                      <a:pt x="0" y="1329962"/>
                      <a:pt x="55880" y="1385842"/>
                      <a:pt x="124460" y="1385842"/>
                    </a:cubicBezTo>
                    <a:lnTo>
                      <a:pt x="4001877" y="1385842"/>
                    </a:lnTo>
                    <a:cubicBezTo>
                      <a:pt x="4070457" y="1385842"/>
                      <a:pt x="4126337" y="1329962"/>
                      <a:pt x="4126337" y="1261382"/>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111" name="AutoShape 111"/>
            <p:cNvSpPr/>
            <p:nvPr/>
          </p:nvSpPr>
          <p:spPr>
            <a:xfrm flipV="1">
              <a:off x="12439296" y="3434568"/>
              <a:ext cx="0" cy="3004909"/>
            </a:xfrm>
            <a:prstGeom prst="line">
              <a:avLst/>
            </a:prstGeom>
            <a:ln w="31106" cap="rnd">
              <a:solidFill>
                <a:srgbClr val="003882"/>
              </a:solidFill>
              <a:prstDash val="solid"/>
              <a:headEnd type="none" w="sm" len="sm"/>
              <a:tailEnd type="none" w="sm" len="sm"/>
            </a:ln>
          </p:spPr>
          <p:txBody>
            <a:bodyPr/>
            <a:lstStyle/>
            <a:p>
              <a:endParaRPr lang="en-US"/>
            </a:p>
          </p:txBody>
        </p:sp>
        <p:grpSp>
          <p:nvGrpSpPr>
            <p:cNvPr id="112" name="Group 112"/>
            <p:cNvGrpSpPr/>
            <p:nvPr/>
          </p:nvGrpSpPr>
          <p:grpSpPr>
            <a:xfrm>
              <a:off x="12028769" y="2728054"/>
              <a:ext cx="3634652" cy="1014022"/>
              <a:chOff x="0" y="0"/>
              <a:chExt cx="5289914" cy="1475820"/>
            </a:xfrm>
          </p:grpSpPr>
          <p:sp>
            <p:nvSpPr>
              <p:cNvPr id="113" name="Freeform 113"/>
              <p:cNvSpPr/>
              <p:nvPr/>
            </p:nvSpPr>
            <p:spPr>
              <a:xfrm>
                <a:off x="31750" y="31750"/>
                <a:ext cx="5226414" cy="1412320"/>
              </a:xfrm>
              <a:custGeom>
                <a:avLst/>
                <a:gdLst/>
                <a:ahLst/>
                <a:cxnLst/>
                <a:rect l="l" t="t" r="r" b="b"/>
                <a:pathLst>
                  <a:path w="5226414" h="1412320">
                    <a:moveTo>
                      <a:pt x="5133704" y="1412320"/>
                    </a:moveTo>
                    <a:lnTo>
                      <a:pt x="92710" y="1412320"/>
                    </a:lnTo>
                    <a:cubicBezTo>
                      <a:pt x="41910" y="1412320"/>
                      <a:pt x="0" y="1370410"/>
                      <a:pt x="0" y="1319610"/>
                    </a:cubicBezTo>
                    <a:lnTo>
                      <a:pt x="0" y="92710"/>
                    </a:lnTo>
                    <a:cubicBezTo>
                      <a:pt x="0" y="41910"/>
                      <a:pt x="41910" y="0"/>
                      <a:pt x="92710" y="0"/>
                    </a:cubicBezTo>
                    <a:lnTo>
                      <a:pt x="5132434" y="0"/>
                    </a:lnTo>
                    <a:cubicBezTo>
                      <a:pt x="5183234" y="0"/>
                      <a:pt x="5225145" y="41910"/>
                      <a:pt x="5225145" y="92710"/>
                    </a:cubicBezTo>
                    <a:lnTo>
                      <a:pt x="5225145" y="1318340"/>
                    </a:lnTo>
                    <a:cubicBezTo>
                      <a:pt x="5226414" y="1370410"/>
                      <a:pt x="5184504" y="1412320"/>
                      <a:pt x="5133704" y="1412320"/>
                    </a:cubicBezTo>
                    <a:close/>
                  </a:path>
                </a:pathLst>
              </a:custGeom>
              <a:solidFill>
                <a:srgbClr val="055E6E"/>
              </a:solidFill>
            </p:spPr>
            <p:txBody>
              <a:bodyPr/>
              <a:lstStyle/>
              <a:p>
                <a:endParaRPr lang="en-US"/>
              </a:p>
            </p:txBody>
          </p:sp>
          <p:sp>
            <p:nvSpPr>
              <p:cNvPr id="114" name="Freeform 114"/>
              <p:cNvSpPr/>
              <p:nvPr/>
            </p:nvSpPr>
            <p:spPr>
              <a:xfrm>
                <a:off x="0" y="0"/>
                <a:ext cx="5289915" cy="1475820"/>
              </a:xfrm>
              <a:custGeom>
                <a:avLst/>
                <a:gdLst/>
                <a:ahLst/>
                <a:cxnLst/>
                <a:rect l="l" t="t" r="r" b="b"/>
                <a:pathLst>
                  <a:path w="5289915" h="1475820">
                    <a:moveTo>
                      <a:pt x="5165454" y="59690"/>
                    </a:moveTo>
                    <a:cubicBezTo>
                      <a:pt x="5201014" y="59690"/>
                      <a:pt x="5230225" y="88900"/>
                      <a:pt x="5230225" y="124460"/>
                    </a:cubicBezTo>
                    <a:lnTo>
                      <a:pt x="5230225" y="1351360"/>
                    </a:lnTo>
                    <a:cubicBezTo>
                      <a:pt x="5230225" y="1386920"/>
                      <a:pt x="5201014" y="1416130"/>
                      <a:pt x="5165454" y="1416130"/>
                    </a:cubicBezTo>
                    <a:lnTo>
                      <a:pt x="124460" y="1416130"/>
                    </a:lnTo>
                    <a:cubicBezTo>
                      <a:pt x="88900" y="1416130"/>
                      <a:pt x="59690" y="1386920"/>
                      <a:pt x="59690" y="1351360"/>
                    </a:cubicBezTo>
                    <a:lnTo>
                      <a:pt x="59690" y="124460"/>
                    </a:lnTo>
                    <a:cubicBezTo>
                      <a:pt x="59690" y="88900"/>
                      <a:pt x="88900" y="59690"/>
                      <a:pt x="124460" y="59690"/>
                    </a:cubicBezTo>
                    <a:lnTo>
                      <a:pt x="5165454" y="59690"/>
                    </a:lnTo>
                    <a:moveTo>
                      <a:pt x="5165454" y="0"/>
                    </a:moveTo>
                    <a:lnTo>
                      <a:pt x="124460" y="0"/>
                    </a:lnTo>
                    <a:cubicBezTo>
                      <a:pt x="55880" y="0"/>
                      <a:pt x="0" y="55880"/>
                      <a:pt x="0" y="124460"/>
                    </a:cubicBezTo>
                    <a:lnTo>
                      <a:pt x="0" y="1351360"/>
                    </a:lnTo>
                    <a:cubicBezTo>
                      <a:pt x="0" y="1419940"/>
                      <a:pt x="55880" y="1475820"/>
                      <a:pt x="124460" y="1475820"/>
                    </a:cubicBezTo>
                    <a:lnTo>
                      <a:pt x="5165454" y="1475820"/>
                    </a:lnTo>
                    <a:cubicBezTo>
                      <a:pt x="5234034" y="1475820"/>
                      <a:pt x="5289915" y="1419940"/>
                      <a:pt x="5289915" y="1351360"/>
                    </a:cubicBezTo>
                    <a:lnTo>
                      <a:pt x="5289915" y="124460"/>
                    </a:lnTo>
                    <a:cubicBezTo>
                      <a:pt x="5289915" y="55880"/>
                      <a:pt x="5234034" y="0"/>
                      <a:pt x="5165454" y="0"/>
                    </a:cubicBezTo>
                    <a:close/>
                  </a:path>
                </a:pathLst>
              </a:custGeom>
              <a:solidFill>
                <a:srgbClr val="055E6E"/>
              </a:solidFill>
            </p:spPr>
            <p:txBody>
              <a:bodyPr/>
              <a:lstStyle/>
              <a:p>
                <a:endParaRPr lang="en-US"/>
              </a:p>
            </p:txBody>
          </p:sp>
        </p:grpSp>
        <p:grpSp>
          <p:nvGrpSpPr>
            <p:cNvPr id="115" name="Group 115"/>
            <p:cNvGrpSpPr/>
            <p:nvPr/>
          </p:nvGrpSpPr>
          <p:grpSpPr>
            <a:xfrm>
              <a:off x="16062385" y="2728054"/>
              <a:ext cx="3634652" cy="1014022"/>
              <a:chOff x="0" y="0"/>
              <a:chExt cx="5289914" cy="1475820"/>
            </a:xfrm>
          </p:grpSpPr>
          <p:sp>
            <p:nvSpPr>
              <p:cNvPr id="116" name="Freeform 116"/>
              <p:cNvSpPr/>
              <p:nvPr/>
            </p:nvSpPr>
            <p:spPr>
              <a:xfrm>
                <a:off x="31750" y="31750"/>
                <a:ext cx="5226414" cy="1412320"/>
              </a:xfrm>
              <a:custGeom>
                <a:avLst/>
                <a:gdLst/>
                <a:ahLst/>
                <a:cxnLst/>
                <a:rect l="l" t="t" r="r" b="b"/>
                <a:pathLst>
                  <a:path w="5226414" h="1412320">
                    <a:moveTo>
                      <a:pt x="5133704" y="1412320"/>
                    </a:moveTo>
                    <a:lnTo>
                      <a:pt x="92710" y="1412320"/>
                    </a:lnTo>
                    <a:cubicBezTo>
                      <a:pt x="41910" y="1412320"/>
                      <a:pt x="0" y="1370410"/>
                      <a:pt x="0" y="1319610"/>
                    </a:cubicBezTo>
                    <a:lnTo>
                      <a:pt x="0" y="92710"/>
                    </a:lnTo>
                    <a:cubicBezTo>
                      <a:pt x="0" y="41910"/>
                      <a:pt x="41910" y="0"/>
                      <a:pt x="92710" y="0"/>
                    </a:cubicBezTo>
                    <a:lnTo>
                      <a:pt x="5132434" y="0"/>
                    </a:lnTo>
                    <a:cubicBezTo>
                      <a:pt x="5183234" y="0"/>
                      <a:pt x="5225145" y="41910"/>
                      <a:pt x="5225145" y="92710"/>
                    </a:cubicBezTo>
                    <a:lnTo>
                      <a:pt x="5225145" y="1318340"/>
                    </a:lnTo>
                    <a:cubicBezTo>
                      <a:pt x="5226414" y="1370410"/>
                      <a:pt x="5184504" y="1412320"/>
                      <a:pt x="5133704" y="1412320"/>
                    </a:cubicBezTo>
                    <a:close/>
                  </a:path>
                </a:pathLst>
              </a:custGeom>
              <a:solidFill>
                <a:srgbClr val="055E6E"/>
              </a:solidFill>
            </p:spPr>
            <p:txBody>
              <a:bodyPr/>
              <a:lstStyle/>
              <a:p>
                <a:endParaRPr lang="en-US"/>
              </a:p>
            </p:txBody>
          </p:sp>
          <p:sp>
            <p:nvSpPr>
              <p:cNvPr id="117" name="Freeform 117"/>
              <p:cNvSpPr/>
              <p:nvPr/>
            </p:nvSpPr>
            <p:spPr>
              <a:xfrm>
                <a:off x="0" y="0"/>
                <a:ext cx="5289915" cy="1475820"/>
              </a:xfrm>
              <a:custGeom>
                <a:avLst/>
                <a:gdLst/>
                <a:ahLst/>
                <a:cxnLst/>
                <a:rect l="l" t="t" r="r" b="b"/>
                <a:pathLst>
                  <a:path w="5289915" h="1475820">
                    <a:moveTo>
                      <a:pt x="5165454" y="59690"/>
                    </a:moveTo>
                    <a:cubicBezTo>
                      <a:pt x="5201014" y="59690"/>
                      <a:pt x="5230225" y="88900"/>
                      <a:pt x="5230225" y="124460"/>
                    </a:cubicBezTo>
                    <a:lnTo>
                      <a:pt x="5230225" y="1351360"/>
                    </a:lnTo>
                    <a:cubicBezTo>
                      <a:pt x="5230225" y="1386920"/>
                      <a:pt x="5201014" y="1416130"/>
                      <a:pt x="5165454" y="1416130"/>
                    </a:cubicBezTo>
                    <a:lnTo>
                      <a:pt x="124460" y="1416130"/>
                    </a:lnTo>
                    <a:cubicBezTo>
                      <a:pt x="88900" y="1416130"/>
                      <a:pt x="59690" y="1386920"/>
                      <a:pt x="59690" y="1351360"/>
                    </a:cubicBezTo>
                    <a:lnTo>
                      <a:pt x="59690" y="124460"/>
                    </a:lnTo>
                    <a:cubicBezTo>
                      <a:pt x="59690" y="88900"/>
                      <a:pt x="88900" y="59690"/>
                      <a:pt x="124460" y="59690"/>
                    </a:cubicBezTo>
                    <a:lnTo>
                      <a:pt x="5165454" y="59690"/>
                    </a:lnTo>
                    <a:moveTo>
                      <a:pt x="5165454" y="0"/>
                    </a:moveTo>
                    <a:lnTo>
                      <a:pt x="124460" y="0"/>
                    </a:lnTo>
                    <a:cubicBezTo>
                      <a:pt x="55880" y="0"/>
                      <a:pt x="0" y="55880"/>
                      <a:pt x="0" y="124460"/>
                    </a:cubicBezTo>
                    <a:lnTo>
                      <a:pt x="0" y="1351360"/>
                    </a:lnTo>
                    <a:cubicBezTo>
                      <a:pt x="0" y="1419940"/>
                      <a:pt x="55880" y="1475820"/>
                      <a:pt x="124460" y="1475820"/>
                    </a:cubicBezTo>
                    <a:lnTo>
                      <a:pt x="5165454" y="1475820"/>
                    </a:lnTo>
                    <a:cubicBezTo>
                      <a:pt x="5234034" y="1475820"/>
                      <a:pt x="5289915" y="1419940"/>
                      <a:pt x="5289915" y="1351360"/>
                    </a:cubicBezTo>
                    <a:lnTo>
                      <a:pt x="5289915" y="124460"/>
                    </a:lnTo>
                    <a:cubicBezTo>
                      <a:pt x="5289915" y="55880"/>
                      <a:pt x="5234034" y="0"/>
                      <a:pt x="5165454" y="0"/>
                    </a:cubicBezTo>
                    <a:close/>
                  </a:path>
                </a:pathLst>
              </a:custGeom>
              <a:solidFill>
                <a:srgbClr val="055E6E"/>
              </a:solidFill>
            </p:spPr>
            <p:txBody>
              <a:bodyPr/>
              <a:lstStyle/>
              <a:p>
                <a:endParaRPr lang="en-US"/>
              </a:p>
            </p:txBody>
          </p:sp>
        </p:grpSp>
        <p:sp>
          <p:nvSpPr>
            <p:cNvPr id="118" name="AutoShape 118"/>
            <p:cNvSpPr/>
            <p:nvPr/>
          </p:nvSpPr>
          <p:spPr>
            <a:xfrm>
              <a:off x="12454965" y="5452604"/>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19" name="AutoShape 119"/>
            <p:cNvSpPr/>
            <p:nvPr/>
          </p:nvSpPr>
          <p:spPr>
            <a:xfrm>
              <a:off x="12434935" y="4483009"/>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20" name="AutoShape 120"/>
            <p:cNvSpPr/>
            <p:nvPr/>
          </p:nvSpPr>
          <p:spPr>
            <a:xfrm flipV="1">
              <a:off x="13870659" y="2228917"/>
              <a:ext cx="0" cy="499137"/>
            </a:xfrm>
            <a:prstGeom prst="line">
              <a:avLst/>
            </a:prstGeom>
            <a:ln w="31106" cap="flat">
              <a:solidFill>
                <a:srgbClr val="003882"/>
              </a:solidFill>
              <a:prstDash val="solid"/>
              <a:headEnd type="none" w="sm" len="sm"/>
              <a:tailEnd type="none" w="sm" len="sm"/>
            </a:ln>
          </p:spPr>
          <p:txBody>
            <a:bodyPr/>
            <a:lstStyle/>
            <a:p>
              <a:endParaRPr lang="en-US"/>
            </a:p>
          </p:txBody>
        </p:sp>
        <p:sp>
          <p:nvSpPr>
            <p:cNvPr id="121" name="AutoShape 121"/>
            <p:cNvSpPr/>
            <p:nvPr/>
          </p:nvSpPr>
          <p:spPr>
            <a:xfrm flipV="1">
              <a:off x="17904275" y="2228917"/>
              <a:ext cx="0" cy="499137"/>
            </a:xfrm>
            <a:prstGeom prst="line">
              <a:avLst/>
            </a:prstGeom>
            <a:ln w="31106" cap="flat">
              <a:solidFill>
                <a:srgbClr val="003882"/>
              </a:solidFill>
              <a:prstDash val="solid"/>
              <a:headEnd type="none" w="sm" len="sm"/>
              <a:tailEnd type="none" w="sm" len="sm"/>
            </a:ln>
          </p:spPr>
          <p:txBody>
            <a:bodyPr/>
            <a:lstStyle/>
            <a:p>
              <a:endParaRPr lang="en-US"/>
            </a:p>
          </p:txBody>
        </p:sp>
        <p:sp>
          <p:nvSpPr>
            <p:cNvPr id="122" name="AutoShape 122"/>
            <p:cNvSpPr/>
            <p:nvPr/>
          </p:nvSpPr>
          <p:spPr>
            <a:xfrm flipV="1">
              <a:off x="11377869" y="1291853"/>
              <a:ext cx="1534" cy="969004"/>
            </a:xfrm>
            <a:prstGeom prst="line">
              <a:avLst/>
            </a:prstGeom>
            <a:ln w="31106" cap="flat">
              <a:solidFill>
                <a:srgbClr val="003882"/>
              </a:solidFill>
              <a:prstDash val="solid"/>
              <a:headEnd type="none" w="sm" len="sm"/>
              <a:tailEnd type="none" w="sm" len="sm"/>
            </a:ln>
          </p:spPr>
          <p:txBody>
            <a:bodyPr/>
            <a:lstStyle/>
            <a:p>
              <a:endParaRPr lang="en-US"/>
            </a:p>
          </p:txBody>
        </p:sp>
        <p:sp>
          <p:nvSpPr>
            <p:cNvPr id="123" name="AutoShape 123"/>
            <p:cNvSpPr/>
            <p:nvPr/>
          </p:nvSpPr>
          <p:spPr>
            <a:xfrm flipV="1">
              <a:off x="5812816" y="2228917"/>
              <a:ext cx="0" cy="499137"/>
            </a:xfrm>
            <a:prstGeom prst="line">
              <a:avLst/>
            </a:prstGeom>
            <a:ln w="31106" cap="flat">
              <a:solidFill>
                <a:srgbClr val="003882"/>
              </a:solidFill>
              <a:prstDash val="solid"/>
              <a:headEnd type="none" w="sm" len="sm"/>
              <a:tailEnd type="none" w="sm" len="sm"/>
            </a:ln>
          </p:spPr>
          <p:txBody>
            <a:bodyPr/>
            <a:lstStyle/>
            <a:p>
              <a:endParaRPr lang="en-US"/>
            </a:p>
          </p:txBody>
        </p:sp>
        <p:sp>
          <p:nvSpPr>
            <p:cNvPr id="124" name="AutoShape 124"/>
            <p:cNvSpPr/>
            <p:nvPr/>
          </p:nvSpPr>
          <p:spPr>
            <a:xfrm>
              <a:off x="1781916" y="2240591"/>
              <a:ext cx="20257581" cy="7757"/>
            </a:xfrm>
            <a:prstGeom prst="line">
              <a:avLst/>
            </a:prstGeom>
            <a:ln w="31106" cap="flat">
              <a:solidFill>
                <a:srgbClr val="003882"/>
              </a:solidFill>
              <a:prstDash val="solid"/>
              <a:headEnd type="none" w="sm" len="sm"/>
              <a:tailEnd type="none" w="sm" len="sm"/>
            </a:ln>
          </p:spPr>
          <p:txBody>
            <a:bodyPr/>
            <a:lstStyle/>
            <a:p>
              <a:endParaRPr lang="en-US"/>
            </a:p>
          </p:txBody>
        </p:sp>
        <p:sp>
          <p:nvSpPr>
            <p:cNvPr id="125" name="TextBox 125"/>
            <p:cNvSpPr txBox="1"/>
            <p:nvPr/>
          </p:nvSpPr>
          <p:spPr>
            <a:xfrm>
              <a:off x="938160" y="5281137"/>
              <a:ext cx="2278900" cy="326967"/>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Feasibility Study</a:t>
              </a:r>
            </a:p>
          </p:txBody>
        </p:sp>
        <p:sp>
          <p:nvSpPr>
            <p:cNvPr id="126" name="TextBox 126"/>
            <p:cNvSpPr txBox="1"/>
            <p:nvPr/>
          </p:nvSpPr>
          <p:spPr>
            <a:xfrm>
              <a:off x="905569" y="6163346"/>
              <a:ext cx="2278900" cy="326967"/>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Literature Survey</a:t>
              </a:r>
            </a:p>
          </p:txBody>
        </p:sp>
        <p:sp>
          <p:nvSpPr>
            <p:cNvPr id="127" name="TextBox 127"/>
            <p:cNvSpPr txBox="1"/>
            <p:nvPr/>
          </p:nvSpPr>
          <p:spPr>
            <a:xfrm>
              <a:off x="938160" y="4397958"/>
              <a:ext cx="2278900" cy="326967"/>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Topic Selection</a:t>
              </a:r>
            </a:p>
          </p:txBody>
        </p:sp>
        <p:sp>
          <p:nvSpPr>
            <p:cNvPr id="128" name="TextBox 128"/>
            <p:cNvSpPr txBox="1"/>
            <p:nvPr/>
          </p:nvSpPr>
          <p:spPr>
            <a:xfrm>
              <a:off x="253433" y="2944463"/>
              <a:ext cx="3127787" cy="427582"/>
            </a:xfrm>
            <a:prstGeom prst="rect">
              <a:avLst/>
            </a:prstGeom>
          </p:spPr>
          <p:txBody>
            <a:bodyPr lIns="0" tIns="0" rIns="0" bIns="0" rtlCol="0" anchor="t">
              <a:spAutoFit/>
            </a:bodyPr>
            <a:lstStyle/>
            <a:p>
              <a:pPr algn="ctr">
                <a:lnSpc>
                  <a:spcPts val="2793"/>
                </a:lnSpc>
                <a:spcBef>
                  <a:spcPct val="0"/>
                </a:spcBef>
              </a:pPr>
              <a:r>
                <a:rPr lang="en-US" sz="1995">
                  <a:solidFill>
                    <a:srgbClr val="FFFFFF"/>
                  </a:solidFill>
                  <a:latin typeface="Arial Unicode"/>
                  <a:ea typeface="Arial Unicode"/>
                  <a:cs typeface="Arial Unicode"/>
                  <a:sym typeface="Arial Unicode"/>
                </a:rPr>
                <a:t>Background Study</a:t>
              </a:r>
            </a:p>
          </p:txBody>
        </p:sp>
        <p:sp>
          <p:nvSpPr>
            <p:cNvPr id="129" name="TextBox 129"/>
            <p:cNvSpPr txBox="1"/>
            <p:nvPr/>
          </p:nvSpPr>
          <p:spPr>
            <a:xfrm>
              <a:off x="4971875" y="5468807"/>
              <a:ext cx="2278900" cy="671459"/>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Requirements Analysis</a:t>
              </a:r>
            </a:p>
          </p:txBody>
        </p:sp>
        <p:sp>
          <p:nvSpPr>
            <p:cNvPr id="130" name="TextBox 130"/>
            <p:cNvSpPr txBox="1"/>
            <p:nvPr/>
          </p:nvSpPr>
          <p:spPr>
            <a:xfrm>
              <a:off x="4987535" y="6708753"/>
              <a:ext cx="2278900" cy="671459"/>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Requirements Specification</a:t>
              </a:r>
            </a:p>
          </p:txBody>
        </p:sp>
        <p:sp>
          <p:nvSpPr>
            <p:cNvPr id="131" name="TextBox 131"/>
            <p:cNvSpPr txBox="1"/>
            <p:nvPr/>
          </p:nvSpPr>
          <p:spPr>
            <a:xfrm>
              <a:off x="4971875" y="4289378"/>
              <a:ext cx="2278900" cy="671459"/>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Requirements Gathering</a:t>
              </a:r>
            </a:p>
          </p:txBody>
        </p:sp>
        <p:sp>
          <p:nvSpPr>
            <p:cNvPr id="132" name="TextBox 132"/>
            <p:cNvSpPr txBox="1"/>
            <p:nvPr/>
          </p:nvSpPr>
          <p:spPr>
            <a:xfrm>
              <a:off x="4280823" y="3006987"/>
              <a:ext cx="3078383" cy="427582"/>
            </a:xfrm>
            <a:prstGeom prst="rect">
              <a:avLst/>
            </a:prstGeom>
          </p:spPr>
          <p:txBody>
            <a:bodyPr lIns="0" tIns="0" rIns="0" bIns="0" rtlCol="0" anchor="t">
              <a:spAutoFit/>
            </a:bodyPr>
            <a:lstStyle/>
            <a:p>
              <a:pPr algn="ctr">
                <a:lnSpc>
                  <a:spcPts val="2793"/>
                </a:lnSpc>
                <a:spcBef>
                  <a:spcPct val="0"/>
                </a:spcBef>
              </a:pPr>
              <a:r>
                <a:rPr lang="en-US" sz="1995">
                  <a:solidFill>
                    <a:srgbClr val="FFFFFF"/>
                  </a:solidFill>
                  <a:latin typeface="Arial Unicode"/>
                  <a:ea typeface="Arial Unicode"/>
                  <a:cs typeface="Arial Unicode"/>
                  <a:sym typeface="Arial Unicode"/>
                </a:rPr>
                <a:t>Requirements</a:t>
              </a:r>
            </a:p>
          </p:txBody>
        </p:sp>
        <p:sp>
          <p:nvSpPr>
            <p:cNvPr id="133" name="TextBox 133"/>
            <p:cNvSpPr txBox="1"/>
            <p:nvPr/>
          </p:nvSpPr>
          <p:spPr>
            <a:xfrm>
              <a:off x="9100503" y="7659428"/>
              <a:ext cx="2278900" cy="329291"/>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Progress Report</a:t>
              </a:r>
            </a:p>
          </p:txBody>
        </p:sp>
        <p:sp>
          <p:nvSpPr>
            <p:cNvPr id="134" name="TextBox 134"/>
            <p:cNvSpPr txBox="1"/>
            <p:nvPr/>
          </p:nvSpPr>
          <p:spPr>
            <a:xfrm>
              <a:off x="9077128" y="8583767"/>
              <a:ext cx="2278900" cy="329291"/>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Final Report</a:t>
              </a:r>
            </a:p>
          </p:txBody>
        </p:sp>
        <p:sp>
          <p:nvSpPr>
            <p:cNvPr id="135" name="TextBox 135"/>
            <p:cNvSpPr txBox="1"/>
            <p:nvPr/>
          </p:nvSpPr>
          <p:spPr>
            <a:xfrm>
              <a:off x="9126234" y="5468807"/>
              <a:ext cx="2278900" cy="1013627"/>
            </a:xfrm>
            <a:prstGeom prst="rect">
              <a:avLst/>
            </a:prstGeom>
          </p:spPr>
          <p:txBody>
            <a:bodyPr lIns="0" tIns="0" rIns="0" bIns="0" rtlCol="0" anchor="t">
              <a:spAutoFit/>
            </a:bodyPr>
            <a:lstStyle/>
            <a:p>
              <a:pPr algn="ctr">
                <a:lnSpc>
                  <a:spcPts val="2107"/>
                </a:lnSpc>
              </a:pPr>
              <a:r>
                <a:rPr lang="en-US" sz="1505">
                  <a:solidFill>
                    <a:srgbClr val="055E6E"/>
                  </a:solidFill>
                  <a:latin typeface="Libre Franklin Medium"/>
                  <a:ea typeface="Libre Franklin Medium"/>
                  <a:cs typeface="Libre Franklin Medium"/>
                  <a:sym typeface="Libre Franklin Medium"/>
                </a:rPr>
                <a:t>Proposal Presentation</a:t>
              </a:r>
            </a:p>
            <a:p>
              <a:pPr algn="ctr">
                <a:lnSpc>
                  <a:spcPts val="2107"/>
                </a:lnSpc>
                <a:spcBef>
                  <a:spcPct val="0"/>
                </a:spcBef>
              </a:pPr>
              <a:endParaRPr lang="en-US" sz="1505">
                <a:solidFill>
                  <a:srgbClr val="055E6E"/>
                </a:solidFill>
                <a:latin typeface="Libre Franklin Medium"/>
                <a:ea typeface="Libre Franklin Medium"/>
                <a:cs typeface="Libre Franklin Medium"/>
                <a:sym typeface="Libre Franklin Medium"/>
              </a:endParaRPr>
            </a:p>
          </p:txBody>
        </p:sp>
        <p:sp>
          <p:nvSpPr>
            <p:cNvPr id="136" name="TextBox 136"/>
            <p:cNvSpPr txBox="1"/>
            <p:nvPr/>
          </p:nvSpPr>
          <p:spPr>
            <a:xfrm>
              <a:off x="9079084" y="6611401"/>
              <a:ext cx="2278900" cy="329291"/>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Proposal Report</a:t>
              </a:r>
            </a:p>
          </p:txBody>
        </p:sp>
        <p:sp>
          <p:nvSpPr>
            <p:cNvPr id="137" name="TextBox 137"/>
            <p:cNvSpPr txBox="1"/>
            <p:nvPr/>
          </p:nvSpPr>
          <p:spPr>
            <a:xfrm>
              <a:off x="9081039" y="4287219"/>
              <a:ext cx="2278900" cy="671459"/>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TAF Documentation</a:t>
              </a:r>
            </a:p>
          </p:txBody>
        </p:sp>
        <p:sp>
          <p:nvSpPr>
            <p:cNvPr id="138" name="TextBox 138"/>
            <p:cNvSpPr txBox="1"/>
            <p:nvPr/>
          </p:nvSpPr>
          <p:spPr>
            <a:xfrm>
              <a:off x="8548691" y="3005156"/>
              <a:ext cx="2290592" cy="427582"/>
            </a:xfrm>
            <a:prstGeom prst="rect">
              <a:avLst/>
            </a:prstGeom>
          </p:spPr>
          <p:txBody>
            <a:bodyPr lIns="0" tIns="0" rIns="0" bIns="0" rtlCol="0" anchor="t">
              <a:spAutoFit/>
            </a:bodyPr>
            <a:lstStyle/>
            <a:p>
              <a:pPr algn="ctr">
                <a:lnSpc>
                  <a:spcPts val="2793"/>
                </a:lnSpc>
                <a:spcBef>
                  <a:spcPct val="0"/>
                </a:spcBef>
              </a:pPr>
              <a:r>
                <a:rPr lang="en-US" sz="1995">
                  <a:solidFill>
                    <a:srgbClr val="FFFFFF"/>
                  </a:solidFill>
                  <a:latin typeface="Arial Unicode"/>
                  <a:ea typeface="Arial Unicode"/>
                  <a:cs typeface="Arial Unicode"/>
                  <a:sym typeface="Arial Unicode"/>
                </a:rPr>
                <a:t>Documentation</a:t>
              </a:r>
            </a:p>
          </p:txBody>
        </p:sp>
        <p:sp>
          <p:nvSpPr>
            <p:cNvPr id="139" name="TextBox 139"/>
            <p:cNvSpPr txBox="1"/>
            <p:nvPr/>
          </p:nvSpPr>
          <p:spPr>
            <a:xfrm>
              <a:off x="13122055" y="5389324"/>
              <a:ext cx="2278900" cy="342723"/>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Bold"/>
                  <a:ea typeface="Libre Franklin Bold"/>
                  <a:cs typeface="Libre Franklin Bold"/>
                  <a:sym typeface="Libre Franklin Bold"/>
                </a:rPr>
                <a:t>Database Design</a:t>
              </a:r>
            </a:p>
          </p:txBody>
        </p:sp>
        <p:sp>
          <p:nvSpPr>
            <p:cNvPr id="140" name="TextBox 140"/>
            <p:cNvSpPr txBox="1"/>
            <p:nvPr/>
          </p:nvSpPr>
          <p:spPr>
            <a:xfrm>
              <a:off x="12997757" y="4114367"/>
              <a:ext cx="2527497" cy="698323"/>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Bold"/>
                  <a:ea typeface="Libre Franklin Bold"/>
                  <a:cs typeface="Libre Franklin Bold"/>
                  <a:sym typeface="Libre Franklin Bold"/>
                </a:rPr>
                <a:t>Blockchain Architecture Design</a:t>
              </a:r>
            </a:p>
          </p:txBody>
        </p:sp>
        <p:sp>
          <p:nvSpPr>
            <p:cNvPr id="141" name="TextBox 141"/>
            <p:cNvSpPr txBox="1"/>
            <p:nvPr/>
          </p:nvSpPr>
          <p:spPr>
            <a:xfrm>
              <a:off x="12306761" y="2957942"/>
              <a:ext cx="3078383" cy="427582"/>
            </a:xfrm>
            <a:prstGeom prst="rect">
              <a:avLst/>
            </a:prstGeom>
          </p:spPr>
          <p:txBody>
            <a:bodyPr lIns="0" tIns="0" rIns="0" bIns="0" rtlCol="0" anchor="t">
              <a:spAutoFit/>
            </a:bodyPr>
            <a:lstStyle/>
            <a:p>
              <a:pPr algn="ctr">
                <a:lnSpc>
                  <a:spcPts val="2793"/>
                </a:lnSpc>
                <a:spcBef>
                  <a:spcPct val="0"/>
                </a:spcBef>
              </a:pPr>
              <a:r>
                <a:rPr lang="en-US" sz="1995">
                  <a:solidFill>
                    <a:srgbClr val="FFFFFF"/>
                  </a:solidFill>
                  <a:latin typeface="Arial Unicode"/>
                  <a:ea typeface="Arial Unicode"/>
                  <a:cs typeface="Arial Unicode"/>
                  <a:sym typeface="Arial Unicode"/>
                </a:rPr>
                <a:t>Design</a:t>
              </a:r>
            </a:p>
          </p:txBody>
        </p:sp>
        <p:sp>
          <p:nvSpPr>
            <p:cNvPr id="142" name="TextBox 142"/>
            <p:cNvSpPr txBox="1"/>
            <p:nvPr/>
          </p:nvSpPr>
          <p:spPr>
            <a:xfrm>
              <a:off x="16365084" y="2921458"/>
              <a:ext cx="3078383" cy="464065"/>
            </a:xfrm>
            <a:prstGeom prst="rect">
              <a:avLst/>
            </a:prstGeom>
          </p:spPr>
          <p:txBody>
            <a:bodyPr lIns="0" tIns="0" rIns="0" bIns="0" rtlCol="0" anchor="t">
              <a:spAutoFit/>
            </a:bodyPr>
            <a:lstStyle/>
            <a:p>
              <a:pPr algn="ctr">
                <a:lnSpc>
                  <a:spcPts val="2965"/>
                </a:lnSpc>
                <a:spcBef>
                  <a:spcPct val="0"/>
                </a:spcBef>
              </a:pPr>
              <a:r>
                <a:rPr lang="en-US" sz="2118">
                  <a:solidFill>
                    <a:srgbClr val="FFFFFF"/>
                  </a:solidFill>
                  <a:latin typeface="Arial Unicode"/>
                  <a:ea typeface="Arial Unicode"/>
                  <a:cs typeface="Arial Unicode"/>
                  <a:sym typeface="Arial Unicode"/>
                </a:rPr>
                <a:t>Implement</a:t>
              </a:r>
            </a:p>
          </p:txBody>
        </p:sp>
        <p:grpSp>
          <p:nvGrpSpPr>
            <p:cNvPr id="143" name="Group 143"/>
            <p:cNvGrpSpPr/>
            <p:nvPr/>
          </p:nvGrpSpPr>
          <p:grpSpPr>
            <a:xfrm>
              <a:off x="8798994" y="0"/>
              <a:ext cx="5078572" cy="1587362"/>
              <a:chOff x="0" y="0"/>
              <a:chExt cx="7391412" cy="2310264"/>
            </a:xfrm>
          </p:grpSpPr>
          <p:sp>
            <p:nvSpPr>
              <p:cNvPr id="144" name="Freeform 144"/>
              <p:cNvSpPr/>
              <p:nvPr/>
            </p:nvSpPr>
            <p:spPr>
              <a:xfrm>
                <a:off x="31750" y="31750"/>
                <a:ext cx="7327912" cy="2246764"/>
              </a:xfrm>
              <a:custGeom>
                <a:avLst/>
                <a:gdLst/>
                <a:ahLst/>
                <a:cxnLst/>
                <a:rect l="l" t="t" r="r" b="b"/>
                <a:pathLst>
                  <a:path w="7327912" h="2246764">
                    <a:moveTo>
                      <a:pt x="7235202" y="2246764"/>
                    </a:moveTo>
                    <a:lnTo>
                      <a:pt x="92710" y="2246764"/>
                    </a:lnTo>
                    <a:cubicBezTo>
                      <a:pt x="41910" y="2246764"/>
                      <a:pt x="0" y="2204854"/>
                      <a:pt x="0" y="2154054"/>
                    </a:cubicBezTo>
                    <a:lnTo>
                      <a:pt x="0" y="92710"/>
                    </a:lnTo>
                    <a:cubicBezTo>
                      <a:pt x="0" y="41910"/>
                      <a:pt x="41910" y="0"/>
                      <a:pt x="92710" y="0"/>
                    </a:cubicBezTo>
                    <a:lnTo>
                      <a:pt x="7233932" y="0"/>
                    </a:lnTo>
                    <a:cubicBezTo>
                      <a:pt x="7284732" y="0"/>
                      <a:pt x="7326642" y="41910"/>
                      <a:pt x="7326642" y="92710"/>
                    </a:cubicBezTo>
                    <a:lnTo>
                      <a:pt x="7326642" y="2152784"/>
                    </a:lnTo>
                    <a:cubicBezTo>
                      <a:pt x="7327912" y="2204854"/>
                      <a:pt x="7286002" y="2246764"/>
                      <a:pt x="7235202" y="2246764"/>
                    </a:cubicBezTo>
                    <a:close/>
                  </a:path>
                </a:pathLst>
              </a:custGeom>
              <a:solidFill>
                <a:srgbClr val="055E6E"/>
              </a:solidFill>
            </p:spPr>
            <p:txBody>
              <a:bodyPr/>
              <a:lstStyle/>
              <a:p>
                <a:endParaRPr lang="en-US"/>
              </a:p>
            </p:txBody>
          </p:sp>
          <p:sp>
            <p:nvSpPr>
              <p:cNvPr id="145" name="Freeform 145"/>
              <p:cNvSpPr/>
              <p:nvPr/>
            </p:nvSpPr>
            <p:spPr>
              <a:xfrm>
                <a:off x="0" y="0"/>
                <a:ext cx="7391412" cy="2310264"/>
              </a:xfrm>
              <a:custGeom>
                <a:avLst/>
                <a:gdLst/>
                <a:ahLst/>
                <a:cxnLst/>
                <a:rect l="l" t="t" r="r" b="b"/>
                <a:pathLst>
                  <a:path w="7391412" h="2310264">
                    <a:moveTo>
                      <a:pt x="7266952" y="59690"/>
                    </a:moveTo>
                    <a:cubicBezTo>
                      <a:pt x="7302512" y="59690"/>
                      <a:pt x="7331722" y="88900"/>
                      <a:pt x="7331722" y="124460"/>
                    </a:cubicBezTo>
                    <a:lnTo>
                      <a:pt x="7331722" y="2185804"/>
                    </a:lnTo>
                    <a:cubicBezTo>
                      <a:pt x="7331722" y="2221364"/>
                      <a:pt x="7302512" y="2250574"/>
                      <a:pt x="7266952" y="2250574"/>
                    </a:cubicBezTo>
                    <a:lnTo>
                      <a:pt x="124460" y="2250574"/>
                    </a:lnTo>
                    <a:cubicBezTo>
                      <a:pt x="88900" y="2250574"/>
                      <a:pt x="59690" y="2221364"/>
                      <a:pt x="59690" y="2185804"/>
                    </a:cubicBezTo>
                    <a:lnTo>
                      <a:pt x="59690" y="124460"/>
                    </a:lnTo>
                    <a:cubicBezTo>
                      <a:pt x="59690" y="88900"/>
                      <a:pt x="88900" y="59690"/>
                      <a:pt x="124460" y="59690"/>
                    </a:cubicBezTo>
                    <a:lnTo>
                      <a:pt x="7266952" y="59690"/>
                    </a:lnTo>
                    <a:moveTo>
                      <a:pt x="7266952" y="0"/>
                    </a:moveTo>
                    <a:lnTo>
                      <a:pt x="124460" y="0"/>
                    </a:lnTo>
                    <a:cubicBezTo>
                      <a:pt x="55880" y="0"/>
                      <a:pt x="0" y="55880"/>
                      <a:pt x="0" y="124460"/>
                    </a:cubicBezTo>
                    <a:lnTo>
                      <a:pt x="0" y="2185804"/>
                    </a:lnTo>
                    <a:cubicBezTo>
                      <a:pt x="0" y="2254384"/>
                      <a:pt x="55880" y="2310264"/>
                      <a:pt x="124460" y="2310264"/>
                    </a:cubicBezTo>
                    <a:lnTo>
                      <a:pt x="7266952" y="2310264"/>
                    </a:lnTo>
                    <a:cubicBezTo>
                      <a:pt x="7335532" y="2310264"/>
                      <a:pt x="7391412" y="2254384"/>
                      <a:pt x="7391412" y="2185804"/>
                    </a:cubicBezTo>
                    <a:lnTo>
                      <a:pt x="7391412" y="124460"/>
                    </a:lnTo>
                    <a:cubicBezTo>
                      <a:pt x="7391412" y="55880"/>
                      <a:pt x="7335532" y="0"/>
                      <a:pt x="7266952" y="0"/>
                    </a:cubicBezTo>
                    <a:close/>
                  </a:path>
                </a:pathLst>
              </a:custGeom>
              <a:solidFill>
                <a:srgbClr val="055E6E"/>
              </a:solidFill>
            </p:spPr>
            <p:txBody>
              <a:bodyPr/>
              <a:lstStyle/>
              <a:p>
                <a:endParaRPr lang="en-US"/>
              </a:p>
            </p:txBody>
          </p:sp>
        </p:grpSp>
        <p:sp>
          <p:nvSpPr>
            <p:cNvPr id="146" name="TextBox 146"/>
            <p:cNvSpPr txBox="1"/>
            <p:nvPr/>
          </p:nvSpPr>
          <p:spPr>
            <a:xfrm>
              <a:off x="8881240" y="315188"/>
              <a:ext cx="4996326" cy="943167"/>
            </a:xfrm>
            <a:prstGeom prst="rect">
              <a:avLst/>
            </a:prstGeom>
          </p:spPr>
          <p:txBody>
            <a:bodyPr lIns="0" tIns="0" rIns="0" bIns="0" rtlCol="0" anchor="t">
              <a:spAutoFit/>
            </a:bodyPr>
            <a:lstStyle/>
            <a:p>
              <a:pPr algn="ctr">
                <a:lnSpc>
                  <a:spcPts val="2767"/>
                </a:lnSpc>
              </a:pPr>
              <a:r>
                <a:rPr lang="en-US" sz="2449">
                  <a:solidFill>
                    <a:srgbClr val="FFFFFF"/>
                  </a:solidFill>
                  <a:latin typeface="Arial Unicode Bold"/>
                  <a:ea typeface="Arial Unicode Bold"/>
                  <a:cs typeface="Arial Unicode Bold"/>
                  <a:sym typeface="Arial Unicode Bold"/>
                </a:rPr>
                <a:t>Blockchain-based ZKP Model</a:t>
              </a:r>
            </a:p>
          </p:txBody>
        </p:sp>
        <p:sp>
          <p:nvSpPr>
            <p:cNvPr id="147" name="AutoShape 147"/>
            <p:cNvSpPr/>
            <p:nvPr/>
          </p:nvSpPr>
          <p:spPr>
            <a:xfrm flipV="1">
              <a:off x="1797580" y="2244470"/>
              <a:ext cx="0" cy="499137"/>
            </a:xfrm>
            <a:prstGeom prst="line">
              <a:avLst/>
            </a:prstGeom>
            <a:ln w="31106" cap="flat">
              <a:solidFill>
                <a:srgbClr val="003882"/>
              </a:solidFill>
              <a:prstDash val="solid"/>
              <a:headEnd type="none" w="sm" len="sm"/>
              <a:tailEnd type="none" w="sm" len="sm"/>
            </a:ln>
          </p:spPr>
          <p:txBody>
            <a:bodyPr/>
            <a:lstStyle/>
            <a:p>
              <a:endParaRPr lang="en-US"/>
            </a:p>
          </p:txBody>
        </p:sp>
        <p:sp>
          <p:nvSpPr>
            <p:cNvPr id="148" name="AutoShape 148"/>
            <p:cNvSpPr/>
            <p:nvPr/>
          </p:nvSpPr>
          <p:spPr>
            <a:xfrm flipV="1">
              <a:off x="280428" y="6345885"/>
              <a:ext cx="390923" cy="10732"/>
            </a:xfrm>
            <a:prstGeom prst="line">
              <a:avLst/>
            </a:prstGeom>
            <a:ln w="31106" cap="flat">
              <a:solidFill>
                <a:srgbClr val="003882"/>
              </a:solidFill>
              <a:prstDash val="solid"/>
              <a:headEnd type="none" w="sm" len="sm"/>
              <a:tailEnd type="none" w="sm" len="sm"/>
            </a:ln>
          </p:spPr>
          <p:txBody>
            <a:bodyPr/>
            <a:lstStyle/>
            <a:p>
              <a:endParaRPr lang="en-US"/>
            </a:p>
          </p:txBody>
        </p:sp>
        <p:sp>
          <p:nvSpPr>
            <p:cNvPr id="149" name="AutoShape 149"/>
            <p:cNvSpPr/>
            <p:nvPr/>
          </p:nvSpPr>
          <p:spPr>
            <a:xfrm>
              <a:off x="269102" y="5430739"/>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50" name="AutoShape 150"/>
            <p:cNvSpPr/>
            <p:nvPr/>
          </p:nvSpPr>
          <p:spPr>
            <a:xfrm>
              <a:off x="269102" y="4564939"/>
              <a:ext cx="402683" cy="0"/>
            </a:xfrm>
            <a:prstGeom prst="line">
              <a:avLst/>
            </a:prstGeom>
            <a:ln w="31106" cap="flat">
              <a:solidFill>
                <a:srgbClr val="003882"/>
              </a:solidFill>
              <a:prstDash val="solid"/>
              <a:headEnd type="none" w="sm" len="sm"/>
              <a:tailEnd type="none" w="sm" len="sm"/>
            </a:ln>
          </p:spPr>
          <p:txBody>
            <a:bodyPr/>
            <a:lstStyle/>
            <a:p>
              <a:endParaRPr lang="en-US"/>
            </a:p>
          </p:txBody>
        </p:sp>
        <p:grpSp>
          <p:nvGrpSpPr>
            <p:cNvPr id="151" name="Group 151"/>
            <p:cNvGrpSpPr/>
            <p:nvPr/>
          </p:nvGrpSpPr>
          <p:grpSpPr>
            <a:xfrm>
              <a:off x="12828252" y="6102498"/>
              <a:ext cx="2835169" cy="716393"/>
              <a:chOff x="0" y="0"/>
              <a:chExt cx="4126337" cy="1042646"/>
            </a:xfrm>
          </p:grpSpPr>
          <p:sp>
            <p:nvSpPr>
              <p:cNvPr id="152" name="Freeform 152"/>
              <p:cNvSpPr/>
              <p:nvPr/>
            </p:nvSpPr>
            <p:spPr>
              <a:xfrm>
                <a:off x="31750" y="31750"/>
                <a:ext cx="4062837" cy="979146"/>
              </a:xfrm>
              <a:custGeom>
                <a:avLst/>
                <a:gdLst/>
                <a:ahLst/>
                <a:cxnLst/>
                <a:rect l="l" t="t" r="r" b="b"/>
                <a:pathLst>
                  <a:path w="4062837" h="979146">
                    <a:moveTo>
                      <a:pt x="3970127" y="979146"/>
                    </a:moveTo>
                    <a:lnTo>
                      <a:pt x="92710" y="979146"/>
                    </a:lnTo>
                    <a:cubicBezTo>
                      <a:pt x="41910" y="979146"/>
                      <a:pt x="0" y="937236"/>
                      <a:pt x="0" y="886436"/>
                    </a:cubicBezTo>
                    <a:lnTo>
                      <a:pt x="0" y="92710"/>
                    </a:lnTo>
                    <a:cubicBezTo>
                      <a:pt x="0" y="41910"/>
                      <a:pt x="41910" y="0"/>
                      <a:pt x="92710" y="0"/>
                    </a:cubicBezTo>
                    <a:lnTo>
                      <a:pt x="3968857" y="0"/>
                    </a:lnTo>
                    <a:cubicBezTo>
                      <a:pt x="4019657" y="0"/>
                      <a:pt x="4061567" y="41910"/>
                      <a:pt x="4061567" y="92710"/>
                    </a:cubicBezTo>
                    <a:lnTo>
                      <a:pt x="4061567" y="885166"/>
                    </a:lnTo>
                    <a:cubicBezTo>
                      <a:pt x="4062837" y="937236"/>
                      <a:pt x="4020927" y="979146"/>
                      <a:pt x="3970127" y="979146"/>
                    </a:cubicBezTo>
                    <a:close/>
                  </a:path>
                </a:pathLst>
              </a:custGeom>
              <a:solidFill>
                <a:srgbClr val="D9D9D9"/>
              </a:solidFill>
            </p:spPr>
            <p:txBody>
              <a:bodyPr/>
              <a:lstStyle/>
              <a:p>
                <a:endParaRPr lang="en-US"/>
              </a:p>
            </p:txBody>
          </p:sp>
          <p:sp>
            <p:nvSpPr>
              <p:cNvPr id="153" name="Freeform 153"/>
              <p:cNvSpPr/>
              <p:nvPr/>
            </p:nvSpPr>
            <p:spPr>
              <a:xfrm>
                <a:off x="0" y="0"/>
                <a:ext cx="4126337" cy="1042646"/>
              </a:xfrm>
              <a:custGeom>
                <a:avLst/>
                <a:gdLst/>
                <a:ahLst/>
                <a:cxnLst/>
                <a:rect l="l" t="t" r="r" b="b"/>
                <a:pathLst>
                  <a:path w="4126337" h="1042646">
                    <a:moveTo>
                      <a:pt x="4001877" y="59690"/>
                    </a:moveTo>
                    <a:cubicBezTo>
                      <a:pt x="4037437" y="59690"/>
                      <a:pt x="4066647" y="88900"/>
                      <a:pt x="4066647" y="124460"/>
                    </a:cubicBezTo>
                    <a:lnTo>
                      <a:pt x="4066647" y="918186"/>
                    </a:lnTo>
                    <a:cubicBezTo>
                      <a:pt x="4066647" y="953746"/>
                      <a:pt x="4037437" y="982956"/>
                      <a:pt x="4001877" y="982956"/>
                    </a:cubicBezTo>
                    <a:lnTo>
                      <a:pt x="124460" y="982956"/>
                    </a:lnTo>
                    <a:cubicBezTo>
                      <a:pt x="88900" y="982956"/>
                      <a:pt x="59690" y="953746"/>
                      <a:pt x="59690" y="918186"/>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918186"/>
                    </a:lnTo>
                    <a:cubicBezTo>
                      <a:pt x="0" y="986766"/>
                      <a:pt x="55880" y="1042646"/>
                      <a:pt x="124460" y="1042646"/>
                    </a:cubicBezTo>
                    <a:lnTo>
                      <a:pt x="4001877" y="1042646"/>
                    </a:lnTo>
                    <a:cubicBezTo>
                      <a:pt x="4070457" y="1042646"/>
                      <a:pt x="4126337" y="986766"/>
                      <a:pt x="4126337" y="918186"/>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154" name="AutoShape 154"/>
            <p:cNvSpPr/>
            <p:nvPr/>
          </p:nvSpPr>
          <p:spPr>
            <a:xfrm>
              <a:off x="12439296" y="6434193"/>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55" name="TextBox 155"/>
            <p:cNvSpPr txBox="1"/>
            <p:nvPr/>
          </p:nvSpPr>
          <p:spPr>
            <a:xfrm>
              <a:off x="13106386" y="6270283"/>
              <a:ext cx="2278900" cy="342723"/>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Bold"/>
                  <a:ea typeface="Libre Franklin Bold"/>
                  <a:cs typeface="Libre Franklin Bold"/>
                  <a:sym typeface="Libre Franklin Bold"/>
                </a:rPr>
                <a:t>ZKP Design</a:t>
              </a:r>
            </a:p>
          </p:txBody>
        </p:sp>
        <p:grpSp>
          <p:nvGrpSpPr>
            <p:cNvPr id="156" name="Group 156"/>
            <p:cNvGrpSpPr/>
            <p:nvPr/>
          </p:nvGrpSpPr>
          <p:grpSpPr>
            <a:xfrm>
              <a:off x="20997097" y="5150733"/>
              <a:ext cx="2835169" cy="603741"/>
              <a:chOff x="0" y="0"/>
              <a:chExt cx="4126337" cy="878692"/>
            </a:xfrm>
          </p:grpSpPr>
          <p:sp>
            <p:nvSpPr>
              <p:cNvPr id="157" name="Freeform 157"/>
              <p:cNvSpPr/>
              <p:nvPr/>
            </p:nvSpPr>
            <p:spPr>
              <a:xfrm>
                <a:off x="31750" y="31750"/>
                <a:ext cx="4062837" cy="815192"/>
              </a:xfrm>
              <a:custGeom>
                <a:avLst/>
                <a:gdLst/>
                <a:ahLst/>
                <a:cxnLst/>
                <a:rect l="l" t="t" r="r" b="b"/>
                <a:pathLst>
                  <a:path w="4062837" h="815192">
                    <a:moveTo>
                      <a:pt x="3970127" y="815192"/>
                    </a:moveTo>
                    <a:lnTo>
                      <a:pt x="92710" y="815192"/>
                    </a:lnTo>
                    <a:cubicBezTo>
                      <a:pt x="41910" y="815192"/>
                      <a:pt x="0" y="773282"/>
                      <a:pt x="0" y="722482"/>
                    </a:cubicBezTo>
                    <a:lnTo>
                      <a:pt x="0" y="92710"/>
                    </a:lnTo>
                    <a:cubicBezTo>
                      <a:pt x="0" y="41910"/>
                      <a:pt x="41910" y="0"/>
                      <a:pt x="92710" y="0"/>
                    </a:cubicBezTo>
                    <a:lnTo>
                      <a:pt x="3968857" y="0"/>
                    </a:lnTo>
                    <a:cubicBezTo>
                      <a:pt x="4019657" y="0"/>
                      <a:pt x="4061567" y="41910"/>
                      <a:pt x="4061567" y="92710"/>
                    </a:cubicBezTo>
                    <a:lnTo>
                      <a:pt x="4061567" y="721212"/>
                    </a:lnTo>
                    <a:cubicBezTo>
                      <a:pt x="4062837" y="773282"/>
                      <a:pt x="4020927" y="815192"/>
                      <a:pt x="3970127" y="815192"/>
                    </a:cubicBezTo>
                    <a:close/>
                  </a:path>
                </a:pathLst>
              </a:custGeom>
              <a:solidFill>
                <a:srgbClr val="E4F8F6"/>
              </a:solidFill>
            </p:spPr>
            <p:txBody>
              <a:bodyPr/>
              <a:lstStyle/>
              <a:p>
                <a:endParaRPr lang="en-US"/>
              </a:p>
            </p:txBody>
          </p:sp>
          <p:sp>
            <p:nvSpPr>
              <p:cNvPr id="158" name="Freeform 158"/>
              <p:cNvSpPr/>
              <p:nvPr/>
            </p:nvSpPr>
            <p:spPr>
              <a:xfrm>
                <a:off x="0" y="0"/>
                <a:ext cx="4126337" cy="878692"/>
              </a:xfrm>
              <a:custGeom>
                <a:avLst/>
                <a:gdLst/>
                <a:ahLst/>
                <a:cxnLst/>
                <a:rect l="l" t="t" r="r" b="b"/>
                <a:pathLst>
                  <a:path w="4126337" h="878692">
                    <a:moveTo>
                      <a:pt x="4001877" y="59690"/>
                    </a:moveTo>
                    <a:cubicBezTo>
                      <a:pt x="4037437" y="59690"/>
                      <a:pt x="4066647" y="88900"/>
                      <a:pt x="4066647" y="124460"/>
                    </a:cubicBezTo>
                    <a:lnTo>
                      <a:pt x="4066647" y="754232"/>
                    </a:lnTo>
                    <a:cubicBezTo>
                      <a:pt x="4066647" y="789792"/>
                      <a:pt x="4037437" y="819002"/>
                      <a:pt x="4001877" y="819002"/>
                    </a:cubicBezTo>
                    <a:lnTo>
                      <a:pt x="124460" y="819002"/>
                    </a:lnTo>
                    <a:cubicBezTo>
                      <a:pt x="88900" y="819002"/>
                      <a:pt x="59690" y="789792"/>
                      <a:pt x="59690" y="754232"/>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754232"/>
                    </a:lnTo>
                    <a:cubicBezTo>
                      <a:pt x="0" y="822812"/>
                      <a:pt x="55880" y="878692"/>
                      <a:pt x="124460" y="878692"/>
                    </a:cubicBezTo>
                    <a:lnTo>
                      <a:pt x="4001877" y="878692"/>
                    </a:lnTo>
                    <a:cubicBezTo>
                      <a:pt x="4070457" y="878692"/>
                      <a:pt x="4126337" y="822812"/>
                      <a:pt x="4126337" y="754232"/>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159" name="AutoShape 159"/>
            <p:cNvSpPr/>
            <p:nvPr/>
          </p:nvSpPr>
          <p:spPr>
            <a:xfrm flipV="1">
              <a:off x="20594414" y="3340148"/>
              <a:ext cx="17508" cy="3210271"/>
            </a:xfrm>
            <a:prstGeom prst="line">
              <a:avLst/>
            </a:prstGeom>
            <a:ln w="31106" cap="rnd">
              <a:solidFill>
                <a:srgbClr val="003882"/>
              </a:solidFill>
              <a:prstDash val="solid"/>
              <a:headEnd type="none" w="sm" len="sm"/>
              <a:tailEnd type="none" w="sm" len="sm"/>
            </a:ln>
          </p:spPr>
          <p:txBody>
            <a:bodyPr/>
            <a:lstStyle/>
            <a:p>
              <a:endParaRPr lang="en-US"/>
            </a:p>
          </p:txBody>
        </p:sp>
        <p:sp>
          <p:nvSpPr>
            <p:cNvPr id="160" name="AutoShape 160"/>
            <p:cNvSpPr/>
            <p:nvPr/>
          </p:nvSpPr>
          <p:spPr>
            <a:xfrm flipV="1">
              <a:off x="20594414" y="6541178"/>
              <a:ext cx="705381" cy="0"/>
            </a:xfrm>
            <a:prstGeom prst="line">
              <a:avLst/>
            </a:prstGeom>
            <a:ln w="31106" cap="flat">
              <a:solidFill>
                <a:srgbClr val="003882"/>
              </a:solidFill>
              <a:prstDash val="solid"/>
              <a:headEnd type="none" w="sm" len="sm"/>
              <a:tailEnd type="none" w="sm" len="sm"/>
            </a:ln>
          </p:spPr>
          <p:txBody>
            <a:bodyPr/>
            <a:lstStyle/>
            <a:p>
              <a:endParaRPr lang="en-US"/>
            </a:p>
          </p:txBody>
        </p:sp>
        <p:grpSp>
          <p:nvGrpSpPr>
            <p:cNvPr id="161" name="Group 161"/>
            <p:cNvGrpSpPr/>
            <p:nvPr/>
          </p:nvGrpSpPr>
          <p:grpSpPr>
            <a:xfrm>
              <a:off x="21021661" y="6029205"/>
              <a:ext cx="2835169" cy="924339"/>
              <a:chOff x="0" y="0"/>
              <a:chExt cx="4126337" cy="1345293"/>
            </a:xfrm>
          </p:grpSpPr>
          <p:sp>
            <p:nvSpPr>
              <p:cNvPr id="162" name="Freeform 162"/>
              <p:cNvSpPr/>
              <p:nvPr/>
            </p:nvSpPr>
            <p:spPr>
              <a:xfrm>
                <a:off x="31750" y="31750"/>
                <a:ext cx="4062837" cy="1281793"/>
              </a:xfrm>
              <a:custGeom>
                <a:avLst/>
                <a:gdLst/>
                <a:ahLst/>
                <a:cxnLst/>
                <a:rect l="l" t="t" r="r" b="b"/>
                <a:pathLst>
                  <a:path w="4062837" h="1281793">
                    <a:moveTo>
                      <a:pt x="3970127" y="1281793"/>
                    </a:moveTo>
                    <a:lnTo>
                      <a:pt x="92710" y="1281793"/>
                    </a:lnTo>
                    <a:cubicBezTo>
                      <a:pt x="41910" y="1281793"/>
                      <a:pt x="0" y="1239883"/>
                      <a:pt x="0" y="1189083"/>
                    </a:cubicBezTo>
                    <a:lnTo>
                      <a:pt x="0" y="92710"/>
                    </a:lnTo>
                    <a:cubicBezTo>
                      <a:pt x="0" y="41910"/>
                      <a:pt x="41910" y="0"/>
                      <a:pt x="92710" y="0"/>
                    </a:cubicBezTo>
                    <a:lnTo>
                      <a:pt x="3968857" y="0"/>
                    </a:lnTo>
                    <a:cubicBezTo>
                      <a:pt x="4019657" y="0"/>
                      <a:pt x="4061567" y="41910"/>
                      <a:pt x="4061567" y="92710"/>
                    </a:cubicBezTo>
                    <a:lnTo>
                      <a:pt x="4061567" y="1187813"/>
                    </a:lnTo>
                    <a:cubicBezTo>
                      <a:pt x="4062837" y="1239883"/>
                      <a:pt x="4020927" y="1281793"/>
                      <a:pt x="3970127" y="1281793"/>
                    </a:cubicBezTo>
                    <a:close/>
                  </a:path>
                </a:pathLst>
              </a:custGeom>
              <a:solidFill>
                <a:srgbClr val="E4F8F6"/>
              </a:solidFill>
            </p:spPr>
            <p:txBody>
              <a:bodyPr/>
              <a:lstStyle/>
              <a:p>
                <a:endParaRPr lang="en-US"/>
              </a:p>
            </p:txBody>
          </p:sp>
          <p:sp>
            <p:nvSpPr>
              <p:cNvPr id="163" name="Freeform 163"/>
              <p:cNvSpPr/>
              <p:nvPr/>
            </p:nvSpPr>
            <p:spPr>
              <a:xfrm>
                <a:off x="0" y="0"/>
                <a:ext cx="4126337" cy="1345294"/>
              </a:xfrm>
              <a:custGeom>
                <a:avLst/>
                <a:gdLst/>
                <a:ahLst/>
                <a:cxnLst/>
                <a:rect l="l" t="t" r="r" b="b"/>
                <a:pathLst>
                  <a:path w="4126337" h="1345294">
                    <a:moveTo>
                      <a:pt x="4001877" y="59690"/>
                    </a:moveTo>
                    <a:cubicBezTo>
                      <a:pt x="4037437" y="59690"/>
                      <a:pt x="4066647" y="88900"/>
                      <a:pt x="4066647" y="124460"/>
                    </a:cubicBezTo>
                    <a:lnTo>
                      <a:pt x="4066647" y="1220834"/>
                    </a:lnTo>
                    <a:cubicBezTo>
                      <a:pt x="4066647" y="1256394"/>
                      <a:pt x="4037437" y="1285604"/>
                      <a:pt x="4001877" y="1285604"/>
                    </a:cubicBezTo>
                    <a:lnTo>
                      <a:pt x="124460" y="1285604"/>
                    </a:lnTo>
                    <a:cubicBezTo>
                      <a:pt x="88900" y="1285604"/>
                      <a:pt x="59690" y="1256394"/>
                      <a:pt x="59690" y="1220834"/>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220834"/>
                    </a:lnTo>
                    <a:cubicBezTo>
                      <a:pt x="0" y="1289414"/>
                      <a:pt x="55880" y="1345294"/>
                      <a:pt x="124460" y="1345294"/>
                    </a:cubicBezTo>
                    <a:lnTo>
                      <a:pt x="4001877" y="1345294"/>
                    </a:lnTo>
                    <a:cubicBezTo>
                      <a:pt x="4070457" y="1345294"/>
                      <a:pt x="4126337" y="1289414"/>
                      <a:pt x="4126337" y="1220834"/>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164" name="Group 164"/>
            <p:cNvGrpSpPr/>
            <p:nvPr/>
          </p:nvGrpSpPr>
          <p:grpSpPr>
            <a:xfrm>
              <a:off x="20997097" y="4202568"/>
              <a:ext cx="2835169" cy="678273"/>
              <a:chOff x="0" y="0"/>
              <a:chExt cx="4126337" cy="987167"/>
            </a:xfrm>
          </p:grpSpPr>
          <p:sp>
            <p:nvSpPr>
              <p:cNvPr id="165" name="Freeform 165"/>
              <p:cNvSpPr/>
              <p:nvPr/>
            </p:nvSpPr>
            <p:spPr>
              <a:xfrm>
                <a:off x="31750" y="31750"/>
                <a:ext cx="4062837" cy="923667"/>
              </a:xfrm>
              <a:custGeom>
                <a:avLst/>
                <a:gdLst/>
                <a:ahLst/>
                <a:cxnLst/>
                <a:rect l="l" t="t" r="r" b="b"/>
                <a:pathLst>
                  <a:path w="4062837" h="923667">
                    <a:moveTo>
                      <a:pt x="3970127" y="923667"/>
                    </a:moveTo>
                    <a:lnTo>
                      <a:pt x="92710" y="923667"/>
                    </a:lnTo>
                    <a:cubicBezTo>
                      <a:pt x="41910" y="923667"/>
                      <a:pt x="0" y="881757"/>
                      <a:pt x="0" y="830957"/>
                    </a:cubicBezTo>
                    <a:lnTo>
                      <a:pt x="0" y="92710"/>
                    </a:lnTo>
                    <a:cubicBezTo>
                      <a:pt x="0" y="41910"/>
                      <a:pt x="41910" y="0"/>
                      <a:pt x="92710" y="0"/>
                    </a:cubicBezTo>
                    <a:lnTo>
                      <a:pt x="3968857" y="0"/>
                    </a:lnTo>
                    <a:cubicBezTo>
                      <a:pt x="4019657" y="0"/>
                      <a:pt x="4061567" y="41910"/>
                      <a:pt x="4061567" y="92710"/>
                    </a:cubicBezTo>
                    <a:lnTo>
                      <a:pt x="4061567" y="829687"/>
                    </a:lnTo>
                    <a:cubicBezTo>
                      <a:pt x="4062837" y="881757"/>
                      <a:pt x="4020927" y="923667"/>
                      <a:pt x="3970127" y="923667"/>
                    </a:cubicBezTo>
                    <a:close/>
                  </a:path>
                </a:pathLst>
              </a:custGeom>
              <a:solidFill>
                <a:srgbClr val="E4F8F6"/>
              </a:solidFill>
            </p:spPr>
            <p:txBody>
              <a:bodyPr/>
              <a:lstStyle/>
              <a:p>
                <a:endParaRPr lang="en-US"/>
              </a:p>
            </p:txBody>
          </p:sp>
          <p:sp>
            <p:nvSpPr>
              <p:cNvPr id="166" name="Freeform 166"/>
              <p:cNvSpPr/>
              <p:nvPr/>
            </p:nvSpPr>
            <p:spPr>
              <a:xfrm>
                <a:off x="0" y="0"/>
                <a:ext cx="4126337" cy="987167"/>
              </a:xfrm>
              <a:custGeom>
                <a:avLst/>
                <a:gdLst/>
                <a:ahLst/>
                <a:cxnLst/>
                <a:rect l="l" t="t" r="r" b="b"/>
                <a:pathLst>
                  <a:path w="4126337" h="987167">
                    <a:moveTo>
                      <a:pt x="4001877" y="59690"/>
                    </a:moveTo>
                    <a:cubicBezTo>
                      <a:pt x="4037437" y="59690"/>
                      <a:pt x="4066647" y="88900"/>
                      <a:pt x="4066647" y="124460"/>
                    </a:cubicBezTo>
                    <a:lnTo>
                      <a:pt x="4066647" y="862707"/>
                    </a:lnTo>
                    <a:cubicBezTo>
                      <a:pt x="4066647" y="898267"/>
                      <a:pt x="4037437" y="927477"/>
                      <a:pt x="4001877" y="927477"/>
                    </a:cubicBezTo>
                    <a:lnTo>
                      <a:pt x="124460" y="927477"/>
                    </a:lnTo>
                    <a:cubicBezTo>
                      <a:pt x="88900" y="927477"/>
                      <a:pt x="59690" y="898267"/>
                      <a:pt x="59690" y="862707"/>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862707"/>
                    </a:lnTo>
                    <a:cubicBezTo>
                      <a:pt x="0" y="931287"/>
                      <a:pt x="55880" y="987167"/>
                      <a:pt x="124460" y="987167"/>
                    </a:cubicBezTo>
                    <a:lnTo>
                      <a:pt x="4001877" y="987167"/>
                    </a:lnTo>
                    <a:cubicBezTo>
                      <a:pt x="4070457" y="987167"/>
                      <a:pt x="4126337" y="931287"/>
                      <a:pt x="4126337" y="862707"/>
                    </a:cubicBezTo>
                    <a:lnTo>
                      <a:pt x="4126337" y="124460"/>
                    </a:lnTo>
                    <a:cubicBezTo>
                      <a:pt x="4126337" y="55880"/>
                      <a:pt x="4070457" y="0"/>
                      <a:pt x="4001877" y="0"/>
                    </a:cubicBezTo>
                    <a:close/>
                  </a:path>
                </a:pathLst>
              </a:custGeom>
              <a:solidFill>
                <a:srgbClr val="055E6E"/>
              </a:solidFill>
            </p:spPr>
            <p:txBody>
              <a:bodyPr/>
              <a:lstStyle/>
              <a:p>
                <a:endParaRPr lang="en-US"/>
              </a:p>
            </p:txBody>
          </p:sp>
        </p:grpSp>
        <p:grpSp>
          <p:nvGrpSpPr>
            <p:cNvPr id="167" name="Group 167"/>
            <p:cNvGrpSpPr/>
            <p:nvPr/>
          </p:nvGrpSpPr>
          <p:grpSpPr>
            <a:xfrm>
              <a:off x="20222178" y="2743607"/>
              <a:ext cx="3634652" cy="998469"/>
              <a:chOff x="0" y="0"/>
              <a:chExt cx="5289914" cy="1453184"/>
            </a:xfrm>
          </p:grpSpPr>
          <p:sp>
            <p:nvSpPr>
              <p:cNvPr id="168" name="Freeform 168"/>
              <p:cNvSpPr/>
              <p:nvPr/>
            </p:nvSpPr>
            <p:spPr>
              <a:xfrm>
                <a:off x="31750" y="31750"/>
                <a:ext cx="5226414" cy="1389684"/>
              </a:xfrm>
              <a:custGeom>
                <a:avLst/>
                <a:gdLst/>
                <a:ahLst/>
                <a:cxnLst/>
                <a:rect l="l" t="t" r="r" b="b"/>
                <a:pathLst>
                  <a:path w="5226414" h="1389684">
                    <a:moveTo>
                      <a:pt x="5133704" y="1389684"/>
                    </a:moveTo>
                    <a:lnTo>
                      <a:pt x="92710" y="1389684"/>
                    </a:lnTo>
                    <a:cubicBezTo>
                      <a:pt x="41910" y="1389684"/>
                      <a:pt x="0" y="1347774"/>
                      <a:pt x="0" y="1296974"/>
                    </a:cubicBezTo>
                    <a:lnTo>
                      <a:pt x="0" y="92710"/>
                    </a:lnTo>
                    <a:cubicBezTo>
                      <a:pt x="0" y="41910"/>
                      <a:pt x="41910" y="0"/>
                      <a:pt x="92710" y="0"/>
                    </a:cubicBezTo>
                    <a:lnTo>
                      <a:pt x="5132434" y="0"/>
                    </a:lnTo>
                    <a:cubicBezTo>
                      <a:pt x="5183234" y="0"/>
                      <a:pt x="5225145" y="41910"/>
                      <a:pt x="5225145" y="92710"/>
                    </a:cubicBezTo>
                    <a:lnTo>
                      <a:pt x="5225145" y="1295704"/>
                    </a:lnTo>
                    <a:cubicBezTo>
                      <a:pt x="5226414" y="1347774"/>
                      <a:pt x="5184504" y="1389684"/>
                      <a:pt x="5133704" y="1389684"/>
                    </a:cubicBezTo>
                    <a:close/>
                  </a:path>
                </a:pathLst>
              </a:custGeom>
              <a:solidFill>
                <a:srgbClr val="055E6E"/>
              </a:solidFill>
            </p:spPr>
            <p:txBody>
              <a:bodyPr/>
              <a:lstStyle/>
              <a:p>
                <a:endParaRPr lang="en-US"/>
              </a:p>
            </p:txBody>
          </p:sp>
          <p:sp>
            <p:nvSpPr>
              <p:cNvPr id="169" name="Freeform 169"/>
              <p:cNvSpPr/>
              <p:nvPr/>
            </p:nvSpPr>
            <p:spPr>
              <a:xfrm>
                <a:off x="0" y="0"/>
                <a:ext cx="5289915" cy="1453184"/>
              </a:xfrm>
              <a:custGeom>
                <a:avLst/>
                <a:gdLst/>
                <a:ahLst/>
                <a:cxnLst/>
                <a:rect l="l" t="t" r="r" b="b"/>
                <a:pathLst>
                  <a:path w="5289915" h="1453184">
                    <a:moveTo>
                      <a:pt x="5165454" y="59690"/>
                    </a:moveTo>
                    <a:cubicBezTo>
                      <a:pt x="5201014" y="59690"/>
                      <a:pt x="5230225" y="88900"/>
                      <a:pt x="5230225" y="124460"/>
                    </a:cubicBezTo>
                    <a:lnTo>
                      <a:pt x="5230225" y="1328724"/>
                    </a:lnTo>
                    <a:cubicBezTo>
                      <a:pt x="5230225" y="1364284"/>
                      <a:pt x="5201014" y="1393494"/>
                      <a:pt x="5165454" y="1393494"/>
                    </a:cubicBezTo>
                    <a:lnTo>
                      <a:pt x="124460" y="1393494"/>
                    </a:lnTo>
                    <a:cubicBezTo>
                      <a:pt x="88900" y="1393494"/>
                      <a:pt x="59690" y="1364284"/>
                      <a:pt x="59690" y="1328724"/>
                    </a:cubicBezTo>
                    <a:lnTo>
                      <a:pt x="59690" y="124460"/>
                    </a:lnTo>
                    <a:cubicBezTo>
                      <a:pt x="59690" y="88900"/>
                      <a:pt x="88900" y="59690"/>
                      <a:pt x="124460" y="59690"/>
                    </a:cubicBezTo>
                    <a:lnTo>
                      <a:pt x="5165454" y="59690"/>
                    </a:lnTo>
                    <a:moveTo>
                      <a:pt x="5165454" y="0"/>
                    </a:moveTo>
                    <a:lnTo>
                      <a:pt x="124460" y="0"/>
                    </a:lnTo>
                    <a:cubicBezTo>
                      <a:pt x="55880" y="0"/>
                      <a:pt x="0" y="55880"/>
                      <a:pt x="0" y="124460"/>
                    </a:cubicBezTo>
                    <a:lnTo>
                      <a:pt x="0" y="1328724"/>
                    </a:lnTo>
                    <a:cubicBezTo>
                      <a:pt x="0" y="1397304"/>
                      <a:pt x="55880" y="1453184"/>
                      <a:pt x="124460" y="1453184"/>
                    </a:cubicBezTo>
                    <a:lnTo>
                      <a:pt x="5165454" y="1453184"/>
                    </a:lnTo>
                    <a:cubicBezTo>
                      <a:pt x="5234034" y="1453184"/>
                      <a:pt x="5289915" y="1397304"/>
                      <a:pt x="5289915" y="1328724"/>
                    </a:cubicBezTo>
                    <a:lnTo>
                      <a:pt x="5289915" y="124460"/>
                    </a:lnTo>
                    <a:cubicBezTo>
                      <a:pt x="5289915" y="55880"/>
                      <a:pt x="5234034" y="0"/>
                      <a:pt x="5165454" y="0"/>
                    </a:cubicBezTo>
                    <a:close/>
                  </a:path>
                </a:pathLst>
              </a:custGeom>
              <a:solidFill>
                <a:srgbClr val="055E6E"/>
              </a:solidFill>
            </p:spPr>
            <p:txBody>
              <a:bodyPr/>
              <a:lstStyle/>
              <a:p>
                <a:endParaRPr lang="en-US"/>
              </a:p>
            </p:txBody>
          </p:sp>
        </p:grpSp>
        <p:sp>
          <p:nvSpPr>
            <p:cNvPr id="170" name="AutoShape 170"/>
            <p:cNvSpPr/>
            <p:nvPr/>
          </p:nvSpPr>
          <p:spPr>
            <a:xfrm flipV="1">
              <a:off x="22039504" y="2228878"/>
              <a:ext cx="0" cy="499137"/>
            </a:xfrm>
            <a:prstGeom prst="line">
              <a:avLst/>
            </a:prstGeom>
            <a:ln w="31106" cap="flat">
              <a:solidFill>
                <a:srgbClr val="003882"/>
              </a:solidFill>
              <a:prstDash val="solid"/>
              <a:headEnd type="none" w="sm" len="sm"/>
              <a:tailEnd type="none" w="sm" len="sm"/>
            </a:ln>
          </p:spPr>
          <p:txBody>
            <a:bodyPr/>
            <a:lstStyle/>
            <a:p>
              <a:endParaRPr lang="en-US"/>
            </a:p>
          </p:txBody>
        </p:sp>
        <p:sp>
          <p:nvSpPr>
            <p:cNvPr id="171" name="TextBox 171"/>
            <p:cNvSpPr txBox="1"/>
            <p:nvPr/>
          </p:nvSpPr>
          <p:spPr>
            <a:xfrm>
              <a:off x="21275231" y="5326325"/>
              <a:ext cx="2278900" cy="326967"/>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System Testing</a:t>
              </a:r>
            </a:p>
          </p:txBody>
        </p:sp>
        <p:sp>
          <p:nvSpPr>
            <p:cNvPr id="172" name="TextBox 172"/>
            <p:cNvSpPr txBox="1"/>
            <p:nvPr/>
          </p:nvSpPr>
          <p:spPr>
            <a:xfrm>
              <a:off x="21299796" y="6188723"/>
              <a:ext cx="2278900" cy="666810"/>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Integration Testing</a:t>
              </a:r>
            </a:p>
          </p:txBody>
        </p:sp>
        <p:sp>
          <p:nvSpPr>
            <p:cNvPr id="173" name="TextBox 173"/>
            <p:cNvSpPr txBox="1"/>
            <p:nvPr/>
          </p:nvSpPr>
          <p:spPr>
            <a:xfrm>
              <a:off x="21275231" y="4377569"/>
              <a:ext cx="2278900" cy="326967"/>
            </a:xfrm>
            <a:prstGeom prst="rect">
              <a:avLst/>
            </a:prstGeom>
          </p:spPr>
          <p:txBody>
            <a:bodyPr lIns="0" tIns="0" rIns="0" bIns="0" rtlCol="0" anchor="t">
              <a:spAutoFit/>
            </a:bodyPr>
            <a:lstStyle/>
            <a:p>
              <a:pPr algn="ctr">
                <a:lnSpc>
                  <a:spcPts val="2107"/>
                </a:lnSpc>
                <a:spcBef>
                  <a:spcPct val="0"/>
                </a:spcBef>
              </a:pPr>
              <a:r>
                <a:rPr lang="en-US" sz="1505">
                  <a:solidFill>
                    <a:srgbClr val="055E6E"/>
                  </a:solidFill>
                  <a:latin typeface="Libre Franklin Medium"/>
                  <a:ea typeface="Libre Franklin Medium"/>
                  <a:cs typeface="Libre Franklin Medium"/>
                  <a:sym typeface="Libre Franklin Medium"/>
                </a:rPr>
                <a:t>Unit Testing</a:t>
              </a:r>
            </a:p>
          </p:txBody>
        </p:sp>
        <p:sp>
          <p:nvSpPr>
            <p:cNvPr id="174" name="TextBox 174"/>
            <p:cNvSpPr txBox="1"/>
            <p:nvPr/>
          </p:nvSpPr>
          <p:spPr>
            <a:xfrm>
              <a:off x="20417817" y="2997462"/>
              <a:ext cx="3078383" cy="464065"/>
            </a:xfrm>
            <a:prstGeom prst="rect">
              <a:avLst/>
            </a:prstGeom>
          </p:spPr>
          <p:txBody>
            <a:bodyPr lIns="0" tIns="0" rIns="0" bIns="0" rtlCol="0" anchor="t">
              <a:spAutoFit/>
            </a:bodyPr>
            <a:lstStyle/>
            <a:p>
              <a:pPr algn="ctr">
                <a:lnSpc>
                  <a:spcPts val="2965"/>
                </a:lnSpc>
                <a:spcBef>
                  <a:spcPct val="0"/>
                </a:spcBef>
              </a:pPr>
              <a:r>
                <a:rPr lang="en-US" sz="2118">
                  <a:solidFill>
                    <a:srgbClr val="FFFFFF"/>
                  </a:solidFill>
                  <a:latin typeface="Arial Unicode"/>
                  <a:ea typeface="Arial Unicode"/>
                  <a:cs typeface="Arial Unicode"/>
                  <a:sym typeface="Arial Unicode"/>
                </a:rPr>
                <a:t>Testing</a:t>
              </a:r>
            </a:p>
          </p:txBody>
        </p:sp>
        <p:sp>
          <p:nvSpPr>
            <p:cNvPr id="175" name="AutoShape 175"/>
            <p:cNvSpPr/>
            <p:nvPr/>
          </p:nvSpPr>
          <p:spPr>
            <a:xfrm flipV="1">
              <a:off x="9806056" y="2248348"/>
              <a:ext cx="0" cy="499137"/>
            </a:xfrm>
            <a:prstGeom prst="line">
              <a:avLst/>
            </a:prstGeom>
            <a:ln w="31106" cap="flat">
              <a:solidFill>
                <a:srgbClr val="003882"/>
              </a:solidFill>
              <a:prstDash val="solid"/>
              <a:headEnd type="none" w="sm" len="sm"/>
              <a:tailEnd type="none" w="sm" len="sm"/>
            </a:ln>
          </p:spPr>
          <p:txBody>
            <a:bodyPr/>
            <a:lstStyle/>
            <a:p>
              <a:endParaRPr lang="en-US"/>
            </a:p>
          </p:txBody>
        </p:sp>
        <p:sp>
          <p:nvSpPr>
            <p:cNvPr id="176" name="AutoShape 176"/>
            <p:cNvSpPr/>
            <p:nvPr/>
          </p:nvSpPr>
          <p:spPr>
            <a:xfrm>
              <a:off x="20594414" y="5510684"/>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77" name="AutoShape 177"/>
            <p:cNvSpPr/>
            <p:nvPr/>
          </p:nvSpPr>
          <p:spPr>
            <a:xfrm>
              <a:off x="20594414" y="4579306"/>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78" name="AutoShape 178"/>
            <p:cNvSpPr/>
            <p:nvPr/>
          </p:nvSpPr>
          <p:spPr>
            <a:xfrm flipV="1">
              <a:off x="16287180" y="3688790"/>
              <a:ext cx="3911" cy="5746938"/>
            </a:xfrm>
            <a:prstGeom prst="line">
              <a:avLst/>
            </a:prstGeom>
            <a:ln w="31106" cap="rnd">
              <a:solidFill>
                <a:srgbClr val="003882"/>
              </a:solidFill>
              <a:prstDash val="solid"/>
              <a:headEnd type="none" w="sm" len="sm"/>
              <a:tailEnd type="none" w="sm" len="sm"/>
            </a:ln>
          </p:spPr>
          <p:txBody>
            <a:bodyPr/>
            <a:lstStyle/>
            <a:p>
              <a:endParaRPr lang="en-US"/>
            </a:p>
          </p:txBody>
        </p:sp>
        <p:grpSp>
          <p:nvGrpSpPr>
            <p:cNvPr id="179" name="Group 179"/>
            <p:cNvGrpSpPr/>
            <p:nvPr/>
          </p:nvGrpSpPr>
          <p:grpSpPr>
            <a:xfrm>
              <a:off x="16689862" y="4006479"/>
              <a:ext cx="2835169" cy="802687"/>
              <a:chOff x="0" y="0"/>
              <a:chExt cx="4126337" cy="1168239"/>
            </a:xfrm>
          </p:grpSpPr>
          <p:sp>
            <p:nvSpPr>
              <p:cNvPr id="180" name="Freeform 180"/>
              <p:cNvSpPr/>
              <p:nvPr/>
            </p:nvSpPr>
            <p:spPr>
              <a:xfrm>
                <a:off x="31750" y="31750"/>
                <a:ext cx="4062837" cy="1104739"/>
              </a:xfrm>
              <a:custGeom>
                <a:avLst/>
                <a:gdLst/>
                <a:ahLst/>
                <a:cxnLst/>
                <a:rect l="l" t="t" r="r" b="b"/>
                <a:pathLst>
                  <a:path w="4062837" h="1104739">
                    <a:moveTo>
                      <a:pt x="3970127" y="1104739"/>
                    </a:moveTo>
                    <a:lnTo>
                      <a:pt x="92710" y="1104739"/>
                    </a:lnTo>
                    <a:cubicBezTo>
                      <a:pt x="41910" y="1104739"/>
                      <a:pt x="0" y="1062829"/>
                      <a:pt x="0" y="1012029"/>
                    </a:cubicBezTo>
                    <a:lnTo>
                      <a:pt x="0" y="92710"/>
                    </a:lnTo>
                    <a:cubicBezTo>
                      <a:pt x="0" y="41910"/>
                      <a:pt x="41910" y="0"/>
                      <a:pt x="92710" y="0"/>
                    </a:cubicBezTo>
                    <a:lnTo>
                      <a:pt x="3968857" y="0"/>
                    </a:lnTo>
                    <a:cubicBezTo>
                      <a:pt x="4019657" y="0"/>
                      <a:pt x="4061567" y="41910"/>
                      <a:pt x="4061567" y="92710"/>
                    </a:cubicBezTo>
                    <a:lnTo>
                      <a:pt x="4061567" y="1010759"/>
                    </a:lnTo>
                    <a:cubicBezTo>
                      <a:pt x="4062837" y="1062829"/>
                      <a:pt x="4020927" y="1104739"/>
                      <a:pt x="3970127" y="1104739"/>
                    </a:cubicBezTo>
                    <a:close/>
                  </a:path>
                </a:pathLst>
              </a:custGeom>
              <a:solidFill>
                <a:srgbClr val="D9D9D9"/>
              </a:solidFill>
            </p:spPr>
            <p:txBody>
              <a:bodyPr/>
              <a:lstStyle/>
              <a:p>
                <a:endParaRPr lang="en-US"/>
              </a:p>
            </p:txBody>
          </p:sp>
          <p:sp>
            <p:nvSpPr>
              <p:cNvPr id="181" name="Freeform 181"/>
              <p:cNvSpPr/>
              <p:nvPr/>
            </p:nvSpPr>
            <p:spPr>
              <a:xfrm>
                <a:off x="0" y="0"/>
                <a:ext cx="4126337" cy="1168239"/>
              </a:xfrm>
              <a:custGeom>
                <a:avLst/>
                <a:gdLst/>
                <a:ahLst/>
                <a:cxnLst/>
                <a:rect l="l" t="t" r="r" b="b"/>
                <a:pathLst>
                  <a:path w="4126337" h="1168239">
                    <a:moveTo>
                      <a:pt x="4001877" y="59690"/>
                    </a:moveTo>
                    <a:cubicBezTo>
                      <a:pt x="4037437" y="59690"/>
                      <a:pt x="4066647" y="88900"/>
                      <a:pt x="4066647" y="124460"/>
                    </a:cubicBezTo>
                    <a:lnTo>
                      <a:pt x="4066647" y="1043779"/>
                    </a:lnTo>
                    <a:cubicBezTo>
                      <a:pt x="4066647" y="1079339"/>
                      <a:pt x="4037437" y="1108549"/>
                      <a:pt x="4001877" y="1108549"/>
                    </a:cubicBezTo>
                    <a:lnTo>
                      <a:pt x="124460" y="1108549"/>
                    </a:lnTo>
                    <a:cubicBezTo>
                      <a:pt x="88900" y="1108549"/>
                      <a:pt x="59690" y="1079339"/>
                      <a:pt x="59690" y="1043779"/>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043779"/>
                    </a:lnTo>
                    <a:cubicBezTo>
                      <a:pt x="0" y="1112359"/>
                      <a:pt x="55880" y="1168239"/>
                      <a:pt x="124460" y="1168239"/>
                    </a:cubicBezTo>
                    <a:lnTo>
                      <a:pt x="4001877" y="1168239"/>
                    </a:lnTo>
                    <a:cubicBezTo>
                      <a:pt x="4070457" y="1168239"/>
                      <a:pt x="4126337" y="1112359"/>
                      <a:pt x="4126337" y="1043779"/>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182" name="AutoShape 182"/>
            <p:cNvSpPr/>
            <p:nvPr/>
          </p:nvSpPr>
          <p:spPr>
            <a:xfrm>
              <a:off x="16295805" y="6316261"/>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83" name="AutoShape 183"/>
            <p:cNvSpPr/>
            <p:nvPr/>
          </p:nvSpPr>
          <p:spPr>
            <a:xfrm>
              <a:off x="16310554" y="5430739"/>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84" name="AutoShape 184"/>
            <p:cNvSpPr/>
            <p:nvPr/>
          </p:nvSpPr>
          <p:spPr>
            <a:xfrm>
              <a:off x="16287180" y="4483009"/>
              <a:ext cx="402683" cy="0"/>
            </a:xfrm>
            <a:prstGeom prst="line">
              <a:avLst/>
            </a:prstGeom>
            <a:ln w="31106" cap="flat">
              <a:solidFill>
                <a:srgbClr val="003882"/>
              </a:solidFill>
              <a:prstDash val="solid"/>
              <a:headEnd type="none" w="sm" len="sm"/>
              <a:tailEnd type="none" w="sm" len="sm"/>
            </a:ln>
          </p:spPr>
          <p:txBody>
            <a:bodyPr/>
            <a:lstStyle/>
            <a:p>
              <a:endParaRPr lang="en-US"/>
            </a:p>
          </p:txBody>
        </p:sp>
        <p:sp>
          <p:nvSpPr>
            <p:cNvPr id="185" name="TextBox 185"/>
            <p:cNvSpPr txBox="1"/>
            <p:nvPr/>
          </p:nvSpPr>
          <p:spPr>
            <a:xfrm>
              <a:off x="16942342" y="4114578"/>
              <a:ext cx="2278900" cy="616746"/>
            </a:xfrm>
            <a:prstGeom prst="rect">
              <a:avLst/>
            </a:prstGeom>
          </p:spPr>
          <p:txBody>
            <a:bodyPr lIns="0" tIns="0" rIns="0" bIns="0" rtlCol="0" anchor="t">
              <a:spAutoFit/>
            </a:bodyPr>
            <a:lstStyle/>
            <a:p>
              <a:pPr algn="ctr">
                <a:lnSpc>
                  <a:spcPts val="1935"/>
                </a:lnSpc>
                <a:spcBef>
                  <a:spcPct val="0"/>
                </a:spcBef>
              </a:pPr>
              <a:r>
                <a:rPr lang="en-US" sz="1382">
                  <a:solidFill>
                    <a:srgbClr val="055E6E"/>
                  </a:solidFill>
                  <a:latin typeface="Libre Franklin Bold"/>
                  <a:ea typeface="Libre Franklin Bold"/>
                  <a:cs typeface="Libre Franklin Bold"/>
                  <a:sym typeface="Libre Franklin Bold"/>
                </a:rPr>
                <a:t>Setup Blockchain Infrastructure</a:t>
              </a:r>
            </a:p>
          </p:txBody>
        </p:sp>
        <p:grpSp>
          <p:nvGrpSpPr>
            <p:cNvPr id="186" name="Group 186"/>
            <p:cNvGrpSpPr/>
            <p:nvPr/>
          </p:nvGrpSpPr>
          <p:grpSpPr>
            <a:xfrm>
              <a:off x="16701478" y="6904944"/>
              <a:ext cx="2835169" cy="823690"/>
              <a:chOff x="0" y="0"/>
              <a:chExt cx="4126337" cy="1198808"/>
            </a:xfrm>
          </p:grpSpPr>
          <p:sp>
            <p:nvSpPr>
              <p:cNvPr id="187" name="Freeform 187"/>
              <p:cNvSpPr/>
              <p:nvPr/>
            </p:nvSpPr>
            <p:spPr>
              <a:xfrm>
                <a:off x="31750" y="31750"/>
                <a:ext cx="4062837" cy="1135308"/>
              </a:xfrm>
              <a:custGeom>
                <a:avLst/>
                <a:gdLst/>
                <a:ahLst/>
                <a:cxnLst/>
                <a:rect l="l" t="t" r="r" b="b"/>
                <a:pathLst>
                  <a:path w="4062837" h="1135308">
                    <a:moveTo>
                      <a:pt x="3970127" y="1135308"/>
                    </a:moveTo>
                    <a:lnTo>
                      <a:pt x="92710" y="1135308"/>
                    </a:lnTo>
                    <a:cubicBezTo>
                      <a:pt x="41910" y="1135308"/>
                      <a:pt x="0" y="1093398"/>
                      <a:pt x="0" y="1042598"/>
                    </a:cubicBezTo>
                    <a:lnTo>
                      <a:pt x="0" y="92710"/>
                    </a:lnTo>
                    <a:cubicBezTo>
                      <a:pt x="0" y="41910"/>
                      <a:pt x="41910" y="0"/>
                      <a:pt x="92710" y="0"/>
                    </a:cubicBezTo>
                    <a:lnTo>
                      <a:pt x="3968857" y="0"/>
                    </a:lnTo>
                    <a:cubicBezTo>
                      <a:pt x="4019657" y="0"/>
                      <a:pt x="4061567" y="41910"/>
                      <a:pt x="4061567" y="92710"/>
                    </a:cubicBezTo>
                    <a:lnTo>
                      <a:pt x="4061567" y="1041328"/>
                    </a:lnTo>
                    <a:cubicBezTo>
                      <a:pt x="4062837" y="1093398"/>
                      <a:pt x="4020927" y="1135308"/>
                      <a:pt x="3970127" y="1135308"/>
                    </a:cubicBezTo>
                    <a:close/>
                  </a:path>
                </a:pathLst>
              </a:custGeom>
              <a:solidFill>
                <a:srgbClr val="D9D9D9"/>
              </a:solidFill>
            </p:spPr>
            <p:txBody>
              <a:bodyPr/>
              <a:lstStyle/>
              <a:p>
                <a:endParaRPr lang="en-US"/>
              </a:p>
            </p:txBody>
          </p:sp>
          <p:sp>
            <p:nvSpPr>
              <p:cNvPr id="188" name="Freeform 188"/>
              <p:cNvSpPr/>
              <p:nvPr/>
            </p:nvSpPr>
            <p:spPr>
              <a:xfrm>
                <a:off x="0" y="0"/>
                <a:ext cx="4126337" cy="1198808"/>
              </a:xfrm>
              <a:custGeom>
                <a:avLst/>
                <a:gdLst/>
                <a:ahLst/>
                <a:cxnLst/>
                <a:rect l="l" t="t" r="r" b="b"/>
                <a:pathLst>
                  <a:path w="4126337" h="1198808">
                    <a:moveTo>
                      <a:pt x="4001877" y="59690"/>
                    </a:moveTo>
                    <a:cubicBezTo>
                      <a:pt x="4037437" y="59690"/>
                      <a:pt x="4066647" y="88900"/>
                      <a:pt x="4066647" y="124460"/>
                    </a:cubicBezTo>
                    <a:lnTo>
                      <a:pt x="4066647" y="1074348"/>
                    </a:lnTo>
                    <a:cubicBezTo>
                      <a:pt x="4066647" y="1109908"/>
                      <a:pt x="4037437" y="1139118"/>
                      <a:pt x="4001877" y="1139118"/>
                    </a:cubicBezTo>
                    <a:lnTo>
                      <a:pt x="124460" y="1139118"/>
                    </a:lnTo>
                    <a:cubicBezTo>
                      <a:pt x="88900" y="1139118"/>
                      <a:pt x="59690" y="1109908"/>
                      <a:pt x="59690" y="1074348"/>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074348"/>
                    </a:lnTo>
                    <a:cubicBezTo>
                      <a:pt x="0" y="1142928"/>
                      <a:pt x="55880" y="1198808"/>
                      <a:pt x="124460" y="1198808"/>
                    </a:cubicBezTo>
                    <a:lnTo>
                      <a:pt x="4001877" y="1198808"/>
                    </a:lnTo>
                    <a:cubicBezTo>
                      <a:pt x="4070457" y="1198808"/>
                      <a:pt x="4126337" y="1142928"/>
                      <a:pt x="4126337" y="1074348"/>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189" name="AutoShape 189"/>
            <p:cNvSpPr/>
            <p:nvPr/>
          </p:nvSpPr>
          <p:spPr>
            <a:xfrm>
              <a:off x="16298795" y="7248823"/>
              <a:ext cx="402683" cy="0"/>
            </a:xfrm>
            <a:prstGeom prst="line">
              <a:avLst/>
            </a:prstGeom>
            <a:ln w="31106" cap="flat">
              <a:solidFill>
                <a:srgbClr val="003882"/>
              </a:solidFill>
              <a:prstDash val="solid"/>
              <a:headEnd type="none" w="sm" len="sm"/>
              <a:tailEnd type="none" w="sm" len="sm"/>
            </a:ln>
          </p:spPr>
          <p:txBody>
            <a:bodyPr/>
            <a:lstStyle/>
            <a:p>
              <a:endParaRPr lang="en-US"/>
            </a:p>
          </p:txBody>
        </p:sp>
        <p:grpSp>
          <p:nvGrpSpPr>
            <p:cNvPr id="190" name="Group 190"/>
            <p:cNvGrpSpPr/>
            <p:nvPr/>
          </p:nvGrpSpPr>
          <p:grpSpPr>
            <a:xfrm>
              <a:off x="16698488" y="5073568"/>
              <a:ext cx="2835169" cy="693401"/>
              <a:chOff x="0" y="0"/>
              <a:chExt cx="4126337" cy="1009184"/>
            </a:xfrm>
          </p:grpSpPr>
          <p:sp>
            <p:nvSpPr>
              <p:cNvPr id="191" name="Freeform 191"/>
              <p:cNvSpPr/>
              <p:nvPr/>
            </p:nvSpPr>
            <p:spPr>
              <a:xfrm>
                <a:off x="31750" y="31750"/>
                <a:ext cx="4062837" cy="945684"/>
              </a:xfrm>
              <a:custGeom>
                <a:avLst/>
                <a:gdLst/>
                <a:ahLst/>
                <a:cxnLst/>
                <a:rect l="l" t="t" r="r" b="b"/>
                <a:pathLst>
                  <a:path w="4062837" h="945684">
                    <a:moveTo>
                      <a:pt x="3970127" y="945684"/>
                    </a:moveTo>
                    <a:lnTo>
                      <a:pt x="92710" y="945684"/>
                    </a:lnTo>
                    <a:cubicBezTo>
                      <a:pt x="41910" y="945684"/>
                      <a:pt x="0" y="903774"/>
                      <a:pt x="0" y="852974"/>
                    </a:cubicBezTo>
                    <a:lnTo>
                      <a:pt x="0" y="92710"/>
                    </a:lnTo>
                    <a:cubicBezTo>
                      <a:pt x="0" y="41910"/>
                      <a:pt x="41910" y="0"/>
                      <a:pt x="92710" y="0"/>
                    </a:cubicBezTo>
                    <a:lnTo>
                      <a:pt x="3968857" y="0"/>
                    </a:lnTo>
                    <a:cubicBezTo>
                      <a:pt x="4019657" y="0"/>
                      <a:pt x="4061567" y="41910"/>
                      <a:pt x="4061567" y="92710"/>
                    </a:cubicBezTo>
                    <a:lnTo>
                      <a:pt x="4061567" y="851705"/>
                    </a:lnTo>
                    <a:cubicBezTo>
                      <a:pt x="4062837" y="903774"/>
                      <a:pt x="4020927" y="945684"/>
                      <a:pt x="3970127" y="945684"/>
                    </a:cubicBezTo>
                    <a:close/>
                  </a:path>
                </a:pathLst>
              </a:custGeom>
              <a:solidFill>
                <a:srgbClr val="D9D9D9"/>
              </a:solidFill>
            </p:spPr>
            <p:txBody>
              <a:bodyPr/>
              <a:lstStyle/>
              <a:p>
                <a:endParaRPr lang="en-US"/>
              </a:p>
            </p:txBody>
          </p:sp>
          <p:sp>
            <p:nvSpPr>
              <p:cNvPr id="192" name="Freeform 192"/>
              <p:cNvSpPr/>
              <p:nvPr/>
            </p:nvSpPr>
            <p:spPr>
              <a:xfrm>
                <a:off x="0" y="0"/>
                <a:ext cx="4126337" cy="1009185"/>
              </a:xfrm>
              <a:custGeom>
                <a:avLst/>
                <a:gdLst/>
                <a:ahLst/>
                <a:cxnLst/>
                <a:rect l="l" t="t" r="r" b="b"/>
                <a:pathLst>
                  <a:path w="4126337" h="1009185">
                    <a:moveTo>
                      <a:pt x="4001877" y="59690"/>
                    </a:moveTo>
                    <a:cubicBezTo>
                      <a:pt x="4037437" y="59690"/>
                      <a:pt x="4066647" y="88900"/>
                      <a:pt x="4066647" y="124460"/>
                    </a:cubicBezTo>
                    <a:lnTo>
                      <a:pt x="4066647" y="884725"/>
                    </a:lnTo>
                    <a:cubicBezTo>
                      <a:pt x="4066647" y="920285"/>
                      <a:pt x="4037437" y="949494"/>
                      <a:pt x="4001877" y="949494"/>
                    </a:cubicBezTo>
                    <a:lnTo>
                      <a:pt x="124460" y="949494"/>
                    </a:lnTo>
                    <a:cubicBezTo>
                      <a:pt x="88900" y="949494"/>
                      <a:pt x="59690" y="920285"/>
                      <a:pt x="59690" y="884725"/>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884725"/>
                    </a:lnTo>
                    <a:cubicBezTo>
                      <a:pt x="0" y="953305"/>
                      <a:pt x="55880" y="1009185"/>
                      <a:pt x="124460" y="1009185"/>
                    </a:cubicBezTo>
                    <a:lnTo>
                      <a:pt x="4001877" y="1009185"/>
                    </a:lnTo>
                    <a:cubicBezTo>
                      <a:pt x="4070457" y="1009185"/>
                      <a:pt x="4126337" y="953305"/>
                      <a:pt x="4126337" y="884725"/>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193" name="TextBox 193"/>
            <p:cNvSpPr txBox="1"/>
            <p:nvPr/>
          </p:nvSpPr>
          <p:spPr>
            <a:xfrm>
              <a:off x="16979612" y="5112840"/>
              <a:ext cx="2278900" cy="616746"/>
            </a:xfrm>
            <a:prstGeom prst="rect">
              <a:avLst/>
            </a:prstGeom>
          </p:spPr>
          <p:txBody>
            <a:bodyPr lIns="0" tIns="0" rIns="0" bIns="0" rtlCol="0" anchor="t">
              <a:spAutoFit/>
            </a:bodyPr>
            <a:lstStyle/>
            <a:p>
              <a:pPr algn="ctr">
                <a:lnSpc>
                  <a:spcPts val="1935"/>
                </a:lnSpc>
                <a:spcBef>
                  <a:spcPct val="0"/>
                </a:spcBef>
              </a:pPr>
              <a:r>
                <a:rPr lang="en-US" sz="1382">
                  <a:solidFill>
                    <a:srgbClr val="055E6E"/>
                  </a:solidFill>
                  <a:latin typeface="Libre Franklin Bold"/>
                  <a:ea typeface="Libre Franklin Bold"/>
                  <a:cs typeface="Libre Franklin Bold"/>
                  <a:sym typeface="Libre Franklin Bold"/>
                </a:rPr>
                <a:t>Develop Smart Contracts</a:t>
              </a:r>
            </a:p>
          </p:txBody>
        </p:sp>
        <p:grpSp>
          <p:nvGrpSpPr>
            <p:cNvPr id="194" name="Group 194"/>
            <p:cNvGrpSpPr/>
            <p:nvPr/>
          </p:nvGrpSpPr>
          <p:grpSpPr>
            <a:xfrm>
              <a:off x="16664208" y="6028841"/>
              <a:ext cx="2835169" cy="718013"/>
              <a:chOff x="0" y="0"/>
              <a:chExt cx="4126337" cy="1045004"/>
            </a:xfrm>
          </p:grpSpPr>
          <p:sp>
            <p:nvSpPr>
              <p:cNvPr id="195" name="Freeform 195"/>
              <p:cNvSpPr/>
              <p:nvPr/>
            </p:nvSpPr>
            <p:spPr>
              <a:xfrm>
                <a:off x="31750" y="31750"/>
                <a:ext cx="4062837" cy="981504"/>
              </a:xfrm>
              <a:custGeom>
                <a:avLst/>
                <a:gdLst/>
                <a:ahLst/>
                <a:cxnLst/>
                <a:rect l="l" t="t" r="r" b="b"/>
                <a:pathLst>
                  <a:path w="4062837" h="981504">
                    <a:moveTo>
                      <a:pt x="3970127" y="981504"/>
                    </a:moveTo>
                    <a:lnTo>
                      <a:pt x="92710" y="981504"/>
                    </a:lnTo>
                    <a:cubicBezTo>
                      <a:pt x="41910" y="981504"/>
                      <a:pt x="0" y="939594"/>
                      <a:pt x="0" y="888794"/>
                    </a:cubicBezTo>
                    <a:lnTo>
                      <a:pt x="0" y="92710"/>
                    </a:lnTo>
                    <a:cubicBezTo>
                      <a:pt x="0" y="41910"/>
                      <a:pt x="41910" y="0"/>
                      <a:pt x="92710" y="0"/>
                    </a:cubicBezTo>
                    <a:lnTo>
                      <a:pt x="3968857" y="0"/>
                    </a:lnTo>
                    <a:cubicBezTo>
                      <a:pt x="4019657" y="0"/>
                      <a:pt x="4061567" y="41910"/>
                      <a:pt x="4061567" y="92710"/>
                    </a:cubicBezTo>
                    <a:lnTo>
                      <a:pt x="4061567" y="887524"/>
                    </a:lnTo>
                    <a:cubicBezTo>
                      <a:pt x="4062837" y="939594"/>
                      <a:pt x="4020927" y="981504"/>
                      <a:pt x="3970127" y="981504"/>
                    </a:cubicBezTo>
                    <a:close/>
                  </a:path>
                </a:pathLst>
              </a:custGeom>
              <a:solidFill>
                <a:srgbClr val="D9D9D9"/>
              </a:solidFill>
            </p:spPr>
            <p:txBody>
              <a:bodyPr/>
              <a:lstStyle/>
              <a:p>
                <a:endParaRPr lang="en-US"/>
              </a:p>
            </p:txBody>
          </p:sp>
          <p:sp>
            <p:nvSpPr>
              <p:cNvPr id="196" name="Freeform 196"/>
              <p:cNvSpPr/>
              <p:nvPr/>
            </p:nvSpPr>
            <p:spPr>
              <a:xfrm>
                <a:off x="0" y="0"/>
                <a:ext cx="4126337" cy="1045004"/>
              </a:xfrm>
              <a:custGeom>
                <a:avLst/>
                <a:gdLst/>
                <a:ahLst/>
                <a:cxnLst/>
                <a:rect l="l" t="t" r="r" b="b"/>
                <a:pathLst>
                  <a:path w="4126337" h="1045004">
                    <a:moveTo>
                      <a:pt x="4001877" y="59690"/>
                    </a:moveTo>
                    <a:cubicBezTo>
                      <a:pt x="4037437" y="59690"/>
                      <a:pt x="4066647" y="88900"/>
                      <a:pt x="4066647" y="124460"/>
                    </a:cubicBezTo>
                    <a:lnTo>
                      <a:pt x="4066647" y="920544"/>
                    </a:lnTo>
                    <a:cubicBezTo>
                      <a:pt x="4066647" y="956104"/>
                      <a:pt x="4037437" y="985314"/>
                      <a:pt x="4001877" y="985314"/>
                    </a:cubicBezTo>
                    <a:lnTo>
                      <a:pt x="124460" y="985314"/>
                    </a:lnTo>
                    <a:cubicBezTo>
                      <a:pt x="88900" y="985314"/>
                      <a:pt x="59690" y="956104"/>
                      <a:pt x="59690" y="920544"/>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920544"/>
                    </a:lnTo>
                    <a:cubicBezTo>
                      <a:pt x="0" y="989124"/>
                      <a:pt x="55880" y="1045004"/>
                      <a:pt x="124460" y="1045004"/>
                    </a:cubicBezTo>
                    <a:lnTo>
                      <a:pt x="4001877" y="1045004"/>
                    </a:lnTo>
                    <a:cubicBezTo>
                      <a:pt x="4070457" y="1045004"/>
                      <a:pt x="4126337" y="989124"/>
                      <a:pt x="4126337" y="920544"/>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197" name="TextBox 197"/>
            <p:cNvSpPr txBox="1"/>
            <p:nvPr/>
          </p:nvSpPr>
          <p:spPr>
            <a:xfrm>
              <a:off x="16687583" y="6036704"/>
              <a:ext cx="2771672" cy="616746"/>
            </a:xfrm>
            <a:prstGeom prst="rect">
              <a:avLst/>
            </a:prstGeom>
          </p:spPr>
          <p:txBody>
            <a:bodyPr lIns="0" tIns="0" rIns="0" bIns="0" rtlCol="0" anchor="t">
              <a:spAutoFit/>
            </a:bodyPr>
            <a:lstStyle/>
            <a:p>
              <a:pPr algn="ctr">
                <a:lnSpc>
                  <a:spcPts val="1935"/>
                </a:lnSpc>
                <a:spcBef>
                  <a:spcPct val="0"/>
                </a:spcBef>
              </a:pPr>
              <a:r>
                <a:rPr lang="en-US" sz="1382">
                  <a:solidFill>
                    <a:srgbClr val="055E6E"/>
                  </a:solidFill>
                  <a:latin typeface="Libre Franklin Bold"/>
                  <a:ea typeface="Libre Franklin Bold"/>
                  <a:cs typeface="Libre Franklin Bold"/>
                  <a:sym typeface="Libre Franklin Bold"/>
                </a:rPr>
                <a:t>Implement ZKP Algorithms</a:t>
              </a:r>
            </a:p>
          </p:txBody>
        </p:sp>
        <p:sp>
          <p:nvSpPr>
            <p:cNvPr id="198" name="TextBox 198"/>
            <p:cNvSpPr txBox="1"/>
            <p:nvPr/>
          </p:nvSpPr>
          <p:spPr>
            <a:xfrm>
              <a:off x="16942342" y="6991795"/>
              <a:ext cx="2284189" cy="616708"/>
            </a:xfrm>
            <a:prstGeom prst="rect">
              <a:avLst/>
            </a:prstGeom>
          </p:spPr>
          <p:txBody>
            <a:bodyPr lIns="0" tIns="0" rIns="0" bIns="0" rtlCol="0" anchor="t">
              <a:spAutoFit/>
            </a:bodyPr>
            <a:lstStyle/>
            <a:p>
              <a:pPr algn="ctr">
                <a:lnSpc>
                  <a:spcPts val="1937"/>
                </a:lnSpc>
                <a:spcBef>
                  <a:spcPct val="0"/>
                </a:spcBef>
              </a:pPr>
              <a:r>
                <a:rPr lang="en-US" sz="1383">
                  <a:solidFill>
                    <a:srgbClr val="055E6E"/>
                  </a:solidFill>
                  <a:latin typeface="Libre Franklin Bold"/>
                  <a:ea typeface="Libre Franklin Bold"/>
                  <a:cs typeface="Libre Franklin Bold"/>
                  <a:sym typeface="Libre Franklin Bold"/>
                </a:rPr>
                <a:t>Develop Zero Knowledge-Rollups</a:t>
              </a:r>
            </a:p>
          </p:txBody>
        </p:sp>
        <p:grpSp>
          <p:nvGrpSpPr>
            <p:cNvPr id="199" name="Group 199"/>
            <p:cNvGrpSpPr/>
            <p:nvPr/>
          </p:nvGrpSpPr>
          <p:grpSpPr>
            <a:xfrm>
              <a:off x="16701478" y="7947137"/>
              <a:ext cx="2835169" cy="816904"/>
              <a:chOff x="0" y="0"/>
              <a:chExt cx="4126337" cy="1188932"/>
            </a:xfrm>
          </p:grpSpPr>
          <p:sp>
            <p:nvSpPr>
              <p:cNvPr id="200" name="Freeform 200"/>
              <p:cNvSpPr/>
              <p:nvPr/>
            </p:nvSpPr>
            <p:spPr>
              <a:xfrm>
                <a:off x="31750" y="31750"/>
                <a:ext cx="4062837" cy="1125432"/>
              </a:xfrm>
              <a:custGeom>
                <a:avLst/>
                <a:gdLst/>
                <a:ahLst/>
                <a:cxnLst/>
                <a:rect l="l" t="t" r="r" b="b"/>
                <a:pathLst>
                  <a:path w="4062837" h="1125432">
                    <a:moveTo>
                      <a:pt x="3970127" y="1125432"/>
                    </a:moveTo>
                    <a:lnTo>
                      <a:pt x="92710" y="1125432"/>
                    </a:lnTo>
                    <a:cubicBezTo>
                      <a:pt x="41910" y="1125432"/>
                      <a:pt x="0" y="1083522"/>
                      <a:pt x="0" y="1032722"/>
                    </a:cubicBezTo>
                    <a:lnTo>
                      <a:pt x="0" y="92710"/>
                    </a:lnTo>
                    <a:cubicBezTo>
                      <a:pt x="0" y="41910"/>
                      <a:pt x="41910" y="0"/>
                      <a:pt x="92710" y="0"/>
                    </a:cubicBezTo>
                    <a:lnTo>
                      <a:pt x="3968857" y="0"/>
                    </a:lnTo>
                    <a:cubicBezTo>
                      <a:pt x="4019657" y="0"/>
                      <a:pt x="4061567" y="41910"/>
                      <a:pt x="4061567" y="92710"/>
                    </a:cubicBezTo>
                    <a:lnTo>
                      <a:pt x="4061567" y="1031452"/>
                    </a:lnTo>
                    <a:cubicBezTo>
                      <a:pt x="4062837" y="1083522"/>
                      <a:pt x="4020927" y="1125432"/>
                      <a:pt x="3970127" y="1125432"/>
                    </a:cubicBezTo>
                    <a:close/>
                  </a:path>
                </a:pathLst>
              </a:custGeom>
              <a:solidFill>
                <a:srgbClr val="D9D9D9"/>
              </a:solidFill>
            </p:spPr>
            <p:txBody>
              <a:bodyPr/>
              <a:lstStyle/>
              <a:p>
                <a:endParaRPr lang="en-US"/>
              </a:p>
            </p:txBody>
          </p:sp>
          <p:sp>
            <p:nvSpPr>
              <p:cNvPr id="201" name="Freeform 201"/>
              <p:cNvSpPr/>
              <p:nvPr/>
            </p:nvSpPr>
            <p:spPr>
              <a:xfrm>
                <a:off x="0" y="0"/>
                <a:ext cx="4126337" cy="1188932"/>
              </a:xfrm>
              <a:custGeom>
                <a:avLst/>
                <a:gdLst/>
                <a:ahLst/>
                <a:cxnLst/>
                <a:rect l="l" t="t" r="r" b="b"/>
                <a:pathLst>
                  <a:path w="4126337" h="1188932">
                    <a:moveTo>
                      <a:pt x="4001877" y="59690"/>
                    </a:moveTo>
                    <a:cubicBezTo>
                      <a:pt x="4037437" y="59690"/>
                      <a:pt x="4066647" y="88900"/>
                      <a:pt x="4066647" y="124460"/>
                    </a:cubicBezTo>
                    <a:lnTo>
                      <a:pt x="4066647" y="1064472"/>
                    </a:lnTo>
                    <a:cubicBezTo>
                      <a:pt x="4066647" y="1100032"/>
                      <a:pt x="4037437" y="1129242"/>
                      <a:pt x="4001877" y="1129242"/>
                    </a:cubicBezTo>
                    <a:lnTo>
                      <a:pt x="124460" y="1129242"/>
                    </a:lnTo>
                    <a:cubicBezTo>
                      <a:pt x="88900" y="1129242"/>
                      <a:pt x="59690" y="1100032"/>
                      <a:pt x="59690" y="1064472"/>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064472"/>
                    </a:lnTo>
                    <a:cubicBezTo>
                      <a:pt x="0" y="1133052"/>
                      <a:pt x="55880" y="1188932"/>
                      <a:pt x="124460" y="1188932"/>
                    </a:cubicBezTo>
                    <a:lnTo>
                      <a:pt x="4001877" y="1188932"/>
                    </a:lnTo>
                    <a:cubicBezTo>
                      <a:pt x="4070457" y="1188932"/>
                      <a:pt x="4126337" y="1133052"/>
                      <a:pt x="4126337" y="1064472"/>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202" name="TextBox 202"/>
            <p:cNvSpPr txBox="1"/>
            <p:nvPr/>
          </p:nvSpPr>
          <p:spPr>
            <a:xfrm>
              <a:off x="16988363" y="8048147"/>
              <a:ext cx="2238168" cy="608428"/>
            </a:xfrm>
            <a:prstGeom prst="rect">
              <a:avLst/>
            </a:prstGeom>
          </p:spPr>
          <p:txBody>
            <a:bodyPr lIns="0" tIns="0" rIns="0" bIns="0" rtlCol="0" anchor="t">
              <a:spAutoFit/>
            </a:bodyPr>
            <a:lstStyle/>
            <a:p>
              <a:pPr algn="ctr">
                <a:lnSpc>
                  <a:spcPts val="1885"/>
                </a:lnSpc>
                <a:spcBef>
                  <a:spcPct val="0"/>
                </a:spcBef>
              </a:pPr>
              <a:r>
                <a:rPr lang="en-US" sz="1347">
                  <a:solidFill>
                    <a:srgbClr val="055E6E"/>
                  </a:solidFill>
                  <a:latin typeface="Libre Franklin Bold"/>
                  <a:ea typeface="Libre Franklin Bold"/>
                  <a:cs typeface="Libre Franklin Bold"/>
                  <a:sym typeface="Libre Franklin Bold"/>
                </a:rPr>
                <a:t>Configure MongoDB Database</a:t>
              </a:r>
            </a:p>
          </p:txBody>
        </p:sp>
        <p:sp>
          <p:nvSpPr>
            <p:cNvPr id="203" name="AutoShape 203"/>
            <p:cNvSpPr/>
            <p:nvPr/>
          </p:nvSpPr>
          <p:spPr>
            <a:xfrm>
              <a:off x="16298795" y="8358982"/>
              <a:ext cx="402683" cy="0"/>
            </a:xfrm>
            <a:prstGeom prst="line">
              <a:avLst/>
            </a:prstGeom>
            <a:ln w="31106" cap="flat">
              <a:solidFill>
                <a:srgbClr val="003882"/>
              </a:solidFill>
              <a:prstDash val="solid"/>
              <a:headEnd type="none" w="sm" len="sm"/>
              <a:tailEnd type="none" w="sm" len="sm"/>
            </a:ln>
          </p:spPr>
          <p:txBody>
            <a:bodyPr/>
            <a:lstStyle/>
            <a:p>
              <a:endParaRPr lang="en-US"/>
            </a:p>
          </p:txBody>
        </p:sp>
        <p:grpSp>
          <p:nvGrpSpPr>
            <p:cNvPr id="204" name="Group 204"/>
            <p:cNvGrpSpPr/>
            <p:nvPr/>
          </p:nvGrpSpPr>
          <p:grpSpPr>
            <a:xfrm>
              <a:off x="16662025" y="9025551"/>
              <a:ext cx="2835169" cy="820352"/>
              <a:chOff x="0" y="0"/>
              <a:chExt cx="4126337" cy="1193950"/>
            </a:xfrm>
          </p:grpSpPr>
          <p:sp>
            <p:nvSpPr>
              <p:cNvPr id="205" name="Freeform 205"/>
              <p:cNvSpPr/>
              <p:nvPr/>
            </p:nvSpPr>
            <p:spPr>
              <a:xfrm>
                <a:off x="31750" y="31750"/>
                <a:ext cx="4062837" cy="1130450"/>
              </a:xfrm>
              <a:custGeom>
                <a:avLst/>
                <a:gdLst/>
                <a:ahLst/>
                <a:cxnLst/>
                <a:rect l="l" t="t" r="r" b="b"/>
                <a:pathLst>
                  <a:path w="4062837" h="1130450">
                    <a:moveTo>
                      <a:pt x="3970127" y="1130450"/>
                    </a:moveTo>
                    <a:lnTo>
                      <a:pt x="92710" y="1130450"/>
                    </a:lnTo>
                    <a:cubicBezTo>
                      <a:pt x="41910" y="1130450"/>
                      <a:pt x="0" y="1088540"/>
                      <a:pt x="0" y="1037740"/>
                    </a:cubicBezTo>
                    <a:lnTo>
                      <a:pt x="0" y="92710"/>
                    </a:lnTo>
                    <a:cubicBezTo>
                      <a:pt x="0" y="41910"/>
                      <a:pt x="41910" y="0"/>
                      <a:pt x="92710" y="0"/>
                    </a:cubicBezTo>
                    <a:lnTo>
                      <a:pt x="3968857" y="0"/>
                    </a:lnTo>
                    <a:cubicBezTo>
                      <a:pt x="4019657" y="0"/>
                      <a:pt x="4061567" y="41910"/>
                      <a:pt x="4061567" y="92710"/>
                    </a:cubicBezTo>
                    <a:lnTo>
                      <a:pt x="4061567" y="1036470"/>
                    </a:lnTo>
                    <a:cubicBezTo>
                      <a:pt x="4062837" y="1088540"/>
                      <a:pt x="4020927" y="1130450"/>
                      <a:pt x="3970127" y="1130450"/>
                    </a:cubicBezTo>
                    <a:close/>
                  </a:path>
                </a:pathLst>
              </a:custGeom>
              <a:solidFill>
                <a:srgbClr val="D9D9D9"/>
              </a:solidFill>
            </p:spPr>
            <p:txBody>
              <a:bodyPr/>
              <a:lstStyle/>
              <a:p>
                <a:endParaRPr lang="en-US"/>
              </a:p>
            </p:txBody>
          </p:sp>
          <p:sp>
            <p:nvSpPr>
              <p:cNvPr id="206" name="Freeform 206"/>
              <p:cNvSpPr/>
              <p:nvPr/>
            </p:nvSpPr>
            <p:spPr>
              <a:xfrm>
                <a:off x="0" y="0"/>
                <a:ext cx="4126337" cy="1193950"/>
              </a:xfrm>
              <a:custGeom>
                <a:avLst/>
                <a:gdLst/>
                <a:ahLst/>
                <a:cxnLst/>
                <a:rect l="l" t="t" r="r" b="b"/>
                <a:pathLst>
                  <a:path w="4126337" h="1193950">
                    <a:moveTo>
                      <a:pt x="4001877" y="59690"/>
                    </a:moveTo>
                    <a:cubicBezTo>
                      <a:pt x="4037437" y="59690"/>
                      <a:pt x="4066647" y="88900"/>
                      <a:pt x="4066647" y="124460"/>
                    </a:cubicBezTo>
                    <a:lnTo>
                      <a:pt x="4066647" y="1069490"/>
                    </a:lnTo>
                    <a:cubicBezTo>
                      <a:pt x="4066647" y="1105050"/>
                      <a:pt x="4037437" y="1134260"/>
                      <a:pt x="4001877" y="1134260"/>
                    </a:cubicBezTo>
                    <a:lnTo>
                      <a:pt x="124460" y="1134260"/>
                    </a:lnTo>
                    <a:cubicBezTo>
                      <a:pt x="88900" y="1134260"/>
                      <a:pt x="59690" y="1105050"/>
                      <a:pt x="59690" y="1069490"/>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069490"/>
                    </a:lnTo>
                    <a:cubicBezTo>
                      <a:pt x="0" y="1138070"/>
                      <a:pt x="55880" y="1193950"/>
                      <a:pt x="124460" y="1193950"/>
                    </a:cubicBezTo>
                    <a:lnTo>
                      <a:pt x="4001877" y="1193950"/>
                    </a:lnTo>
                    <a:cubicBezTo>
                      <a:pt x="4070457" y="1193950"/>
                      <a:pt x="4126337" y="1138070"/>
                      <a:pt x="4126337" y="1069490"/>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207" name="TextBox 207"/>
            <p:cNvSpPr txBox="1"/>
            <p:nvPr/>
          </p:nvSpPr>
          <p:spPr>
            <a:xfrm>
              <a:off x="16978841" y="9119097"/>
              <a:ext cx="2173697" cy="608428"/>
            </a:xfrm>
            <a:prstGeom prst="rect">
              <a:avLst/>
            </a:prstGeom>
          </p:spPr>
          <p:txBody>
            <a:bodyPr lIns="0" tIns="0" rIns="0" bIns="0" rtlCol="0" anchor="t">
              <a:spAutoFit/>
            </a:bodyPr>
            <a:lstStyle/>
            <a:p>
              <a:pPr algn="ctr">
                <a:lnSpc>
                  <a:spcPts val="1885"/>
                </a:lnSpc>
              </a:pPr>
              <a:r>
                <a:rPr lang="en-US" sz="1347">
                  <a:solidFill>
                    <a:srgbClr val="055E6E"/>
                  </a:solidFill>
                  <a:latin typeface="Libre Franklin Bold"/>
                  <a:ea typeface="Libre Franklin Bold"/>
                  <a:cs typeface="Libre Franklin Bold"/>
                  <a:sym typeface="Libre Franklin Bold"/>
                </a:rPr>
                <a:t>Integration with </a:t>
              </a:r>
            </a:p>
            <a:p>
              <a:pPr algn="ctr">
                <a:lnSpc>
                  <a:spcPts val="1885"/>
                </a:lnSpc>
                <a:spcBef>
                  <a:spcPct val="0"/>
                </a:spcBef>
              </a:pPr>
              <a:r>
                <a:rPr lang="en-US" sz="1347">
                  <a:solidFill>
                    <a:srgbClr val="055E6E"/>
                  </a:solidFill>
                  <a:latin typeface="Libre Franklin Bold"/>
                  <a:ea typeface="Libre Franklin Bold"/>
                  <a:cs typeface="Libre Franklin Bold"/>
                  <a:sym typeface="Libre Franklin Bold"/>
                </a:rPr>
                <a:t>MongoDB</a:t>
              </a:r>
            </a:p>
          </p:txBody>
        </p:sp>
        <p:sp>
          <p:nvSpPr>
            <p:cNvPr id="208" name="AutoShape 208"/>
            <p:cNvSpPr/>
            <p:nvPr/>
          </p:nvSpPr>
          <p:spPr>
            <a:xfrm>
              <a:off x="16287180" y="9435728"/>
              <a:ext cx="406594" cy="0"/>
            </a:xfrm>
            <a:prstGeom prst="line">
              <a:avLst/>
            </a:prstGeom>
            <a:ln w="31106" cap="flat">
              <a:solidFill>
                <a:srgbClr val="003882"/>
              </a:solidFill>
              <a:prstDash val="solid"/>
              <a:headEnd type="none" w="sm" len="sm"/>
              <a:tailEnd type="none" w="sm" len="sm"/>
            </a:ln>
          </p:spPr>
          <p:txBody>
            <a:bodyPr/>
            <a:lstStyle/>
            <a:p>
              <a:endParaRPr lang="en-US"/>
            </a:p>
          </p:txBody>
        </p:sp>
        <p:grpSp>
          <p:nvGrpSpPr>
            <p:cNvPr id="209" name="Group 209"/>
            <p:cNvGrpSpPr/>
            <p:nvPr/>
          </p:nvGrpSpPr>
          <p:grpSpPr>
            <a:xfrm>
              <a:off x="12824329" y="7021081"/>
              <a:ext cx="2835169" cy="820352"/>
              <a:chOff x="0" y="0"/>
              <a:chExt cx="4126337" cy="1193950"/>
            </a:xfrm>
          </p:grpSpPr>
          <p:sp>
            <p:nvSpPr>
              <p:cNvPr id="210" name="Freeform 210"/>
              <p:cNvSpPr/>
              <p:nvPr/>
            </p:nvSpPr>
            <p:spPr>
              <a:xfrm>
                <a:off x="31750" y="31750"/>
                <a:ext cx="4062837" cy="1130450"/>
              </a:xfrm>
              <a:custGeom>
                <a:avLst/>
                <a:gdLst/>
                <a:ahLst/>
                <a:cxnLst/>
                <a:rect l="l" t="t" r="r" b="b"/>
                <a:pathLst>
                  <a:path w="4062837" h="1130450">
                    <a:moveTo>
                      <a:pt x="3970127" y="1130450"/>
                    </a:moveTo>
                    <a:lnTo>
                      <a:pt x="92710" y="1130450"/>
                    </a:lnTo>
                    <a:cubicBezTo>
                      <a:pt x="41910" y="1130450"/>
                      <a:pt x="0" y="1088540"/>
                      <a:pt x="0" y="1037740"/>
                    </a:cubicBezTo>
                    <a:lnTo>
                      <a:pt x="0" y="92710"/>
                    </a:lnTo>
                    <a:cubicBezTo>
                      <a:pt x="0" y="41910"/>
                      <a:pt x="41910" y="0"/>
                      <a:pt x="92710" y="0"/>
                    </a:cubicBezTo>
                    <a:lnTo>
                      <a:pt x="3968857" y="0"/>
                    </a:lnTo>
                    <a:cubicBezTo>
                      <a:pt x="4019657" y="0"/>
                      <a:pt x="4061567" y="41910"/>
                      <a:pt x="4061567" y="92710"/>
                    </a:cubicBezTo>
                    <a:lnTo>
                      <a:pt x="4061567" y="1036470"/>
                    </a:lnTo>
                    <a:cubicBezTo>
                      <a:pt x="4062837" y="1088540"/>
                      <a:pt x="4020927" y="1130450"/>
                      <a:pt x="3970127" y="1130450"/>
                    </a:cubicBezTo>
                    <a:close/>
                  </a:path>
                </a:pathLst>
              </a:custGeom>
              <a:solidFill>
                <a:srgbClr val="D9D9D9"/>
              </a:solidFill>
            </p:spPr>
            <p:txBody>
              <a:bodyPr/>
              <a:lstStyle/>
              <a:p>
                <a:endParaRPr lang="en-US"/>
              </a:p>
            </p:txBody>
          </p:sp>
          <p:sp>
            <p:nvSpPr>
              <p:cNvPr id="211" name="Freeform 211"/>
              <p:cNvSpPr/>
              <p:nvPr/>
            </p:nvSpPr>
            <p:spPr>
              <a:xfrm>
                <a:off x="0" y="0"/>
                <a:ext cx="4126337" cy="1193950"/>
              </a:xfrm>
              <a:custGeom>
                <a:avLst/>
                <a:gdLst/>
                <a:ahLst/>
                <a:cxnLst/>
                <a:rect l="l" t="t" r="r" b="b"/>
                <a:pathLst>
                  <a:path w="4126337" h="1193950">
                    <a:moveTo>
                      <a:pt x="4001877" y="59690"/>
                    </a:moveTo>
                    <a:cubicBezTo>
                      <a:pt x="4037437" y="59690"/>
                      <a:pt x="4066647" y="88900"/>
                      <a:pt x="4066647" y="124460"/>
                    </a:cubicBezTo>
                    <a:lnTo>
                      <a:pt x="4066647" y="1069490"/>
                    </a:lnTo>
                    <a:cubicBezTo>
                      <a:pt x="4066647" y="1105050"/>
                      <a:pt x="4037437" y="1134260"/>
                      <a:pt x="4001877" y="1134260"/>
                    </a:cubicBezTo>
                    <a:lnTo>
                      <a:pt x="124460" y="1134260"/>
                    </a:lnTo>
                    <a:cubicBezTo>
                      <a:pt x="88900" y="1134260"/>
                      <a:pt x="59690" y="1105050"/>
                      <a:pt x="59690" y="1069490"/>
                    </a:cubicBezTo>
                    <a:lnTo>
                      <a:pt x="59690" y="124460"/>
                    </a:lnTo>
                    <a:cubicBezTo>
                      <a:pt x="59690" y="88900"/>
                      <a:pt x="88900" y="59690"/>
                      <a:pt x="124460" y="59690"/>
                    </a:cubicBezTo>
                    <a:lnTo>
                      <a:pt x="4001877" y="59690"/>
                    </a:lnTo>
                    <a:moveTo>
                      <a:pt x="4001877" y="0"/>
                    </a:moveTo>
                    <a:lnTo>
                      <a:pt x="124460" y="0"/>
                    </a:lnTo>
                    <a:cubicBezTo>
                      <a:pt x="55880" y="0"/>
                      <a:pt x="0" y="55880"/>
                      <a:pt x="0" y="124460"/>
                    </a:cubicBezTo>
                    <a:lnTo>
                      <a:pt x="0" y="1069490"/>
                    </a:lnTo>
                    <a:cubicBezTo>
                      <a:pt x="0" y="1138070"/>
                      <a:pt x="55880" y="1193950"/>
                      <a:pt x="124460" y="1193950"/>
                    </a:cubicBezTo>
                    <a:lnTo>
                      <a:pt x="4001877" y="1193950"/>
                    </a:lnTo>
                    <a:cubicBezTo>
                      <a:pt x="4070457" y="1193950"/>
                      <a:pt x="4126337" y="1138070"/>
                      <a:pt x="4126337" y="1069490"/>
                    </a:cubicBezTo>
                    <a:lnTo>
                      <a:pt x="4126337" y="124460"/>
                    </a:lnTo>
                    <a:cubicBezTo>
                      <a:pt x="4126337" y="55880"/>
                      <a:pt x="4070457" y="0"/>
                      <a:pt x="4001877" y="0"/>
                    </a:cubicBezTo>
                    <a:close/>
                  </a:path>
                </a:pathLst>
              </a:custGeom>
              <a:solidFill>
                <a:srgbClr val="055E6E"/>
              </a:solidFill>
            </p:spPr>
            <p:txBody>
              <a:bodyPr/>
              <a:lstStyle/>
              <a:p>
                <a:endParaRPr lang="en-US"/>
              </a:p>
            </p:txBody>
          </p:sp>
        </p:grpSp>
        <p:sp>
          <p:nvSpPr>
            <p:cNvPr id="212" name="TextBox 212"/>
            <p:cNvSpPr txBox="1"/>
            <p:nvPr/>
          </p:nvSpPr>
          <p:spPr>
            <a:xfrm>
              <a:off x="13139395" y="7065563"/>
              <a:ext cx="2173697" cy="698286"/>
            </a:xfrm>
            <a:prstGeom prst="rect">
              <a:avLst/>
            </a:prstGeom>
          </p:spPr>
          <p:txBody>
            <a:bodyPr lIns="0" tIns="0" rIns="0" bIns="0" rtlCol="0" anchor="t">
              <a:spAutoFit/>
            </a:bodyPr>
            <a:lstStyle/>
            <a:p>
              <a:pPr algn="ctr">
                <a:lnSpc>
                  <a:spcPts val="2108"/>
                </a:lnSpc>
                <a:spcBef>
                  <a:spcPct val="0"/>
                </a:spcBef>
              </a:pPr>
              <a:r>
                <a:rPr lang="en-US" sz="1506">
                  <a:solidFill>
                    <a:srgbClr val="055E6E"/>
                  </a:solidFill>
                  <a:latin typeface="Libre Franklin Bold"/>
                  <a:ea typeface="Libre Franklin Bold"/>
                  <a:cs typeface="Libre Franklin Bold"/>
                  <a:sym typeface="Libre Franklin Bold"/>
                </a:rPr>
                <a:t>Develop and Design ZK-Rollup</a:t>
              </a:r>
              <a:r>
                <a:rPr lang="en-US" sz="1506">
                  <a:solidFill>
                    <a:srgbClr val="055E6E"/>
                  </a:solidFill>
                  <a:latin typeface="Libre Franklin"/>
                  <a:ea typeface="Libre Franklin"/>
                  <a:cs typeface="Libre Franklin"/>
                  <a:sym typeface="Libre Franklin"/>
                </a:rPr>
                <a:t> </a:t>
              </a:r>
            </a:p>
          </p:txBody>
        </p:sp>
        <p:sp>
          <p:nvSpPr>
            <p:cNvPr id="213" name="AutoShape 213"/>
            <p:cNvSpPr/>
            <p:nvPr/>
          </p:nvSpPr>
          <p:spPr>
            <a:xfrm>
              <a:off x="12431461" y="7522385"/>
              <a:ext cx="406594" cy="0"/>
            </a:xfrm>
            <a:prstGeom prst="line">
              <a:avLst/>
            </a:prstGeom>
            <a:ln w="31106" cap="flat">
              <a:solidFill>
                <a:srgbClr val="003882"/>
              </a:solidFill>
              <a:prstDash val="solid"/>
              <a:headEnd type="none" w="sm" len="sm"/>
              <a:tailEnd type="none" w="sm" len="sm"/>
            </a:ln>
          </p:spPr>
          <p:txBody>
            <a:bodyPr/>
            <a:lstStyle/>
            <a:p>
              <a:endParaRPr lang="en-US"/>
            </a:p>
          </p:txBody>
        </p:sp>
        <p:sp>
          <p:nvSpPr>
            <p:cNvPr id="214" name="AutoShape 214"/>
            <p:cNvSpPr/>
            <p:nvPr/>
          </p:nvSpPr>
          <p:spPr>
            <a:xfrm flipV="1">
              <a:off x="12431461" y="6431828"/>
              <a:ext cx="15669" cy="1090335"/>
            </a:xfrm>
            <a:prstGeom prst="line">
              <a:avLst/>
            </a:prstGeom>
            <a:ln w="31106" cap="rnd">
              <a:solidFill>
                <a:srgbClr val="003882"/>
              </a:solidFill>
              <a:prstDash val="solid"/>
              <a:headEnd type="none" w="sm" len="sm"/>
              <a:tailEnd type="none" w="sm" len="sm"/>
            </a:ln>
          </p:spPr>
          <p:txBody>
            <a:bodyPr/>
            <a:lstStyle/>
            <a:p>
              <a:endParaRPr lang="en-US"/>
            </a:p>
          </p:txBody>
        </p:sp>
      </p:grpSp>
      <p:grpSp>
        <p:nvGrpSpPr>
          <p:cNvPr id="215" name="Group 215"/>
          <p:cNvGrpSpPr/>
          <p:nvPr/>
        </p:nvGrpSpPr>
        <p:grpSpPr>
          <a:xfrm>
            <a:off x="16870429" y="203368"/>
            <a:ext cx="1318567" cy="1318567"/>
            <a:chOff x="0" y="0"/>
            <a:chExt cx="812800" cy="812800"/>
          </a:xfrm>
        </p:grpSpPr>
        <p:sp>
          <p:nvSpPr>
            <p:cNvPr id="216" name="Freeform 2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9376835"/>
            <a:ext cx="18587604" cy="1470019"/>
            <a:chOff x="0" y="0"/>
            <a:chExt cx="24783471" cy="1960025"/>
          </a:xfrm>
        </p:grpSpPr>
        <p:grpSp>
          <p:nvGrpSpPr>
            <p:cNvPr id="4" name="Group 4"/>
            <p:cNvGrpSpPr/>
            <p:nvPr/>
          </p:nvGrpSpPr>
          <p:grpSpPr>
            <a:xfrm>
              <a:off x="0" y="0"/>
              <a:ext cx="24783471" cy="1453710"/>
              <a:chOff x="0" y="0"/>
              <a:chExt cx="4918995" cy="288531"/>
            </a:xfrm>
          </p:grpSpPr>
          <p:sp>
            <p:nvSpPr>
              <p:cNvPr id="5" name="Freeform 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6" name="TextBox 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 name="Freeform 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8" name="TextBox 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9" name="AutoShape 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1" name="TextBox 1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2" name="AutoShape 1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4" name="TextBox 1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5" name="Group 15"/>
            <p:cNvGrpSpPr/>
            <p:nvPr/>
          </p:nvGrpSpPr>
          <p:grpSpPr>
            <a:xfrm>
              <a:off x="0" y="0"/>
              <a:ext cx="24783471" cy="1960025"/>
              <a:chOff x="0" y="0"/>
              <a:chExt cx="4918995" cy="389024"/>
            </a:xfrm>
          </p:grpSpPr>
          <p:sp>
            <p:nvSpPr>
              <p:cNvPr id="16" name="Freeform 1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7" name="TextBox 1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8" name="Freeform 1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9" name="TextBox 1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20" name="AutoShape 2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1" name="TextBox 21"/>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2" name="TextBox 22"/>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23" name="AutoShape 2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25" name="TextBox 2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26" name="Group 26"/>
          <p:cNvGrpSpPr/>
          <p:nvPr/>
        </p:nvGrpSpPr>
        <p:grpSpPr>
          <a:xfrm>
            <a:off x="152400" y="9529235"/>
            <a:ext cx="18587604" cy="1090283"/>
            <a:chOff x="0" y="0"/>
            <a:chExt cx="24783471" cy="1453710"/>
          </a:xfrm>
        </p:grpSpPr>
        <p:grpSp>
          <p:nvGrpSpPr>
            <p:cNvPr id="27" name="Group 27"/>
            <p:cNvGrpSpPr/>
            <p:nvPr/>
          </p:nvGrpSpPr>
          <p:grpSpPr>
            <a:xfrm>
              <a:off x="0" y="0"/>
              <a:ext cx="24783471" cy="1453710"/>
              <a:chOff x="0" y="0"/>
              <a:chExt cx="4918995" cy="288531"/>
            </a:xfrm>
          </p:grpSpPr>
          <p:sp>
            <p:nvSpPr>
              <p:cNvPr id="28" name="Freeform 2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9" name="TextBox 2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0" name="Freeform 3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31" name="TextBox 3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2" name="AutoShape 3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3" name="TextBox 3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4" name="TextBox 3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5" name="AutoShape 3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6" name="TextBox 3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37" name="TextBox 3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38" name="Group 38"/>
          <p:cNvGrpSpPr/>
          <p:nvPr/>
        </p:nvGrpSpPr>
        <p:grpSpPr>
          <a:xfrm>
            <a:off x="152400" y="9529235"/>
            <a:ext cx="18587604" cy="1470019"/>
            <a:chOff x="0" y="0"/>
            <a:chExt cx="24783471" cy="1960025"/>
          </a:xfrm>
        </p:grpSpPr>
        <p:grpSp>
          <p:nvGrpSpPr>
            <p:cNvPr id="39" name="Group 39"/>
            <p:cNvGrpSpPr/>
            <p:nvPr/>
          </p:nvGrpSpPr>
          <p:grpSpPr>
            <a:xfrm>
              <a:off x="0" y="0"/>
              <a:ext cx="24783471" cy="1453710"/>
              <a:chOff x="0" y="0"/>
              <a:chExt cx="4918995" cy="288531"/>
            </a:xfrm>
          </p:grpSpPr>
          <p:sp>
            <p:nvSpPr>
              <p:cNvPr id="40" name="Freeform 4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1" name="TextBox 4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42" name="Freeform 4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43" name="TextBox 4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44" name="AutoShape 4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6" name="TextBox 46"/>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7" name="AutoShape 4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8" name="TextBox 48"/>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9" name="TextBox 49"/>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0" name="Group 50"/>
            <p:cNvGrpSpPr/>
            <p:nvPr/>
          </p:nvGrpSpPr>
          <p:grpSpPr>
            <a:xfrm>
              <a:off x="0" y="0"/>
              <a:ext cx="24783471" cy="1960025"/>
              <a:chOff x="0" y="0"/>
              <a:chExt cx="4918995" cy="389024"/>
            </a:xfrm>
          </p:grpSpPr>
          <p:sp>
            <p:nvSpPr>
              <p:cNvPr id="51" name="Freeform 5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2" name="TextBox 5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3" name="Freeform 5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54" name="TextBox 5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55" name="AutoShape 5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7" name="TextBox 57"/>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58" name="AutoShape 5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9" name="TextBox 59"/>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60" name="TextBox 60"/>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61" name="Group 61"/>
          <p:cNvGrpSpPr/>
          <p:nvPr/>
        </p:nvGrpSpPr>
        <p:grpSpPr>
          <a:xfrm>
            <a:off x="-328179" y="9447696"/>
            <a:ext cx="18587604" cy="1470019"/>
            <a:chOff x="0" y="0"/>
            <a:chExt cx="4918995" cy="389024"/>
          </a:xfrm>
        </p:grpSpPr>
        <p:sp>
          <p:nvSpPr>
            <p:cNvPr id="62" name="Freeform 62"/>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3" name="TextBox 63"/>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4" name="Freeform 64"/>
          <p:cNvSpPr/>
          <p:nvPr/>
        </p:nvSpPr>
        <p:spPr>
          <a:xfrm>
            <a:off x="389002" y="95765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65" name="AutoShape 65"/>
          <p:cNvSpPr/>
          <p:nvPr/>
        </p:nvSpPr>
        <p:spPr>
          <a:xfrm>
            <a:off x="9091879" y="97785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6" name="AutoShape 66"/>
          <p:cNvSpPr/>
          <p:nvPr/>
        </p:nvSpPr>
        <p:spPr>
          <a:xfrm>
            <a:off x="11496189" y="97577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7" name="Freeform 67"/>
          <p:cNvSpPr/>
          <p:nvPr/>
        </p:nvSpPr>
        <p:spPr>
          <a:xfrm>
            <a:off x="1585694" y="166731"/>
            <a:ext cx="15012370" cy="9362504"/>
          </a:xfrm>
          <a:custGeom>
            <a:avLst/>
            <a:gdLst/>
            <a:ahLst/>
            <a:cxnLst/>
            <a:rect l="l" t="t" r="r" b="b"/>
            <a:pathLst>
              <a:path w="15012370" h="9362504">
                <a:moveTo>
                  <a:pt x="0" y="0"/>
                </a:moveTo>
                <a:lnTo>
                  <a:pt x="15012370" y="0"/>
                </a:lnTo>
                <a:lnTo>
                  <a:pt x="15012370" y="9362504"/>
                </a:lnTo>
                <a:lnTo>
                  <a:pt x="0" y="9362504"/>
                </a:lnTo>
                <a:lnTo>
                  <a:pt x="0" y="0"/>
                </a:lnTo>
                <a:close/>
              </a:path>
            </a:pathLst>
          </a:custGeom>
          <a:blipFill>
            <a:blip r:embed="rId4"/>
            <a:stretch>
              <a:fillRect b="-20259"/>
            </a:stretch>
          </a:blipFill>
        </p:spPr>
        <p:txBody>
          <a:bodyPr/>
          <a:lstStyle/>
          <a:p>
            <a:endParaRPr lang="en-US"/>
          </a:p>
        </p:txBody>
      </p:sp>
      <p:sp>
        <p:nvSpPr>
          <p:cNvPr id="68" name="TextBox 68"/>
          <p:cNvSpPr txBox="1"/>
          <p:nvPr/>
        </p:nvSpPr>
        <p:spPr>
          <a:xfrm>
            <a:off x="9446202" y="97101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69" name="TextBox 69"/>
          <p:cNvSpPr txBox="1"/>
          <p:nvPr/>
        </p:nvSpPr>
        <p:spPr>
          <a:xfrm>
            <a:off x="11850203" y="97208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70" name="TextBox 70"/>
          <p:cNvSpPr txBox="1"/>
          <p:nvPr/>
        </p:nvSpPr>
        <p:spPr>
          <a:xfrm>
            <a:off x="5142359" y="97207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71" name="TextBox 71"/>
          <p:cNvSpPr txBox="1"/>
          <p:nvPr/>
        </p:nvSpPr>
        <p:spPr>
          <a:xfrm>
            <a:off x="17601358" y="97289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27</a:t>
            </a:r>
          </a:p>
        </p:txBody>
      </p:sp>
      <p:sp>
        <p:nvSpPr>
          <p:cNvPr id="72" name="TextBox 72"/>
          <p:cNvSpPr txBox="1"/>
          <p:nvPr/>
        </p:nvSpPr>
        <p:spPr>
          <a:xfrm>
            <a:off x="14230514" y="97289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73" name="Group 73"/>
          <p:cNvGrpSpPr/>
          <p:nvPr/>
        </p:nvGrpSpPr>
        <p:grpSpPr>
          <a:xfrm>
            <a:off x="16870429" y="203368"/>
            <a:ext cx="1318567" cy="1318567"/>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a:off x="14931488" y="5901788"/>
            <a:ext cx="3356512" cy="3356512"/>
          </a:xfrm>
          <a:custGeom>
            <a:avLst/>
            <a:gdLst/>
            <a:ahLst/>
            <a:cxnLst/>
            <a:rect l="l" t="t" r="r" b="b"/>
            <a:pathLst>
              <a:path w="3356512" h="3356512">
                <a:moveTo>
                  <a:pt x="0" y="0"/>
                </a:moveTo>
                <a:lnTo>
                  <a:pt x="3356512" y="0"/>
                </a:lnTo>
                <a:lnTo>
                  <a:pt x="3356512" y="3356512"/>
                </a:lnTo>
                <a:lnTo>
                  <a:pt x="0" y="3356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028700" y="701805"/>
            <a:ext cx="78678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REFERENCES</a:t>
            </a:r>
          </a:p>
        </p:txBody>
      </p:sp>
      <p:sp>
        <p:nvSpPr>
          <p:cNvPr id="6" name="TextBox 6"/>
          <p:cNvSpPr txBox="1"/>
          <p:nvPr/>
        </p:nvSpPr>
        <p:spPr>
          <a:xfrm>
            <a:off x="882589" y="2368680"/>
            <a:ext cx="14443492" cy="6858050"/>
          </a:xfrm>
          <a:prstGeom prst="rect">
            <a:avLst/>
          </a:prstGeom>
        </p:spPr>
        <p:txBody>
          <a:bodyPr lIns="0" tIns="0" rIns="0" bIns="0" rtlCol="0" anchor="t">
            <a:spAutoFit/>
          </a:bodyPr>
          <a:lstStyle/>
          <a:p>
            <a:pPr algn="l">
              <a:lnSpc>
                <a:spcPts val="2997"/>
              </a:lnSpc>
            </a:pPr>
            <a:r>
              <a:rPr lang="en-US" sz="2156">
                <a:solidFill>
                  <a:srgbClr val="000000"/>
                </a:solidFill>
                <a:latin typeface="Poppins"/>
                <a:ea typeface="Poppins"/>
                <a:cs typeface="Poppins"/>
                <a:sym typeface="Poppins"/>
              </a:rPr>
              <a:t>[1] FANEELA, M.A. KHAN, S.A. ALSUHIBANY, W. EL-SHAFAI, M.U. REHMAN, AND J. AHMAD "AN IMMUTABLE FRAMEWORK FOR SMART HEALTHCARE USING BLOCKCHAIN TECHNOLOGY," COMPUT. SYST. SCI. ENG., VOL. 46, NO. 1, PP. 165-179. 2023. HTTPS://DOI.ORG/10.32604/CSSE.2023.035066</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r>
              <a:rPr lang="en-US" sz="2156">
                <a:solidFill>
                  <a:srgbClr val="000000"/>
                </a:solidFill>
                <a:latin typeface="Poppins"/>
                <a:ea typeface="Poppins"/>
                <a:cs typeface="Poppins"/>
                <a:sym typeface="Poppins"/>
              </a:rPr>
              <a:t>[2] J. WANG, W. OU, O. ALFARRAJ, A. TOLBA, G. KIM, AND Y. REN "BLOCK VERIFICATION MECHANISM BASED ON ZERO-KNOWLEDGE PROOF IN BLOCKCHAIN," COMPUT. SYST. SCI. ENG., VOL. 45, NO. 2, PP. 1805-1819. 2023. HTTPS://DOI.ORG/10.32604/CSSE.2023.029622</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r>
              <a:rPr lang="en-US" sz="2156">
                <a:solidFill>
                  <a:srgbClr val="000000"/>
                </a:solidFill>
                <a:latin typeface="Poppins"/>
                <a:ea typeface="Poppins"/>
                <a:cs typeface="Poppins"/>
                <a:sym typeface="Poppins"/>
              </a:rPr>
              <a:t>[3] AL-ASWAD, H., EL-MEDANY, W. M., BALAKRISHNA, C., ABABNEH, N., &amp; CURRAN, K. (2021). BZKP: BLOCKCHAIN-BASED ZERO-KNOWLEDGE PROOF MODEL FOR ENHANCING HEALTHCARE SECURITY IN BAHRAIN IOT SMART CITIES AND COVID-19 RISK MITIGATION. ARAB JOURNAL OF BASIC AND APPLIED SCIENCES, 28(1), 154–171. HTTPS://DOI.ORG/10.1080/25765299.2020.1870812</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p:txBody>
      </p:sp>
      <p:grpSp>
        <p:nvGrpSpPr>
          <p:cNvPr id="7" name="Group 7"/>
          <p:cNvGrpSpPr/>
          <p:nvPr/>
        </p:nvGrpSpPr>
        <p:grpSpPr>
          <a:xfrm>
            <a:off x="0" y="9376835"/>
            <a:ext cx="18587604" cy="1090283"/>
            <a:chOff x="0" y="0"/>
            <a:chExt cx="24783471" cy="1453710"/>
          </a:xfrm>
        </p:grpSpPr>
        <p:grpSp>
          <p:nvGrpSpPr>
            <p:cNvPr id="8" name="Group 8"/>
            <p:cNvGrpSpPr/>
            <p:nvPr/>
          </p:nvGrpSpPr>
          <p:grpSpPr>
            <a:xfrm>
              <a:off x="0" y="0"/>
              <a:ext cx="24783471" cy="1453710"/>
              <a:chOff x="0" y="0"/>
              <a:chExt cx="4918995" cy="288531"/>
            </a:xfrm>
          </p:grpSpPr>
          <p:sp>
            <p:nvSpPr>
              <p:cNvPr id="9" name="Freeform 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0" name="TextBox 1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1" name="Freeform 1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2" name="TextBox 1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3" name="AutoShape 1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5" name="TextBox 15"/>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6" name="AutoShape 1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17" name="Group 17"/>
          <p:cNvGrpSpPr/>
          <p:nvPr/>
        </p:nvGrpSpPr>
        <p:grpSpPr>
          <a:xfrm>
            <a:off x="14078114" y="9633721"/>
            <a:ext cx="3827994" cy="358491"/>
            <a:chOff x="0" y="0"/>
            <a:chExt cx="5103992" cy="477989"/>
          </a:xfrm>
        </p:grpSpPr>
        <p:sp>
          <p:nvSpPr>
            <p:cNvPr id="18" name="TextBox 18"/>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18</a:t>
              </a:r>
            </a:p>
          </p:txBody>
        </p:sp>
        <p:sp>
          <p:nvSpPr>
            <p:cNvPr id="19" name="TextBox 19"/>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0" name="Group 20"/>
          <p:cNvGrpSpPr/>
          <p:nvPr/>
        </p:nvGrpSpPr>
        <p:grpSpPr>
          <a:xfrm>
            <a:off x="0" y="9376835"/>
            <a:ext cx="18587604" cy="1470019"/>
            <a:chOff x="0" y="0"/>
            <a:chExt cx="24783471" cy="1960025"/>
          </a:xfrm>
        </p:grpSpPr>
        <p:grpSp>
          <p:nvGrpSpPr>
            <p:cNvPr id="21" name="Group 21"/>
            <p:cNvGrpSpPr/>
            <p:nvPr/>
          </p:nvGrpSpPr>
          <p:grpSpPr>
            <a:xfrm>
              <a:off x="0" y="0"/>
              <a:ext cx="24783471" cy="1453710"/>
              <a:chOff x="0" y="0"/>
              <a:chExt cx="4918995" cy="288531"/>
            </a:xfrm>
          </p:grpSpPr>
          <p:sp>
            <p:nvSpPr>
              <p:cNvPr id="22" name="Freeform 2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3" name="TextBox 2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4" name="Freeform 2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5" name="TextBox 2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6" name="AutoShape 2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7" name="TextBox 2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8" name="TextBox 2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9" name="AutoShape 2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0" name="TextBox 3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1" name="TextBox 3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2" name="Group 32"/>
            <p:cNvGrpSpPr/>
            <p:nvPr/>
          </p:nvGrpSpPr>
          <p:grpSpPr>
            <a:xfrm>
              <a:off x="0" y="0"/>
              <a:ext cx="24783471" cy="1960025"/>
              <a:chOff x="0" y="0"/>
              <a:chExt cx="4918995" cy="389024"/>
            </a:xfrm>
          </p:grpSpPr>
          <p:sp>
            <p:nvSpPr>
              <p:cNvPr id="33" name="Freeform 33"/>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4" name="TextBox 34"/>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5" name="Freeform 3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36" name="TextBox 3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7" name="AutoShape 3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8" name="TextBox 38"/>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9" name="TextBox 39"/>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0" name="AutoShape 4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1" name="TextBox 4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18</a:t>
              </a:r>
            </a:p>
          </p:txBody>
        </p:sp>
        <p:sp>
          <p:nvSpPr>
            <p:cNvPr id="42" name="TextBox 4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3" name="Group 43"/>
          <p:cNvGrpSpPr/>
          <p:nvPr/>
        </p:nvGrpSpPr>
        <p:grpSpPr>
          <a:xfrm>
            <a:off x="0" y="9376835"/>
            <a:ext cx="18587604" cy="1470019"/>
            <a:chOff x="0" y="0"/>
            <a:chExt cx="4918995" cy="389024"/>
          </a:xfrm>
        </p:grpSpPr>
        <p:sp>
          <p:nvSpPr>
            <p:cNvPr id="44" name="Freeform 44"/>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5" name="TextBox 45"/>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6" name="Freeform 46"/>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47" name="AutoShape 47"/>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8" name="AutoShape 48"/>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9" name="TextBox 49"/>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50" name="TextBox 50"/>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1" name="TextBox 51"/>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52" name="TextBox 52"/>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29</a:t>
            </a:r>
          </a:p>
        </p:txBody>
      </p:sp>
      <p:sp>
        <p:nvSpPr>
          <p:cNvPr id="53" name="TextBox 53"/>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4" name="Group 54"/>
          <p:cNvGrpSpPr/>
          <p:nvPr/>
        </p:nvGrpSpPr>
        <p:grpSpPr>
          <a:xfrm>
            <a:off x="16870429" y="203368"/>
            <a:ext cx="1318567" cy="1318567"/>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14871341" y="3470773"/>
            <a:ext cx="2294876" cy="6201491"/>
            <a:chOff x="0" y="0"/>
            <a:chExt cx="604412" cy="1633314"/>
          </a:xfrm>
        </p:grpSpPr>
        <p:sp>
          <p:nvSpPr>
            <p:cNvPr id="4" name="Freeform 4"/>
            <p:cNvSpPr/>
            <p:nvPr/>
          </p:nvSpPr>
          <p:spPr>
            <a:xfrm>
              <a:off x="0" y="0"/>
              <a:ext cx="604412" cy="1633314"/>
            </a:xfrm>
            <a:custGeom>
              <a:avLst/>
              <a:gdLst/>
              <a:ahLst/>
              <a:cxnLst/>
              <a:rect l="l" t="t" r="r" b="b"/>
              <a:pathLst>
                <a:path w="604412" h="1633314">
                  <a:moveTo>
                    <a:pt x="0" y="0"/>
                  </a:moveTo>
                  <a:lnTo>
                    <a:pt x="604412" y="0"/>
                  </a:lnTo>
                  <a:lnTo>
                    <a:pt x="604412" y="1633314"/>
                  </a:lnTo>
                  <a:lnTo>
                    <a:pt x="0" y="1633314"/>
                  </a:lnTo>
                  <a:close/>
                </a:path>
              </a:pathLst>
            </a:custGeom>
            <a:solidFill>
              <a:srgbClr val="055E6E"/>
            </a:solidFill>
          </p:spPr>
          <p:txBody>
            <a:bodyPr/>
            <a:lstStyle/>
            <a:p>
              <a:endParaRPr lang="en-US"/>
            </a:p>
          </p:txBody>
        </p:sp>
        <p:sp>
          <p:nvSpPr>
            <p:cNvPr id="5" name="TextBox 5"/>
            <p:cNvSpPr txBox="1"/>
            <p:nvPr/>
          </p:nvSpPr>
          <p:spPr>
            <a:xfrm>
              <a:off x="0" y="-38100"/>
              <a:ext cx="604412" cy="167141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9376835"/>
            <a:ext cx="18587604" cy="1470019"/>
            <a:chOff x="0" y="0"/>
            <a:chExt cx="4918995" cy="389024"/>
          </a:xfrm>
        </p:grpSpPr>
        <p:sp>
          <p:nvSpPr>
            <p:cNvPr id="7" name="Freeform 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8" name="TextBox 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9" name="Freeform 9"/>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0" name="TextBox 10"/>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11" name="AutoShape 11"/>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TextBox 12"/>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3" name="TextBox 13"/>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14" name="AutoShape 14"/>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16" name="TextBox 16"/>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17" name="Group 17"/>
          <p:cNvGrpSpPr/>
          <p:nvPr/>
        </p:nvGrpSpPr>
        <p:grpSpPr>
          <a:xfrm>
            <a:off x="14164993" y="1352564"/>
            <a:ext cx="3707571" cy="3707571"/>
            <a:chOff x="0" y="0"/>
            <a:chExt cx="4943429" cy="4943429"/>
          </a:xfrm>
        </p:grpSpPr>
        <p:grpSp>
          <p:nvGrpSpPr>
            <p:cNvPr id="18" name="Group 18"/>
            <p:cNvGrpSpPr/>
            <p:nvPr/>
          </p:nvGrpSpPr>
          <p:grpSpPr>
            <a:xfrm>
              <a:off x="0" y="0"/>
              <a:ext cx="4943429" cy="494342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5E6E"/>
              </a:solidFill>
            </p:spPr>
            <p:txBody>
              <a:bodyPr/>
              <a:lstStyle/>
              <a:p>
                <a:endParaRPr lang="en-US"/>
              </a:p>
            </p:txBody>
          </p:sp>
          <p:sp>
            <p:nvSpPr>
              <p:cNvPr id="20" name="TextBox 20"/>
              <p:cNvSpPr txBox="1"/>
              <p:nvPr/>
            </p:nvSpPr>
            <p:spPr>
              <a:xfrm>
                <a:off x="76200" y="0"/>
                <a:ext cx="660400" cy="736600"/>
              </a:xfrm>
              <a:prstGeom prst="rect">
                <a:avLst/>
              </a:prstGeom>
            </p:spPr>
            <p:txBody>
              <a:bodyPr lIns="50800" tIns="50800" rIns="50800" bIns="50800" rtlCol="0" anchor="ctr"/>
              <a:lstStyle/>
              <a:p>
                <a:pPr algn="ctr">
                  <a:lnSpc>
                    <a:spcPts val="3240"/>
                  </a:lnSpc>
                </a:pPr>
                <a:endParaRPr/>
              </a:p>
            </p:txBody>
          </p:sp>
        </p:grpSp>
        <p:grpSp>
          <p:nvGrpSpPr>
            <p:cNvPr id="21" name="Group 21"/>
            <p:cNvGrpSpPr>
              <a:grpSpLocks noChangeAspect="1"/>
            </p:cNvGrpSpPr>
            <p:nvPr/>
          </p:nvGrpSpPr>
          <p:grpSpPr>
            <a:xfrm>
              <a:off x="256461" y="256470"/>
              <a:ext cx="4430507" cy="4430489"/>
              <a:chOff x="0" y="0"/>
              <a:chExt cx="6350000" cy="6349975"/>
            </a:xfrm>
          </p:grpSpPr>
          <p:sp>
            <p:nvSpPr>
              <p:cNvPr id="22" name="Freeform 2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txBody>
              <a:bodyPr/>
              <a:lstStyle/>
              <a:p>
                <a:endParaRPr lang="en-US"/>
              </a:p>
            </p:txBody>
          </p:sp>
        </p:grpSp>
      </p:grpSp>
      <p:sp>
        <p:nvSpPr>
          <p:cNvPr id="23" name="Freeform 2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5"/>
            <a:stretch>
              <a:fillRect l="-19657" t="-14884" r="-14655" b="-33649"/>
            </a:stretch>
          </a:blipFill>
        </p:spPr>
        <p:txBody>
          <a:bodyPr/>
          <a:lstStyle/>
          <a:p>
            <a:endParaRPr lang="en-US"/>
          </a:p>
        </p:txBody>
      </p:sp>
      <p:sp>
        <p:nvSpPr>
          <p:cNvPr id="24" name="TextBox 24"/>
          <p:cNvSpPr txBox="1"/>
          <p:nvPr/>
        </p:nvSpPr>
        <p:spPr>
          <a:xfrm>
            <a:off x="1641452" y="1507432"/>
            <a:ext cx="12523541" cy="1257300"/>
          </a:xfrm>
          <a:prstGeom prst="rect">
            <a:avLst/>
          </a:prstGeom>
        </p:spPr>
        <p:txBody>
          <a:bodyPr lIns="0" tIns="0" rIns="0" bIns="0" rtlCol="0" anchor="t">
            <a:spAutoFit/>
          </a:bodyPr>
          <a:lstStyle/>
          <a:p>
            <a:pPr algn="l">
              <a:lnSpc>
                <a:spcPts val="9239"/>
              </a:lnSpc>
            </a:pPr>
            <a:r>
              <a:rPr lang="en-US" sz="7699">
                <a:solidFill>
                  <a:srgbClr val="000000"/>
                </a:solidFill>
                <a:latin typeface="Poppins Bold"/>
                <a:ea typeface="Poppins Bold"/>
                <a:cs typeface="Poppins Bold"/>
                <a:sym typeface="Poppins Bold"/>
              </a:rPr>
              <a:t>PALATHISI SANDARUWAN</a:t>
            </a:r>
          </a:p>
        </p:txBody>
      </p:sp>
      <p:sp>
        <p:nvSpPr>
          <p:cNvPr id="25" name="TextBox 25"/>
          <p:cNvSpPr txBox="1"/>
          <p:nvPr/>
        </p:nvSpPr>
        <p:spPr>
          <a:xfrm>
            <a:off x="1689784" y="2917132"/>
            <a:ext cx="5102194" cy="820685"/>
          </a:xfrm>
          <a:prstGeom prst="rect">
            <a:avLst/>
          </a:prstGeom>
        </p:spPr>
        <p:txBody>
          <a:bodyPr lIns="0" tIns="0" rIns="0" bIns="0" rtlCol="0" anchor="t">
            <a:spAutoFit/>
          </a:bodyPr>
          <a:lstStyle/>
          <a:p>
            <a:pPr algn="l">
              <a:lnSpc>
                <a:spcPts val="5733"/>
              </a:lnSpc>
            </a:pPr>
            <a:r>
              <a:rPr lang="en-US" sz="5850" spc="427">
                <a:solidFill>
                  <a:srgbClr val="365B6D"/>
                </a:solidFill>
                <a:latin typeface="Poppins Bold"/>
                <a:ea typeface="Poppins Bold"/>
                <a:cs typeface="Poppins Bold"/>
                <a:sym typeface="Poppins Bold"/>
              </a:rPr>
              <a:t>IT21157646</a:t>
            </a:r>
          </a:p>
        </p:txBody>
      </p:sp>
      <p:sp>
        <p:nvSpPr>
          <p:cNvPr id="26" name="TextBox 26"/>
          <p:cNvSpPr txBox="1"/>
          <p:nvPr/>
        </p:nvSpPr>
        <p:spPr>
          <a:xfrm>
            <a:off x="2937629" y="4642935"/>
            <a:ext cx="5641406" cy="523888"/>
          </a:xfrm>
          <a:prstGeom prst="rect">
            <a:avLst/>
          </a:prstGeom>
        </p:spPr>
        <p:txBody>
          <a:bodyPr lIns="0" tIns="0" rIns="0" bIns="0" rtlCol="0" anchor="t">
            <a:spAutoFit/>
          </a:bodyPr>
          <a:lstStyle/>
          <a:p>
            <a:pPr algn="l">
              <a:lnSpc>
                <a:spcPts val="3675"/>
              </a:lnSpc>
            </a:pPr>
            <a:r>
              <a:rPr lang="en-US" sz="3750" spc="97">
                <a:solidFill>
                  <a:srgbClr val="000000"/>
                </a:solidFill>
                <a:latin typeface="Poppins Bold"/>
                <a:ea typeface="Poppins Bold"/>
                <a:cs typeface="Poppins Bold"/>
                <a:sym typeface="Poppins Bold"/>
              </a:rPr>
              <a:t>SANDARUWAN W.U.P</a:t>
            </a:r>
          </a:p>
        </p:txBody>
      </p:sp>
      <p:sp>
        <p:nvSpPr>
          <p:cNvPr id="27" name="TextBox 27"/>
          <p:cNvSpPr txBox="1"/>
          <p:nvPr/>
        </p:nvSpPr>
        <p:spPr>
          <a:xfrm>
            <a:off x="2937629" y="5100147"/>
            <a:ext cx="5056967" cy="424815"/>
          </a:xfrm>
          <a:prstGeom prst="rect">
            <a:avLst/>
          </a:prstGeom>
        </p:spPr>
        <p:txBody>
          <a:bodyPr lIns="0" tIns="0" rIns="0" bIns="0" rtlCol="0" anchor="t">
            <a:spAutoFit/>
          </a:bodyPr>
          <a:lstStyle/>
          <a:p>
            <a:pPr algn="just">
              <a:lnSpc>
                <a:spcPts val="3359"/>
              </a:lnSpc>
            </a:pPr>
            <a:r>
              <a:rPr lang="en-US" sz="2399">
                <a:solidFill>
                  <a:srgbClr val="000000"/>
                </a:solidFill>
                <a:latin typeface="Poppins"/>
                <a:ea typeface="Poppins"/>
                <a:cs typeface="Poppins"/>
                <a:sym typeface="Poppins"/>
              </a:rPr>
              <a:t> SPECIALIZATION : CYBER SECURITY</a:t>
            </a:r>
          </a:p>
        </p:txBody>
      </p:sp>
      <p:sp>
        <p:nvSpPr>
          <p:cNvPr id="28" name="TextBox 28"/>
          <p:cNvSpPr txBox="1"/>
          <p:nvPr/>
        </p:nvSpPr>
        <p:spPr>
          <a:xfrm>
            <a:off x="1294959" y="6396531"/>
            <a:ext cx="13399274" cy="1366822"/>
          </a:xfrm>
          <a:prstGeom prst="rect">
            <a:avLst/>
          </a:prstGeom>
        </p:spPr>
        <p:txBody>
          <a:bodyPr lIns="0" tIns="0" rIns="0" bIns="0" rtlCol="0" anchor="t">
            <a:spAutoFit/>
          </a:bodyPr>
          <a:lstStyle/>
          <a:p>
            <a:pPr algn="l">
              <a:lnSpc>
                <a:spcPts val="5513"/>
              </a:lnSpc>
            </a:pPr>
            <a:r>
              <a:rPr lang="en-US" sz="3750" spc="-93">
                <a:solidFill>
                  <a:srgbClr val="000000"/>
                </a:solidFill>
                <a:latin typeface="Helvetica Now Bold"/>
                <a:ea typeface="Helvetica Now Bold"/>
                <a:cs typeface="Helvetica Now Bold"/>
                <a:sym typeface="Helvetica Now Bold"/>
              </a:rPr>
              <a:t>DEVELOP XSS DETECTION SYSTEM FOR SAFEGUARDING THE SECURITY AND INTEGRITY OF HEALTH DATA SERVICES</a:t>
            </a:r>
          </a:p>
        </p:txBody>
      </p:sp>
      <p:grpSp>
        <p:nvGrpSpPr>
          <p:cNvPr id="29" name="Group 29"/>
          <p:cNvGrpSpPr/>
          <p:nvPr/>
        </p:nvGrpSpPr>
        <p:grpSpPr>
          <a:xfrm>
            <a:off x="16870429" y="203368"/>
            <a:ext cx="1318567" cy="131856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TextBox 3"/>
          <p:cNvSpPr txBox="1"/>
          <p:nvPr/>
        </p:nvSpPr>
        <p:spPr>
          <a:xfrm>
            <a:off x="1028700" y="971550"/>
            <a:ext cx="1324526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BACKGROUND</a:t>
            </a:r>
          </a:p>
        </p:txBody>
      </p:sp>
      <p:sp>
        <p:nvSpPr>
          <p:cNvPr id="4" name="TextBox 4"/>
          <p:cNvSpPr txBox="1"/>
          <p:nvPr/>
        </p:nvSpPr>
        <p:spPr>
          <a:xfrm>
            <a:off x="1028700" y="2597180"/>
            <a:ext cx="8581622" cy="790080"/>
          </a:xfrm>
          <a:prstGeom prst="rect">
            <a:avLst/>
          </a:prstGeom>
        </p:spPr>
        <p:txBody>
          <a:bodyPr lIns="0" tIns="0" rIns="0" bIns="0" rtlCol="0" anchor="t">
            <a:spAutoFit/>
          </a:bodyPr>
          <a:lstStyle/>
          <a:p>
            <a:pPr algn="l">
              <a:lnSpc>
                <a:spcPts val="2989"/>
              </a:lnSpc>
            </a:pPr>
            <a:r>
              <a:rPr lang="en-US" sz="3050">
                <a:solidFill>
                  <a:srgbClr val="000000"/>
                </a:solidFill>
                <a:latin typeface="Poppins Bold"/>
                <a:ea typeface="Poppins Bold"/>
                <a:cs typeface="Poppins Bold"/>
                <a:sym typeface="Poppins Bold"/>
              </a:rPr>
              <a:t>WHAT IS AN XSS IDENTIFICATION MACHINE LEARNING MODEL?</a:t>
            </a:r>
          </a:p>
        </p:txBody>
      </p:sp>
      <p:sp>
        <p:nvSpPr>
          <p:cNvPr id="5" name="TextBox 5"/>
          <p:cNvSpPr txBox="1"/>
          <p:nvPr/>
        </p:nvSpPr>
        <p:spPr>
          <a:xfrm>
            <a:off x="1028700" y="3453935"/>
            <a:ext cx="7867835" cy="1975779"/>
          </a:xfrm>
          <a:prstGeom prst="rect">
            <a:avLst/>
          </a:prstGeom>
        </p:spPr>
        <p:txBody>
          <a:bodyPr lIns="0" tIns="0" rIns="0" bIns="0" rtlCol="0" anchor="t">
            <a:spAutoFit/>
          </a:bodyPr>
          <a:lstStyle/>
          <a:p>
            <a:pPr marL="492029" lvl="1" indent="-246014" algn="just">
              <a:lnSpc>
                <a:spcPts val="2552"/>
              </a:lnSpc>
              <a:buFont typeface="Arial"/>
              <a:buChar char="•"/>
            </a:pPr>
            <a:r>
              <a:rPr lang="en-US" sz="2278">
                <a:solidFill>
                  <a:srgbClr val="000000"/>
                </a:solidFill>
                <a:latin typeface="Poppins"/>
                <a:ea typeface="Poppins"/>
                <a:cs typeface="Poppins"/>
                <a:sym typeface="Poppins"/>
              </a:rPr>
              <a:t>An XSS Identification Machine Learning Model detects XSS attacks by analyzing input patterns and script tags in real-time, trained on datasets of benign and malicious inputs, enhancing web application security by identifying and mitigating vulnerabilities.</a:t>
            </a:r>
          </a:p>
        </p:txBody>
      </p:sp>
      <p:sp>
        <p:nvSpPr>
          <p:cNvPr id="6" name="TextBox 6"/>
          <p:cNvSpPr txBox="1"/>
          <p:nvPr/>
        </p:nvSpPr>
        <p:spPr>
          <a:xfrm>
            <a:off x="1028700" y="5683947"/>
            <a:ext cx="8115300" cy="755917"/>
          </a:xfrm>
          <a:prstGeom prst="rect">
            <a:avLst/>
          </a:prstGeom>
        </p:spPr>
        <p:txBody>
          <a:bodyPr lIns="0" tIns="0" rIns="0" bIns="0" rtlCol="0" anchor="t">
            <a:spAutoFit/>
          </a:bodyPr>
          <a:lstStyle/>
          <a:p>
            <a:pPr algn="l">
              <a:lnSpc>
                <a:spcPts val="2793"/>
              </a:lnSpc>
            </a:pPr>
            <a:r>
              <a:rPr lang="en-US" sz="2850">
                <a:solidFill>
                  <a:srgbClr val="000000"/>
                </a:solidFill>
                <a:latin typeface="Poppins Bold"/>
                <a:ea typeface="Poppins Bold"/>
                <a:cs typeface="Poppins Bold"/>
                <a:sym typeface="Poppins Bold"/>
              </a:rPr>
              <a:t>IMPORTANCE OF IDENTIFYING XSS ATTACKS IN THE HEALTH DATA MANAGEMENT SYSTEM</a:t>
            </a:r>
          </a:p>
        </p:txBody>
      </p:sp>
      <p:sp>
        <p:nvSpPr>
          <p:cNvPr id="7" name="TextBox 7"/>
          <p:cNvSpPr txBox="1"/>
          <p:nvPr/>
        </p:nvSpPr>
        <p:spPr>
          <a:xfrm>
            <a:off x="1028700" y="6516064"/>
            <a:ext cx="8581622" cy="1651929"/>
          </a:xfrm>
          <a:prstGeom prst="rect">
            <a:avLst/>
          </a:prstGeom>
        </p:spPr>
        <p:txBody>
          <a:bodyPr lIns="0" tIns="0" rIns="0" bIns="0" rtlCol="0" anchor="t">
            <a:spAutoFit/>
          </a:bodyPr>
          <a:lstStyle/>
          <a:p>
            <a:pPr marL="492029" lvl="1" indent="-246014" algn="just">
              <a:lnSpc>
                <a:spcPts val="2552"/>
              </a:lnSpc>
              <a:buFont typeface="Arial"/>
              <a:buChar char="•"/>
            </a:pPr>
            <a:r>
              <a:rPr lang="en-US" sz="2278">
                <a:solidFill>
                  <a:srgbClr val="000000"/>
                </a:solidFill>
                <a:latin typeface="Poppins"/>
                <a:ea typeface="Poppins"/>
                <a:cs typeface="Poppins"/>
                <a:sym typeface="Poppins"/>
              </a:rPr>
              <a:t>Protection of Sensitive Data</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Regulatory Compliance</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Maintaining Trust and reputation</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Preventing Data Breaches</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Ensuring System Integrity</a:t>
            </a:r>
          </a:p>
        </p:txBody>
      </p:sp>
      <p:grpSp>
        <p:nvGrpSpPr>
          <p:cNvPr id="8" name="Group 8"/>
          <p:cNvGrpSpPr/>
          <p:nvPr/>
        </p:nvGrpSpPr>
        <p:grpSpPr>
          <a:xfrm>
            <a:off x="16110364" y="0"/>
            <a:ext cx="1709019" cy="3444410"/>
            <a:chOff x="0" y="0"/>
            <a:chExt cx="450112" cy="907170"/>
          </a:xfrm>
        </p:grpSpPr>
        <p:sp>
          <p:nvSpPr>
            <p:cNvPr id="9" name="Freeform 9"/>
            <p:cNvSpPr/>
            <p:nvPr/>
          </p:nvSpPr>
          <p:spPr>
            <a:xfrm>
              <a:off x="0" y="0"/>
              <a:ext cx="450112" cy="907170"/>
            </a:xfrm>
            <a:custGeom>
              <a:avLst/>
              <a:gdLst/>
              <a:ahLst/>
              <a:cxnLst/>
              <a:rect l="l" t="t" r="r" b="b"/>
              <a:pathLst>
                <a:path w="450112" h="907170">
                  <a:moveTo>
                    <a:pt x="0" y="0"/>
                  </a:moveTo>
                  <a:lnTo>
                    <a:pt x="450112" y="0"/>
                  </a:lnTo>
                  <a:lnTo>
                    <a:pt x="450112" y="907170"/>
                  </a:lnTo>
                  <a:lnTo>
                    <a:pt x="0" y="907170"/>
                  </a:lnTo>
                  <a:close/>
                </a:path>
              </a:pathLst>
            </a:custGeom>
            <a:solidFill>
              <a:srgbClr val="BFE7F5"/>
            </a:solidFill>
          </p:spPr>
          <p:txBody>
            <a:bodyPr/>
            <a:lstStyle/>
            <a:p>
              <a:endParaRPr lang="en-US"/>
            </a:p>
          </p:txBody>
        </p:sp>
        <p:sp>
          <p:nvSpPr>
            <p:cNvPr id="10" name="TextBox 10"/>
            <p:cNvSpPr txBox="1"/>
            <p:nvPr/>
          </p:nvSpPr>
          <p:spPr>
            <a:xfrm>
              <a:off x="0" y="-47625"/>
              <a:ext cx="450112" cy="954795"/>
            </a:xfrm>
            <a:prstGeom prst="rect">
              <a:avLst/>
            </a:prstGeom>
          </p:spPr>
          <p:txBody>
            <a:bodyPr lIns="50800" tIns="50800" rIns="50800" bIns="50800" rtlCol="0" anchor="ctr"/>
            <a:lstStyle/>
            <a:p>
              <a:pPr algn="ctr">
                <a:lnSpc>
                  <a:spcPts val="3079"/>
                </a:lnSpc>
              </a:pPr>
              <a:endParaRPr/>
            </a:p>
          </p:txBody>
        </p:sp>
      </p:grpSp>
      <p:grpSp>
        <p:nvGrpSpPr>
          <p:cNvPr id="11" name="Group 11"/>
          <p:cNvGrpSpPr>
            <a:grpSpLocks noChangeAspect="1"/>
          </p:cNvGrpSpPr>
          <p:nvPr/>
        </p:nvGrpSpPr>
        <p:grpSpPr>
          <a:xfrm>
            <a:off x="9806758" y="816378"/>
            <a:ext cx="8441922" cy="8441922"/>
            <a:chOff x="0" y="0"/>
            <a:chExt cx="1708150" cy="1708150"/>
          </a:xfrm>
        </p:grpSpPr>
        <p:sp>
          <p:nvSpPr>
            <p:cNvPr id="12" name="Freeform 12"/>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2F37F"/>
            </a:solidFill>
          </p:spPr>
          <p:txBody>
            <a:bodyPr/>
            <a:lstStyle/>
            <a:p>
              <a:endParaRPr lang="en-US"/>
            </a:p>
          </p:txBody>
        </p:sp>
      </p:grpSp>
      <p:sp>
        <p:nvSpPr>
          <p:cNvPr id="13" name="Freeform 13"/>
          <p:cNvSpPr/>
          <p:nvPr/>
        </p:nvSpPr>
        <p:spPr>
          <a:xfrm>
            <a:off x="12185725" y="2057400"/>
            <a:ext cx="4320540" cy="8229600"/>
          </a:xfrm>
          <a:custGeom>
            <a:avLst/>
            <a:gdLst/>
            <a:ahLst/>
            <a:cxnLst/>
            <a:rect l="l" t="t" r="r" b="b"/>
            <a:pathLst>
              <a:path w="4320540" h="8229600">
                <a:moveTo>
                  <a:pt x="0" y="0"/>
                </a:moveTo>
                <a:lnTo>
                  <a:pt x="4320540" y="0"/>
                </a:lnTo>
                <a:lnTo>
                  <a:pt x="4320540" y="8229600"/>
                </a:lnTo>
                <a:lnTo>
                  <a:pt x="0" y="8229600"/>
                </a:lnTo>
                <a:lnTo>
                  <a:pt x="0" y="0"/>
                </a:lnTo>
                <a:close/>
              </a:path>
            </a:pathLst>
          </a:custGeom>
          <a:blipFill>
            <a:blip r:embed="rId3"/>
            <a:stretch>
              <a:fillRect/>
            </a:stretch>
          </a:blipFill>
        </p:spPr>
        <p:txBody>
          <a:bodyPr/>
          <a:lstStyle/>
          <a:p>
            <a:endParaRPr lang="en-US"/>
          </a:p>
        </p:txBody>
      </p:sp>
      <p:sp>
        <p:nvSpPr>
          <p:cNvPr id="14" name="Freeform 14"/>
          <p:cNvSpPr/>
          <p:nvPr/>
        </p:nvSpPr>
        <p:spPr>
          <a:xfrm>
            <a:off x="8312708" y="170117"/>
            <a:ext cx="5551158" cy="5447155"/>
          </a:xfrm>
          <a:custGeom>
            <a:avLst/>
            <a:gdLst/>
            <a:ahLst/>
            <a:cxnLst/>
            <a:rect l="l" t="t" r="r" b="b"/>
            <a:pathLst>
              <a:path w="5551158" h="5447155">
                <a:moveTo>
                  <a:pt x="0" y="0"/>
                </a:moveTo>
                <a:lnTo>
                  <a:pt x="5551158" y="0"/>
                </a:lnTo>
                <a:lnTo>
                  <a:pt x="5551158" y="5447155"/>
                </a:lnTo>
                <a:lnTo>
                  <a:pt x="0" y="5447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3055496" y="2507618"/>
            <a:ext cx="5551158" cy="5447155"/>
          </a:xfrm>
          <a:custGeom>
            <a:avLst/>
            <a:gdLst/>
            <a:ahLst/>
            <a:cxnLst/>
            <a:rect l="l" t="t" r="r" b="b"/>
            <a:pathLst>
              <a:path w="5551158" h="5447155">
                <a:moveTo>
                  <a:pt x="0" y="0"/>
                </a:moveTo>
                <a:lnTo>
                  <a:pt x="5551158" y="0"/>
                </a:lnTo>
                <a:lnTo>
                  <a:pt x="5551158" y="5447155"/>
                </a:lnTo>
                <a:lnTo>
                  <a:pt x="0" y="5447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rot="797573">
            <a:off x="15213710" y="1657702"/>
            <a:ext cx="532597" cy="799395"/>
          </a:xfrm>
          <a:custGeom>
            <a:avLst/>
            <a:gdLst/>
            <a:ahLst/>
            <a:cxnLst/>
            <a:rect l="l" t="t" r="r" b="b"/>
            <a:pathLst>
              <a:path w="532597" h="799395">
                <a:moveTo>
                  <a:pt x="0" y="0"/>
                </a:moveTo>
                <a:lnTo>
                  <a:pt x="532598" y="0"/>
                </a:lnTo>
                <a:lnTo>
                  <a:pt x="532598" y="799396"/>
                </a:lnTo>
                <a:lnTo>
                  <a:pt x="0" y="7993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12185725" y="273247"/>
            <a:ext cx="361861" cy="543132"/>
          </a:xfrm>
          <a:custGeom>
            <a:avLst/>
            <a:gdLst/>
            <a:ahLst/>
            <a:cxnLst/>
            <a:rect l="l" t="t" r="r" b="b"/>
            <a:pathLst>
              <a:path w="361861" h="543132">
                <a:moveTo>
                  <a:pt x="0" y="0"/>
                </a:moveTo>
                <a:lnTo>
                  <a:pt x="361862" y="0"/>
                </a:lnTo>
                <a:lnTo>
                  <a:pt x="361862" y="543131"/>
                </a:lnTo>
                <a:lnTo>
                  <a:pt x="0" y="543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8"/>
            <a:stretch>
              <a:fillRect l="-19657" t="-14884" r="-14655" b="-33649"/>
            </a:stretch>
          </a:blipFill>
        </p:spPr>
        <p:txBody>
          <a:bodyPr/>
          <a:lstStyle/>
          <a:p>
            <a:endParaRPr lang="en-US"/>
          </a:p>
        </p:txBody>
      </p:sp>
      <p:grpSp>
        <p:nvGrpSpPr>
          <p:cNvPr id="19" name="Group 19"/>
          <p:cNvGrpSpPr/>
          <p:nvPr/>
        </p:nvGrpSpPr>
        <p:grpSpPr>
          <a:xfrm>
            <a:off x="0" y="9376835"/>
            <a:ext cx="18587604" cy="1090283"/>
            <a:chOff x="0" y="0"/>
            <a:chExt cx="24783471" cy="1453710"/>
          </a:xfrm>
        </p:grpSpPr>
        <p:grpSp>
          <p:nvGrpSpPr>
            <p:cNvPr id="20" name="Group 20"/>
            <p:cNvGrpSpPr/>
            <p:nvPr/>
          </p:nvGrpSpPr>
          <p:grpSpPr>
            <a:xfrm>
              <a:off x="0" y="0"/>
              <a:ext cx="24783471" cy="1453710"/>
              <a:chOff x="0" y="0"/>
              <a:chExt cx="4918995" cy="288531"/>
            </a:xfrm>
          </p:grpSpPr>
          <p:sp>
            <p:nvSpPr>
              <p:cNvPr id="21" name="Freeform 21"/>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2" name="TextBox 22"/>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3" name="Freeform 2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9"/>
              <a:stretch>
                <a:fillRect t="-239" b="-239"/>
              </a:stretch>
            </a:blipFill>
          </p:spPr>
          <p:txBody>
            <a:bodyPr/>
            <a:lstStyle/>
            <a:p>
              <a:endParaRPr lang="en-US"/>
            </a:p>
          </p:txBody>
        </p:sp>
        <p:sp>
          <p:nvSpPr>
            <p:cNvPr id="24" name="TextBox 2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5" name="AutoShape 2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7" name="TextBox 27"/>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8" name="AutoShape 2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29" name="Group 29"/>
          <p:cNvGrpSpPr/>
          <p:nvPr/>
        </p:nvGrpSpPr>
        <p:grpSpPr>
          <a:xfrm>
            <a:off x="14078114" y="9633721"/>
            <a:ext cx="3827994" cy="358491"/>
            <a:chOff x="0" y="0"/>
            <a:chExt cx="5103992" cy="477989"/>
          </a:xfrm>
        </p:grpSpPr>
        <p:sp>
          <p:nvSpPr>
            <p:cNvPr id="30" name="TextBox 30"/>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31" name="TextBox 31"/>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32" name="Group 32"/>
          <p:cNvGrpSpPr/>
          <p:nvPr/>
        </p:nvGrpSpPr>
        <p:grpSpPr>
          <a:xfrm>
            <a:off x="0" y="9376835"/>
            <a:ext cx="18587604" cy="1470019"/>
            <a:chOff x="0" y="0"/>
            <a:chExt cx="24783471" cy="1960025"/>
          </a:xfrm>
        </p:grpSpPr>
        <p:grpSp>
          <p:nvGrpSpPr>
            <p:cNvPr id="33" name="Group 33"/>
            <p:cNvGrpSpPr/>
            <p:nvPr/>
          </p:nvGrpSpPr>
          <p:grpSpPr>
            <a:xfrm>
              <a:off x="0" y="0"/>
              <a:ext cx="24783471" cy="1453710"/>
              <a:chOff x="0" y="0"/>
              <a:chExt cx="4918995" cy="288531"/>
            </a:xfrm>
          </p:grpSpPr>
          <p:sp>
            <p:nvSpPr>
              <p:cNvPr id="34" name="Freeform 3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35" name="TextBox 3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6" name="Freeform 3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37" name="TextBox 3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8" name="AutoShape 3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9" name="TextBox 3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0" name="TextBox 4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1" name="AutoShape 4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3" name="TextBox 4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44" name="Group 44"/>
            <p:cNvGrpSpPr/>
            <p:nvPr/>
          </p:nvGrpSpPr>
          <p:grpSpPr>
            <a:xfrm>
              <a:off x="0" y="0"/>
              <a:ext cx="24783471" cy="1960025"/>
              <a:chOff x="0" y="0"/>
              <a:chExt cx="4918995" cy="389024"/>
            </a:xfrm>
          </p:grpSpPr>
          <p:sp>
            <p:nvSpPr>
              <p:cNvPr id="45" name="Freeform 4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6" name="TextBox 4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7" name="Freeform 4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48" name="TextBox 4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9" name="AutoShape 4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0" name="TextBox 50"/>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1" name="TextBox 51"/>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52" name="AutoShape 5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31</a:t>
              </a:r>
            </a:p>
          </p:txBody>
        </p:sp>
        <p:sp>
          <p:nvSpPr>
            <p:cNvPr id="54" name="TextBox 5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55" name="Group 55"/>
          <p:cNvGrpSpPr/>
          <p:nvPr/>
        </p:nvGrpSpPr>
        <p:grpSpPr>
          <a:xfrm>
            <a:off x="0" y="9376835"/>
            <a:ext cx="18587604" cy="1470019"/>
            <a:chOff x="0" y="0"/>
            <a:chExt cx="4918995" cy="389024"/>
          </a:xfrm>
        </p:grpSpPr>
        <p:sp>
          <p:nvSpPr>
            <p:cNvPr id="56" name="Freeform 5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7" name="TextBox 5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8" name="Freeform 58"/>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sp>
        <p:nvSpPr>
          <p:cNvPr id="59" name="TextBox 59"/>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60" name="AutoShape 60"/>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1" name="TextBox 61"/>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2" name="TextBox 62"/>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63" name="AutoShape 63"/>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4" name="TextBox 64"/>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31</a:t>
            </a:r>
          </a:p>
        </p:txBody>
      </p:sp>
      <p:sp>
        <p:nvSpPr>
          <p:cNvPr id="65" name="TextBox 65"/>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66" name="Group 66"/>
          <p:cNvGrpSpPr/>
          <p:nvPr/>
        </p:nvGrpSpPr>
        <p:grpSpPr>
          <a:xfrm>
            <a:off x="0" y="9376835"/>
            <a:ext cx="18587604" cy="1470019"/>
            <a:chOff x="0" y="0"/>
            <a:chExt cx="4918995" cy="389024"/>
          </a:xfrm>
        </p:grpSpPr>
        <p:sp>
          <p:nvSpPr>
            <p:cNvPr id="67" name="Freeform 6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8" name="TextBox 6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9" name="Freeform 69"/>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sp>
        <p:nvSpPr>
          <p:cNvPr id="70" name="TextBox 70"/>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71" name="AutoShape 71"/>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72" name="TextBox 72"/>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73" name="TextBox 73"/>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74" name="AutoShape 74"/>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75" name="TextBox 75"/>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76" name="TextBox 76"/>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77" name="Group 77"/>
          <p:cNvGrpSpPr/>
          <p:nvPr/>
        </p:nvGrpSpPr>
        <p:grpSpPr>
          <a:xfrm>
            <a:off x="16870429" y="203368"/>
            <a:ext cx="1318567" cy="1318567"/>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630597" y="231943"/>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a:off x="1399742" y="3540164"/>
            <a:ext cx="444955" cy="360970"/>
          </a:xfrm>
          <a:custGeom>
            <a:avLst/>
            <a:gdLst/>
            <a:ahLst/>
            <a:cxnLst/>
            <a:rect l="l" t="t" r="r" b="b"/>
            <a:pathLst>
              <a:path w="444955" h="360970">
                <a:moveTo>
                  <a:pt x="0" y="0"/>
                </a:moveTo>
                <a:lnTo>
                  <a:pt x="444955" y="0"/>
                </a:lnTo>
                <a:lnTo>
                  <a:pt x="444955" y="360969"/>
                </a:lnTo>
                <a:lnTo>
                  <a:pt x="0" y="360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0" y="0"/>
            <a:ext cx="18587604" cy="10846854"/>
            <a:chOff x="0" y="0"/>
            <a:chExt cx="24783471" cy="14462473"/>
          </a:xfrm>
        </p:grpSpPr>
        <p:grpSp>
          <p:nvGrpSpPr>
            <p:cNvPr id="6" name="Group 6"/>
            <p:cNvGrpSpPr/>
            <p:nvPr/>
          </p:nvGrpSpPr>
          <p:grpSpPr>
            <a:xfrm>
              <a:off x="17617204" y="0"/>
              <a:ext cx="6683394" cy="13792200"/>
              <a:chOff x="0" y="0"/>
              <a:chExt cx="1320177" cy="2724385"/>
            </a:xfrm>
          </p:grpSpPr>
          <p:sp>
            <p:nvSpPr>
              <p:cNvPr id="7" name="Freeform 7"/>
              <p:cNvSpPr/>
              <p:nvPr/>
            </p:nvSpPr>
            <p:spPr>
              <a:xfrm>
                <a:off x="0" y="0"/>
                <a:ext cx="1320177" cy="2724385"/>
              </a:xfrm>
              <a:custGeom>
                <a:avLst/>
                <a:gdLst/>
                <a:ahLst/>
                <a:cxnLst/>
                <a:rect l="l" t="t" r="r" b="b"/>
                <a:pathLst>
                  <a:path w="1320177" h="2724385">
                    <a:moveTo>
                      <a:pt x="0" y="0"/>
                    </a:moveTo>
                    <a:lnTo>
                      <a:pt x="1320177" y="0"/>
                    </a:lnTo>
                    <a:lnTo>
                      <a:pt x="1320177" y="2724385"/>
                    </a:lnTo>
                    <a:lnTo>
                      <a:pt x="0" y="2724385"/>
                    </a:lnTo>
                    <a:close/>
                  </a:path>
                </a:pathLst>
              </a:custGeom>
              <a:solidFill>
                <a:srgbClr val="055E6E"/>
              </a:solidFill>
            </p:spPr>
            <p:txBody>
              <a:bodyPr/>
              <a:lstStyle/>
              <a:p>
                <a:endParaRPr lang="en-US"/>
              </a:p>
            </p:txBody>
          </p:sp>
          <p:sp>
            <p:nvSpPr>
              <p:cNvPr id="8" name="TextBox 8"/>
              <p:cNvSpPr txBox="1"/>
              <p:nvPr/>
            </p:nvSpPr>
            <p:spPr>
              <a:xfrm>
                <a:off x="0" y="-38100"/>
                <a:ext cx="1320177" cy="276248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12502447"/>
              <a:ext cx="24783471" cy="1453710"/>
              <a:chOff x="0" y="0"/>
              <a:chExt cx="4918995" cy="288531"/>
            </a:xfrm>
          </p:grpSpPr>
          <p:sp>
            <p:nvSpPr>
              <p:cNvPr id="10" name="Freeform 1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1" name="TextBox 1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2" name="Freeform 12"/>
            <p:cNvSpPr/>
            <p:nvPr/>
          </p:nvSpPr>
          <p:spPr>
            <a:xfrm>
              <a:off x="315469" y="125655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3" name="TextBox 13"/>
            <p:cNvSpPr txBox="1"/>
            <p:nvPr/>
          </p:nvSpPr>
          <p:spPr>
            <a:xfrm>
              <a:off x="12391736" y="12759532"/>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4" name="AutoShape 14"/>
            <p:cNvSpPr/>
            <p:nvPr/>
          </p:nvSpPr>
          <p:spPr>
            <a:xfrm>
              <a:off x="11919305" y="12834848"/>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 name="TextBox 15"/>
            <p:cNvSpPr txBox="1"/>
            <p:nvPr/>
          </p:nvSpPr>
          <p:spPr>
            <a:xfrm>
              <a:off x="15597071" y="12773759"/>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6" name="TextBox 16"/>
            <p:cNvSpPr txBox="1"/>
            <p:nvPr/>
          </p:nvSpPr>
          <p:spPr>
            <a:xfrm>
              <a:off x="7030990" y="12773629"/>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7" name="AutoShape 17"/>
            <p:cNvSpPr/>
            <p:nvPr/>
          </p:nvSpPr>
          <p:spPr>
            <a:xfrm>
              <a:off x="15125052" y="12807157"/>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 name="TextBox 18"/>
            <p:cNvSpPr txBox="1"/>
            <p:nvPr/>
          </p:nvSpPr>
          <p:spPr>
            <a:xfrm>
              <a:off x="23265277" y="12787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10</a:t>
              </a:r>
            </a:p>
          </p:txBody>
        </p:sp>
        <p:sp>
          <p:nvSpPr>
            <p:cNvPr id="19" name="TextBox 19"/>
            <p:cNvSpPr txBox="1"/>
            <p:nvPr/>
          </p:nvSpPr>
          <p:spPr>
            <a:xfrm>
              <a:off x="18770819" y="12787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20" name="Group 20"/>
            <p:cNvGrpSpPr/>
            <p:nvPr/>
          </p:nvGrpSpPr>
          <p:grpSpPr>
            <a:xfrm>
              <a:off x="0" y="12502447"/>
              <a:ext cx="24783471" cy="1960025"/>
              <a:chOff x="0" y="0"/>
              <a:chExt cx="4918995" cy="389024"/>
            </a:xfrm>
          </p:grpSpPr>
          <p:sp>
            <p:nvSpPr>
              <p:cNvPr id="21" name="Freeform 2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22" name="TextBox 2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23" name="Freeform 23"/>
            <p:cNvSpPr/>
            <p:nvPr/>
          </p:nvSpPr>
          <p:spPr>
            <a:xfrm>
              <a:off x="315469" y="125655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4" name="TextBox 24"/>
            <p:cNvSpPr txBox="1"/>
            <p:nvPr/>
          </p:nvSpPr>
          <p:spPr>
            <a:xfrm>
              <a:off x="12391736" y="12759532"/>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25" name="AutoShape 25"/>
            <p:cNvSpPr/>
            <p:nvPr/>
          </p:nvSpPr>
          <p:spPr>
            <a:xfrm>
              <a:off x="11919305" y="12834848"/>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15597071" y="12773759"/>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7" name="TextBox 27"/>
            <p:cNvSpPr txBox="1"/>
            <p:nvPr/>
          </p:nvSpPr>
          <p:spPr>
            <a:xfrm>
              <a:off x="6653279" y="12773629"/>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28" name="AutoShape 28"/>
            <p:cNvSpPr/>
            <p:nvPr/>
          </p:nvSpPr>
          <p:spPr>
            <a:xfrm>
              <a:off x="15125052" y="12807157"/>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9" name="TextBox 29"/>
            <p:cNvSpPr txBox="1"/>
            <p:nvPr/>
          </p:nvSpPr>
          <p:spPr>
            <a:xfrm>
              <a:off x="23265277" y="12787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32</a:t>
              </a:r>
            </a:p>
          </p:txBody>
        </p:sp>
        <p:sp>
          <p:nvSpPr>
            <p:cNvPr id="30" name="TextBox 30"/>
            <p:cNvSpPr txBox="1"/>
            <p:nvPr/>
          </p:nvSpPr>
          <p:spPr>
            <a:xfrm>
              <a:off x="18770819" y="12787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
        <p:nvSpPr>
          <p:cNvPr id="31" name="Freeform 31"/>
          <p:cNvSpPr/>
          <p:nvPr/>
        </p:nvSpPr>
        <p:spPr>
          <a:xfrm>
            <a:off x="12382069" y="2025184"/>
            <a:ext cx="5667366" cy="7242641"/>
          </a:xfrm>
          <a:custGeom>
            <a:avLst/>
            <a:gdLst/>
            <a:ahLst/>
            <a:cxnLst/>
            <a:rect l="l" t="t" r="r" b="b"/>
            <a:pathLst>
              <a:path w="5667366" h="7242641">
                <a:moveTo>
                  <a:pt x="0" y="0"/>
                </a:moveTo>
                <a:lnTo>
                  <a:pt x="5667367" y="0"/>
                </a:lnTo>
                <a:lnTo>
                  <a:pt x="5667367" y="7242641"/>
                </a:lnTo>
                <a:lnTo>
                  <a:pt x="0" y="7242641"/>
                </a:lnTo>
                <a:lnTo>
                  <a:pt x="0" y="0"/>
                </a:lnTo>
                <a:close/>
              </a:path>
            </a:pathLst>
          </a:custGeom>
          <a:blipFill>
            <a:blip r:embed="rId7"/>
            <a:stretch>
              <a:fillRect/>
            </a:stretch>
          </a:blipFill>
        </p:spPr>
        <p:txBody>
          <a:bodyPr/>
          <a:lstStyle/>
          <a:p>
            <a:endParaRPr lang="en-US"/>
          </a:p>
        </p:txBody>
      </p:sp>
      <p:sp>
        <p:nvSpPr>
          <p:cNvPr id="32" name="TextBox 32"/>
          <p:cNvSpPr txBox="1"/>
          <p:nvPr/>
        </p:nvSpPr>
        <p:spPr>
          <a:xfrm>
            <a:off x="502908" y="1000125"/>
            <a:ext cx="10088654" cy="2171700"/>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RESEARCH QUESTION​</a:t>
            </a:r>
          </a:p>
          <a:p>
            <a:pPr algn="l">
              <a:lnSpc>
                <a:spcPts val="8399"/>
              </a:lnSpc>
            </a:pPr>
            <a:r>
              <a:rPr lang="en-US" sz="6999">
                <a:solidFill>
                  <a:srgbClr val="000000"/>
                </a:solidFill>
                <a:latin typeface="Poppins Bold"/>
                <a:ea typeface="Poppins Bold"/>
                <a:cs typeface="Poppins Bold"/>
                <a:sym typeface="Poppins Bold"/>
              </a:rPr>
              <a:t>​</a:t>
            </a:r>
          </a:p>
        </p:txBody>
      </p:sp>
      <p:sp>
        <p:nvSpPr>
          <p:cNvPr id="33" name="TextBox 33"/>
          <p:cNvSpPr txBox="1"/>
          <p:nvPr/>
        </p:nvSpPr>
        <p:spPr>
          <a:xfrm>
            <a:off x="2169388" y="3397289"/>
            <a:ext cx="9279424" cy="2613279"/>
          </a:xfrm>
          <a:prstGeom prst="rect">
            <a:avLst/>
          </a:prstGeom>
        </p:spPr>
        <p:txBody>
          <a:bodyPr lIns="0" tIns="0" rIns="0" bIns="0" rtlCol="0" anchor="t">
            <a:spAutoFit/>
          </a:bodyPr>
          <a:lstStyle/>
          <a:p>
            <a:pPr algn="just">
              <a:lnSpc>
                <a:spcPts val="3486"/>
              </a:lnSpc>
              <a:spcBef>
                <a:spcPct val="0"/>
              </a:spcBef>
            </a:pPr>
            <a:r>
              <a:rPr lang="en-US" sz="2490">
                <a:solidFill>
                  <a:srgbClr val="000000"/>
                </a:solidFill>
                <a:latin typeface="Arial Unicode Bold"/>
                <a:ea typeface="Arial Unicode Bold"/>
                <a:cs typeface="Arial Unicode Bold"/>
                <a:sym typeface="Arial Unicode Bold"/>
              </a:rPr>
              <a:t>HOW CAN INTEGRATING AN XSS DETECTION SYSTEM BASED ON MACHINE LEARNING INTO HEALTH DATA MANAGEMENT PLATFORMS ENHANCE SECURITY BY PROVIDING REAL-TIME IDENTIFICATION AND ANALYSIS OF USER INPUTS, THEREBY SAFEGUARDING THE INTEGRITY AND CONFIDENTIALITY OF SENSITIVE HEALTH DATA?</a:t>
            </a:r>
          </a:p>
        </p:txBody>
      </p:sp>
      <p:grpSp>
        <p:nvGrpSpPr>
          <p:cNvPr id="34" name="Group 34"/>
          <p:cNvGrpSpPr/>
          <p:nvPr/>
        </p:nvGrpSpPr>
        <p:grpSpPr>
          <a:xfrm>
            <a:off x="0" y="9376835"/>
            <a:ext cx="18587604" cy="1470019"/>
            <a:chOff x="0" y="0"/>
            <a:chExt cx="4918995" cy="389024"/>
          </a:xfrm>
        </p:grpSpPr>
        <p:sp>
          <p:nvSpPr>
            <p:cNvPr id="35" name="Freeform 3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6" name="TextBox 3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7" name="Freeform 37"/>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38" name="TextBox 38"/>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39" name="AutoShape 39"/>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1" name="TextBox 41"/>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42" name="AutoShape 42"/>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32</a:t>
            </a:r>
          </a:p>
        </p:txBody>
      </p:sp>
      <p:sp>
        <p:nvSpPr>
          <p:cNvPr id="44" name="TextBox 44"/>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45" name="Group 45"/>
          <p:cNvGrpSpPr/>
          <p:nvPr/>
        </p:nvGrpSpPr>
        <p:grpSpPr>
          <a:xfrm>
            <a:off x="0" y="9376835"/>
            <a:ext cx="18587604" cy="1470019"/>
            <a:chOff x="0" y="0"/>
            <a:chExt cx="4918995" cy="389024"/>
          </a:xfrm>
        </p:grpSpPr>
        <p:sp>
          <p:nvSpPr>
            <p:cNvPr id="46" name="Freeform 4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7" name="TextBox 4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8" name="Freeform 48"/>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49" name="TextBox 49"/>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50" name="AutoShape 50"/>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1" name="TextBox 51"/>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2" name="TextBox 52"/>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53" name="AutoShape 53"/>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4" name="TextBox 54"/>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55" name="TextBox 55"/>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aphicFrame>
        <p:nvGraphicFramePr>
          <p:cNvPr id="4" name="Table 4"/>
          <p:cNvGraphicFramePr>
            <a:graphicFrameLocks noGrp="1"/>
          </p:cNvGraphicFramePr>
          <p:nvPr/>
        </p:nvGraphicFramePr>
        <p:xfrm>
          <a:off x="3048457" y="1816230"/>
          <a:ext cx="12795490" cy="6969173"/>
        </p:xfrm>
        <a:graphic>
          <a:graphicData uri="http://schemas.openxmlformats.org/drawingml/2006/table">
            <a:tbl>
              <a:tblPr/>
              <a:tblGrid>
                <a:gridCol w="2559098">
                  <a:extLst>
                    <a:ext uri="{9D8B030D-6E8A-4147-A177-3AD203B41FA5}">
                      <a16:colId xmlns:a16="http://schemas.microsoft.com/office/drawing/2014/main" val="20000"/>
                    </a:ext>
                  </a:extLst>
                </a:gridCol>
                <a:gridCol w="2559098">
                  <a:extLst>
                    <a:ext uri="{9D8B030D-6E8A-4147-A177-3AD203B41FA5}">
                      <a16:colId xmlns:a16="http://schemas.microsoft.com/office/drawing/2014/main" val="20001"/>
                    </a:ext>
                  </a:extLst>
                </a:gridCol>
                <a:gridCol w="2559098">
                  <a:extLst>
                    <a:ext uri="{9D8B030D-6E8A-4147-A177-3AD203B41FA5}">
                      <a16:colId xmlns:a16="http://schemas.microsoft.com/office/drawing/2014/main" val="20002"/>
                    </a:ext>
                  </a:extLst>
                </a:gridCol>
                <a:gridCol w="2559098">
                  <a:extLst>
                    <a:ext uri="{9D8B030D-6E8A-4147-A177-3AD203B41FA5}">
                      <a16:colId xmlns:a16="http://schemas.microsoft.com/office/drawing/2014/main" val="20003"/>
                    </a:ext>
                  </a:extLst>
                </a:gridCol>
                <a:gridCol w="2559098">
                  <a:extLst>
                    <a:ext uri="{9D8B030D-6E8A-4147-A177-3AD203B41FA5}">
                      <a16:colId xmlns:a16="http://schemas.microsoft.com/office/drawing/2014/main" val="20004"/>
                    </a:ext>
                  </a:extLst>
                </a:gridCol>
              </a:tblGrid>
              <a:tr h="1454425">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Application References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Deep Learning Model Implementation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Real-Time Analysis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Quickly Adaptive and Learning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Specialization for Health Data Management </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55E6E"/>
                    </a:solidFill>
                  </a:tcPr>
                </a:tc>
                <a:extLst>
                  <a:ext uri="{0D108BD9-81ED-4DB2-BD59-A6C34878D82A}">
                    <a16:rowId xmlns:a16="http://schemas.microsoft.com/office/drawing/2014/main" val="10000"/>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A</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1"/>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B</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2"/>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Research C</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3"/>
                  </a:ext>
                </a:extLst>
              </a:tr>
              <a:tr h="1378687">
                <a:tc>
                  <a:txBody>
                    <a:bodyPr/>
                    <a:lstStyle/>
                    <a:p>
                      <a:pPr algn="ctr">
                        <a:lnSpc>
                          <a:spcPts val="2179"/>
                        </a:lnSpc>
                        <a:defRPr/>
                      </a:pPr>
                      <a:r>
                        <a:rPr lang="en-US" sz="1557">
                          <a:solidFill>
                            <a:srgbClr val="FFFFFF"/>
                          </a:solidFill>
                          <a:latin typeface="Arial Unicode Bold"/>
                          <a:ea typeface="Arial Unicode Bold"/>
                          <a:cs typeface="Arial Unicode Bold"/>
                          <a:sym typeface="Arial Unicode Bold"/>
                        </a:rPr>
                        <a:t>DIGIMED</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2828D"/>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tc>
                  <a:txBody>
                    <a:bodyPr/>
                    <a:lstStyle/>
                    <a:p>
                      <a:pPr algn="ctr">
                        <a:lnSpc>
                          <a:spcPts val="21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4F8F6"/>
                    </a:solidFill>
                  </a:tcPr>
                </a:tc>
                <a:extLst>
                  <a:ext uri="{0D108BD9-81ED-4DB2-BD59-A6C34878D82A}">
                    <a16:rowId xmlns:a16="http://schemas.microsoft.com/office/drawing/2014/main" val="10004"/>
                  </a:ext>
                </a:extLst>
              </a:tr>
            </a:tbl>
          </a:graphicData>
        </a:graphic>
      </p:graphicFrame>
      <p:sp>
        <p:nvSpPr>
          <p:cNvPr id="5" name="Freeform 5"/>
          <p:cNvSpPr/>
          <p:nvPr/>
        </p:nvSpPr>
        <p:spPr>
          <a:xfrm>
            <a:off x="6500436" y="6364283"/>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028700" y="701805"/>
            <a:ext cx="78678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RESEARCH GAP</a:t>
            </a:r>
          </a:p>
        </p:txBody>
      </p:sp>
      <p:sp>
        <p:nvSpPr>
          <p:cNvPr id="7" name="Freeform 7"/>
          <p:cNvSpPr/>
          <p:nvPr/>
        </p:nvSpPr>
        <p:spPr>
          <a:xfrm>
            <a:off x="6500436"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9134065"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1765823"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9134065" y="625951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9068535"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a:off x="11767695" y="486236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11767695" y="625951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a:off x="11767695"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14250992"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4250992" y="6309854"/>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14250992" y="7805416"/>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6500436" y="348201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Freeform 19"/>
          <p:cNvSpPr/>
          <p:nvPr/>
        </p:nvSpPr>
        <p:spPr>
          <a:xfrm>
            <a:off x="9068535"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14250992" y="3539167"/>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Freeform 21"/>
          <p:cNvSpPr/>
          <p:nvPr/>
        </p:nvSpPr>
        <p:spPr>
          <a:xfrm>
            <a:off x="6500436" y="4923150"/>
            <a:ext cx="755333" cy="755333"/>
          </a:xfrm>
          <a:custGeom>
            <a:avLst/>
            <a:gdLst/>
            <a:ahLst/>
            <a:cxnLst/>
            <a:rect l="l" t="t" r="r" b="b"/>
            <a:pathLst>
              <a:path w="755333" h="755333">
                <a:moveTo>
                  <a:pt x="0" y="0"/>
                </a:moveTo>
                <a:lnTo>
                  <a:pt x="755333" y="0"/>
                </a:lnTo>
                <a:lnTo>
                  <a:pt x="755333" y="755333"/>
                </a:lnTo>
                <a:lnTo>
                  <a:pt x="0" y="7553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2" name="Group 22"/>
          <p:cNvGrpSpPr/>
          <p:nvPr/>
        </p:nvGrpSpPr>
        <p:grpSpPr>
          <a:xfrm>
            <a:off x="0" y="9376835"/>
            <a:ext cx="18587604" cy="1470019"/>
            <a:chOff x="0" y="0"/>
            <a:chExt cx="24783471" cy="1960025"/>
          </a:xfrm>
        </p:grpSpPr>
        <p:grpSp>
          <p:nvGrpSpPr>
            <p:cNvPr id="23" name="Group 23"/>
            <p:cNvGrpSpPr/>
            <p:nvPr/>
          </p:nvGrpSpPr>
          <p:grpSpPr>
            <a:xfrm>
              <a:off x="0" y="0"/>
              <a:ext cx="24783471" cy="1453710"/>
              <a:chOff x="0" y="0"/>
              <a:chExt cx="4918995" cy="288531"/>
            </a:xfrm>
          </p:grpSpPr>
          <p:sp>
            <p:nvSpPr>
              <p:cNvPr id="24" name="Freeform 2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5" name="TextBox 2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6" name="Freeform 2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27" name="TextBox 2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8" name="AutoShape 2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9" name="TextBox 2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0" name="TextBox 3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1" name="AutoShape 3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2" name="TextBox 3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3" name="TextBox 3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4" name="Group 34"/>
            <p:cNvGrpSpPr/>
            <p:nvPr/>
          </p:nvGrpSpPr>
          <p:grpSpPr>
            <a:xfrm>
              <a:off x="0" y="0"/>
              <a:ext cx="24783471" cy="1960025"/>
              <a:chOff x="0" y="0"/>
              <a:chExt cx="4918995" cy="389024"/>
            </a:xfrm>
          </p:grpSpPr>
          <p:sp>
            <p:nvSpPr>
              <p:cNvPr id="35" name="Freeform 3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6" name="TextBox 3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7" name="Freeform 3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8"/>
              <a:stretch>
                <a:fillRect t="-239" b="-239"/>
              </a:stretch>
            </a:blipFill>
          </p:spPr>
          <p:txBody>
            <a:bodyPr/>
            <a:lstStyle/>
            <a:p>
              <a:endParaRPr lang="en-US"/>
            </a:p>
          </p:txBody>
        </p:sp>
        <p:sp>
          <p:nvSpPr>
            <p:cNvPr id="38" name="TextBox 3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9" name="AutoShape 3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1" name="TextBox 41"/>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2" name="AutoShape 4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33</a:t>
              </a:r>
            </a:p>
          </p:txBody>
        </p:sp>
        <p:sp>
          <p:nvSpPr>
            <p:cNvPr id="44" name="TextBox 4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5" name="Group 45"/>
          <p:cNvGrpSpPr/>
          <p:nvPr/>
        </p:nvGrpSpPr>
        <p:grpSpPr>
          <a:xfrm>
            <a:off x="0" y="9376835"/>
            <a:ext cx="18587604" cy="1470019"/>
            <a:chOff x="0" y="0"/>
            <a:chExt cx="4918995" cy="389024"/>
          </a:xfrm>
        </p:grpSpPr>
        <p:sp>
          <p:nvSpPr>
            <p:cNvPr id="46" name="Freeform 4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7" name="TextBox 4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8" name="Freeform 48"/>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8"/>
            <a:stretch>
              <a:fillRect t="-239" b="-239"/>
            </a:stretch>
          </a:blipFill>
        </p:spPr>
        <p:txBody>
          <a:bodyPr/>
          <a:lstStyle/>
          <a:p>
            <a:endParaRPr lang="en-US"/>
          </a:p>
        </p:txBody>
      </p:sp>
      <p:sp>
        <p:nvSpPr>
          <p:cNvPr id="49" name="TextBox 49"/>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0" name="AutoShape 50"/>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1" name="TextBox 51"/>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2" name="TextBox 52"/>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53" name="AutoShape 53"/>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4" name="TextBox 54"/>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33</a:t>
            </a:r>
          </a:p>
        </p:txBody>
      </p:sp>
      <p:sp>
        <p:nvSpPr>
          <p:cNvPr id="55" name="TextBox 55"/>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6" name="Group 56"/>
          <p:cNvGrpSpPr/>
          <p:nvPr/>
        </p:nvGrpSpPr>
        <p:grpSpPr>
          <a:xfrm>
            <a:off x="0" y="9376835"/>
            <a:ext cx="18587604" cy="1470019"/>
            <a:chOff x="0" y="0"/>
            <a:chExt cx="4918995" cy="389024"/>
          </a:xfrm>
        </p:grpSpPr>
        <p:sp>
          <p:nvSpPr>
            <p:cNvPr id="57" name="Freeform 5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8" name="TextBox 5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9" name="Freeform 59"/>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8"/>
            <a:stretch>
              <a:fillRect t="-239" b="-239"/>
            </a:stretch>
          </a:blipFill>
        </p:spPr>
        <p:txBody>
          <a:bodyPr/>
          <a:lstStyle/>
          <a:p>
            <a:endParaRPr lang="en-US"/>
          </a:p>
        </p:txBody>
      </p:sp>
      <p:sp>
        <p:nvSpPr>
          <p:cNvPr id="60" name="TextBox 60"/>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61" name="AutoShape 61"/>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2" name="TextBox 62"/>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3" name="TextBox 63"/>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64" name="AutoShape 64"/>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5" name="TextBox 65"/>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66" name="TextBox 66"/>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67" name="Group 67"/>
          <p:cNvGrpSpPr/>
          <p:nvPr/>
        </p:nvGrpSpPr>
        <p:grpSpPr>
          <a:xfrm>
            <a:off x="16870429" y="203368"/>
            <a:ext cx="1318567" cy="1318567"/>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txBody>
            <a:bodyPr/>
            <a:lstStyle/>
            <a:p>
              <a:endParaRPr 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12666889" y="-28575"/>
            <a:ext cx="5858162" cy="10344150"/>
            <a:chOff x="0" y="0"/>
            <a:chExt cx="1542890" cy="2724385"/>
          </a:xfrm>
        </p:grpSpPr>
        <p:sp>
          <p:nvSpPr>
            <p:cNvPr id="4" name="Freeform 4"/>
            <p:cNvSpPr/>
            <p:nvPr/>
          </p:nvSpPr>
          <p:spPr>
            <a:xfrm>
              <a:off x="0" y="0"/>
              <a:ext cx="1542891" cy="2724385"/>
            </a:xfrm>
            <a:custGeom>
              <a:avLst/>
              <a:gdLst/>
              <a:ahLst/>
              <a:cxnLst/>
              <a:rect l="l" t="t" r="r" b="b"/>
              <a:pathLst>
                <a:path w="1542891" h="2724385">
                  <a:moveTo>
                    <a:pt x="0" y="0"/>
                  </a:moveTo>
                  <a:lnTo>
                    <a:pt x="1542891" y="0"/>
                  </a:lnTo>
                  <a:lnTo>
                    <a:pt x="1542891" y="2724385"/>
                  </a:lnTo>
                  <a:lnTo>
                    <a:pt x="0" y="2724385"/>
                  </a:lnTo>
                  <a:close/>
                </a:path>
              </a:pathLst>
            </a:custGeom>
            <a:solidFill>
              <a:srgbClr val="055E6E"/>
            </a:solidFill>
          </p:spPr>
          <p:txBody>
            <a:bodyPr/>
            <a:lstStyle/>
            <a:p>
              <a:endParaRPr lang="en-US"/>
            </a:p>
          </p:txBody>
        </p:sp>
        <p:sp>
          <p:nvSpPr>
            <p:cNvPr id="5" name="TextBox 5"/>
            <p:cNvSpPr txBox="1"/>
            <p:nvPr/>
          </p:nvSpPr>
          <p:spPr>
            <a:xfrm>
              <a:off x="0" y="-38100"/>
              <a:ext cx="1542890" cy="276248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pSp>
        <p:nvGrpSpPr>
          <p:cNvPr id="7" name="Group 7"/>
          <p:cNvGrpSpPr/>
          <p:nvPr/>
        </p:nvGrpSpPr>
        <p:grpSpPr>
          <a:xfrm>
            <a:off x="0" y="9334500"/>
            <a:ext cx="18587604" cy="1508879"/>
            <a:chOff x="0" y="0"/>
            <a:chExt cx="4918995" cy="399307"/>
          </a:xfrm>
        </p:grpSpPr>
        <p:sp>
          <p:nvSpPr>
            <p:cNvPr id="8" name="Freeform 8"/>
            <p:cNvSpPr/>
            <p:nvPr/>
          </p:nvSpPr>
          <p:spPr>
            <a:xfrm>
              <a:off x="0" y="0"/>
              <a:ext cx="4918995" cy="399307"/>
            </a:xfrm>
            <a:custGeom>
              <a:avLst/>
              <a:gdLst/>
              <a:ahLst/>
              <a:cxnLst/>
              <a:rect l="l" t="t" r="r" b="b"/>
              <a:pathLst>
                <a:path w="4918995" h="399307">
                  <a:moveTo>
                    <a:pt x="0" y="0"/>
                  </a:moveTo>
                  <a:lnTo>
                    <a:pt x="4918995" y="0"/>
                  </a:lnTo>
                  <a:lnTo>
                    <a:pt x="4918995" y="399307"/>
                  </a:lnTo>
                  <a:lnTo>
                    <a:pt x="0" y="399307"/>
                  </a:lnTo>
                  <a:close/>
                </a:path>
              </a:pathLst>
            </a:custGeom>
            <a:solidFill>
              <a:srgbClr val="FFFFFF"/>
            </a:solidFill>
          </p:spPr>
          <p:txBody>
            <a:bodyPr/>
            <a:lstStyle/>
            <a:p>
              <a:endParaRPr lang="en-US"/>
            </a:p>
          </p:txBody>
        </p:sp>
        <p:sp>
          <p:nvSpPr>
            <p:cNvPr id="9" name="TextBox 9"/>
            <p:cNvSpPr txBox="1"/>
            <p:nvPr/>
          </p:nvSpPr>
          <p:spPr>
            <a:xfrm>
              <a:off x="0" y="-38100"/>
              <a:ext cx="4918995" cy="437407"/>
            </a:xfrm>
            <a:prstGeom prst="rect">
              <a:avLst/>
            </a:prstGeom>
          </p:spPr>
          <p:txBody>
            <a:bodyPr lIns="50557" tIns="50557" rIns="50557" bIns="50557" rtlCol="0" anchor="ctr"/>
            <a:lstStyle/>
            <a:p>
              <a:pPr algn="ctr">
                <a:lnSpc>
                  <a:spcPts val="2659"/>
                </a:lnSpc>
                <a:spcBef>
                  <a:spcPct val="0"/>
                </a:spcBef>
              </a:pPr>
              <a:endParaRPr/>
            </a:p>
          </p:txBody>
        </p:sp>
      </p:grpSp>
      <p:sp>
        <p:nvSpPr>
          <p:cNvPr id="10" name="Freeform 10"/>
          <p:cNvSpPr/>
          <p:nvPr/>
        </p:nvSpPr>
        <p:spPr>
          <a:xfrm>
            <a:off x="236602" y="95003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11" name="Freeform 11"/>
          <p:cNvSpPr/>
          <p:nvPr/>
        </p:nvSpPr>
        <p:spPr>
          <a:xfrm>
            <a:off x="13338393" y="3053468"/>
            <a:ext cx="4515156" cy="4515156"/>
          </a:xfrm>
          <a:custGeom>
            <a:avLst/>
            <a:gdLst/>
            <a:ahLst/>
            <a:cxnLst/>
            <a:rect l="l" t="t" r="r" b="b"/>
            <a:pathLst>
              <a:path w="4515156" h="4515156">
                <a:moveTo>
                  <a:pt x="0" y="0"/>
                </a:moveTo>
                <a:lnTo>
                  <a:pt x="4515156" y="0"/>
                </a:lnTo>
                <a:lnTo>
                  <a:pt x="4515156" y="4515156"/>
                </a:lnTo>
                <a:lnTo>
                  <a:pt x="0" y="45151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2" name="Group 12"/>
          <p:cNvGrpSpPr/>
          <p:nvPr/>
        </p:nvGrpSpPr>
        <p:grpSpPr>
          <a:xfrm>
            <a:off x="1453271" y="3300580"/>
            <a:ext cx="10196623" cy="4020933"/>
            <a:chOff x="0" y="0"/>
            <a:chExt cx="13595498" cy="5361244"/>
          </a:xfrm>
        </p:grpSpPr>
        <p:sp>
          <p:nvSpPr>
            <p:cNvPr id="13" name="Freeform 13"/>
            <p:cNvSpPr/>
            <p:nvPr/>
          </p:nvSpPr>
          <p:spPr>
            <a:xfrm>
              <a:off x="0" y="306460"/>
              <a:ext cx="593274" cy="481293"/>
            </a:xfrm>
            <a:custGeom>
              <a:avLst/>
              <a:gdLst/>
              <a:ahLst/>
              <a:cxnLst/>
              <a:rect l="l" t="t" r="r" b="b"/>
              <a:pathLst>
                <a:path w="593274" h="481293">
                  <a:moveTo>
                    <a:pt x="0" y="0"/>
                  </a:moveTo>
                  <a:lnTo>
                    <a:pt x="593274" y="0"/>
                  </a:lnTo>
                  <a:lnTo>
                    <a:pt x="593274" y="481293"/>
                  </a:lnTo>
                  <a:lnTo>
                    <a:pt x="0" y="4812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0" y="1724666"/>
              <a:ext cx="593274" cy="481293"/>
            </a:xfrm>
            <a:custGeom>
              <a:avLst/>
              <a:gdLst/>
              <a:ahLst/>
              <a:cxnLst/>
              <a:rect l="l" t="t" r="r" b="b"/>
              <a:pathLst>
                <a:path w="593274" h="481293">
                  <a:moveTo>
                    <a:pt x="0" y="0"/>
                  </a:moveTo>
                  <a:lnTo>
                    <a:pt x="593274" y="0"/>
                  </a:lnTo>
                  <a:lnTo>
                    <a:pt x="593274" y="481293"/>
                  </a:lnTo>
                  <a:lnTo>
                    <a:pt x="0" y="4812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0" y="3149079"/>
              <a:ext cx="593274" cy="481293"/>
            </a:xfrm>
            <a:custGeom>
              <a:avLst/>
              <a:gdLst/>
              <a:ahLst/>
              <a:cxnLst/>
              <a:rect l="l" t="t" r="r" b="b"/>
              <a:pathLst>
                <a:path w="593274" h="481293">
                  <a:moveTo>
                    <a:pt x="0" y="0"/>
                  </a:moveTo>
                  <a:lnTo>
                    <a:pt x="593274" y="0"/>
                  </a:lnTo>
                  <a:lnTo>
                    <a:pt x="593274" y="481293"/>
                  </a:lnTo>
                  <a:lnTo>
                    <a:pt x="0" y="4812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0" y="4573491"/>
              <a:ext cx="593274" cy="481293"/>
            </a:xfrm>
            <a:custGeom>
              <a:avLst/>
              <a:gdLst/>
              <a:ahLst/>
              <a:cxnLst/>
              <a:rect l="l" t="t" r="r" b="b"/>
              <a:pathLst>
                <a:path w="593274" h="481293">
                  <a:moveTo>
                    <a:pt x="0" y="0"/>
                  </a:moveTo>
                  <a:lnTo>
                    <a:pt x="593274" y="0"/>
                  </a:lnTo>
                  <a:lnTo>
                    <a:pt x="593274" y="481293"/>
                  </a:lnTo>
                  <a:lnTo>
                    <a:pt x="0" y="4812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TextBox 17"/>
            <p:cNvSpPr txBox="1"/>
            <p:nvPr/>
          </p:nvSpPr>
          <p:spPr>
            <a:xfrm>
              <a:off x="1192572" y="-85725"/>
              <a:ext cx="12402926" cy="1179937"/>
            </a:xfrm>
            <a:prstGeom prst="rect">
              <a:avLst/>
            </a:prstGeom>
          </p:spPr>
          <p:txBody>
            <a:bodyPr lIns="0" tIns="0" rIns="0" bIns="0" rtlCol="0" anchor="t">
              <a:spAutoFit/>
            </a:bodyPr>
            <a:lstStyle/>
            <a:p>
              <a:pPr algn="l">
                <a:lnSpc>
                  <a:spcPts val="3528"/>
                </a:lnSpc>
              </a:pPr>
              <a:r>
                <a:rPr lang="en-US" sz="2450">
                  <a:solidFill>
                    <a:srgbClr val="000000"/>
                  </a:solidFill>
                  <a:latin typeface="Poppins Bold"/>
                  <a:ea typeface="Poppins Bold"/>
                  <a:cs typeface="Poppins Bold"/>
                  <a:sym typeface="Poppins Bold"/>
                </a:rPr>
                <a:t>DEVELOP A BLOCKCHAIN-BASED WALLET SYSTEM WITH ADVANCED AUTHENTICATION SYSTEM </a:t>
              </a:r>
            </a:p>
          </p:txBody>
        </p:sp>
        <p:sp>
          <p:nvSpPr>
            <p:cNvPr id="18" name="TextBox 18"/>
            <p:cNvSpPr txBox="1"/>
            <p:nvPr/>
          </p:nvSpPr>
          <p:spPr>
            <a:xfrm>
              <a:off x="1192572" y="1332482"/>
              <a:ext cx="11979244" cy="1179937"/>
            </a:xfrm>
            <a:prstGeom prst="rect">
              <a:avLst/>
            </a:prstGeom>
          </p:spPr>
          <p:txBody>
            <a:bodyPr lIns="0" tIns="0" rIns="0" bIns="0" rtlCol="0" anchor="t">
              <a:spAutoFit/>
            </a:bodyPr>
            <a:lstStyle/>
            <a:p>
              <a:pPr algn="l">
                <a:lnSpc>
                  <a:spcPts val="3528"/>
                </a:lnSpc>
              </a:pPr>
              <a:r>
                <a:rPr lang="en-US" sz="2450">
                  <a:solidFill>
                    <a:srgbClr val="000000"/>
                  </a:solidFill>
                  <a:latin typeface="Poppins Bold"/>
                  <a:ea typeface="Poppins Bold"/>
                  <a:cs typeface="Poppins Bold"/>
                  <a:sym typeface="Poppins Bold"/>
                </a:rPr>
                <a:t>DEVELOP A BLOCKCHAIN-BASED ZKP MODEL TO ENHANCE THE HEALTHCARE SECURITY</a:t>
              </a:r>
            </a:p>
          </p:txBody>
        </p:sp>
        <p:sp>
          <p:nvSpPr>
            <p:cNvPr id="19" name="TextBox 19"/>
            <p:cNvSpPr txBox="1"/>
            <p:nvPr/>
          </p:nvSpPr>
          <p:spPr>
            <a:xfrm>
              <a:off x="1192572" y="2756894"/>
              <a:ext cx="11979244" cy="1179937"/>
            </a:xfrm>
            <a:prstGeom prst="rect">
              <a:avLst/>
            </a:prstGeom>
          </p:spPr>
          <p:txBody>
            <a:bodyPr lIns="0" tIns="0" rIns="0" bIns="0" rtlCol="0" anchor="t">
              <a:spAutoFit/>
            </a:bodyPr>
            <a:lstStyle/>
            <a:p>
              <a:pPr algn="l">
                <a:lnSpc>
                  <a:spcPts val="3528"/>
                </a:lnSpc>
              </a:pPr>
              <a:r>
                <a:rPr lang="en-US" sz="2450">
                  <a:solidFill>
                    <a:srgbClr val="000000"/>
                  </a:solidFill>
                  <a:latin typeface="Poppins Bold"/>
                  <a:ea typeface="Poppins Bold"/>
                  <a:cs typeface="Poppins Bold"/>
                  <a:sym typeface="Poppins Bold"/>
                </a:rPr>
                <a:t>DEVELOP DDOS DETECTION SYSTEM FOR SAFEGUARDING AVAILABILITY AND INTEGRITY OF HEALTH DATA SERVICES.</a:t>
              </a:r>
            </a:p>
          </p:txBody>
        </p:sp>
        <p:sp>
          <p:nvSpPr>
            <p:cNvPr id="20" name="TextBox 20"/>
            <p:cNvSpPr txBox="1"/>
            <p:nvPr/>
          </p:nvSpPr>
          <p:spPr>
            <a:xfrm>
              <a:off x="1192572" y="4181306"/>
              <a:ext cx="11979244" cy="1179937"/>
            </a:xfrm>
            <a:prstGeom prst="rect">
              <a:avLst/>
            </a:prstGeom>
          </p:spPr>
          <p:txBody>
            <a:bodyPr lIns="0" tIns="0" rIns="0" bIns="0" rtlCol="0" anchor="t">
              <a:spAutoFit/>
            </a:bodyPr>
            <a:lstStyle/>
            <a:p>
              <a:pPr algn="l">
                <a:lnSpc>
                  <a:spcPts val="3528"/>
                </a:lnSpc>
              </a:pPr>
              <a:r>
                <a:rPr lang="en-US" sz="2450">
                  <a:solidFill>
                    <a:srgbClr val="000000"/>
                  </a:solidFill>
                  <a:latin typeface="Poppins Bold"/>
                  <a:ea typeface="Poppins Bold"/>
                  <a:cs typeface="Poppins Bold"/>
                  <a:sym typeface="Poppins Bold"/>
                </a:rPr>
                <a:t>DEVELOP XXS DETECTION SYSTEM FOR SAFEGUARDING THE SECURITY AND INTEGRITY OF HEALTH DATA SERVICES</a:t>
              </a:r>
            </a:p>
          </p:txBody>
        </p:sp>
      </p:grpSp>
      <p:grpSp>
        <p:nvGrpSpPr>
          <p:cNvPr id="21" name="Group 21"/>
          <p:cNvGrpSpPr/>
          <p:nvPr/>
        </p:nvGrpSpPr>
        <p:grpSpPr>
          <a:xfrm>
            <a:off x="16930200" y="145968"/>
            <a:ext cx="1199024" cy="119902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txBody>
            <a:bodyPr/>
            <a:lstStyle/>
            <a:p>
              <a:endParaRPr lang="en-US"/>
            </a:p>
          </p:txBody>
        </p:sp>
      </p:grpSp>
      <p:sp>
        <p:nvSpPr>
          <p:cNvPr id="23" name="TextBox 23"/>
          <p:cNvSpPr txBox="1"/>
          <p:nvPr/>
        </p:nvSpPr>
        <p:spPr>
          <a:xfrm>
            <a:off x="8121555" y="9526999"/>
            <a:ext cx="2218568"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sp>
        <p:nvSpPr>
          <p:cNvPr id="24" name="TextBox 24"/>
          <p:cNvSpPr txBox="1"/>
          <p:nvPr/>
        </p:nvSpPr>
        <p:spPr>
          <a:xfrm>
            <a:off x="1028700" y="1009206"/>
            <a:ext cx="8721483"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OBJECTIVES </a:t>
            </a:r>
          </a:p>
        </p:txBody>
      </p:sp>
      <p:grpSp>
        <p:nvGrpSpPr>
          <p:cNvPr id="25" name="Group 25"/>
          <p:cNvGrpSpPr/>
          <p:nvPr/>
        </p:nvGrpSpPr>
        <p:grpSpPr>
          <a:xfrm>
            <a:off x="14078114" y="9633721"/>
            <a:ext cx="3827994" cy="358491"/>
            <a:chOff x="0" y="0"/>
            <a:chExt cx="5103992" cy="477989"/>
          </a:xfrm>
        </p:grpSpPr>
        <p:sp>
          <p:nvSpPr>
            <p:cNvPr id="26" name="TextBox 26"/>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a:t>
              </a:r>
            </a:p>
          </p:txBody>
        </p:sp>
        <p:sp>
          <p:nvSpPr>
            <p:cNvPr id="27" name="TextBox 27"/>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13512506" y="-28575"/>
            <a:ext cx="5012545" cy="10344150"/>
            <a:chOff x="0" y="0"/>
            <a:chExt cx="1320177" cy="2724385"/>
          </a:xfrm>
        </p:grpSpPr>
        <p:sp>
          <p:nvSpPr>
            <p:cNvPr id="4" name="Freeform 4"/>
            <p:cNvSpPr/>
            <p:nvPr/>
          </p:nvSpPr>
          <p:spPr>
            <a:xfrm>
              <a:off x="0" y="0"/>
              <a:ext cx="1320177" cy="2724385"/>
            </a:xfrm>
            <a:custGeom>
              <a:avLst/>
              <a:gdLst/>
              <a:ahLst/>
              <a:cxnLst/>
              <a:rect l="l" t="t" r="r" b="b"/>
              <a:pathLst>
                <a:path w="1320177" h="2724385">
                  <a:moveTo>
                    <a:pt x="0" y="0"/>
                  </a:moveTo>
                  <a:lnTo>
                    <a:pt x="1320177" y="0"/>
                  </a:lnTo>
                  <a:lnTo>
                    <a:pt x="1320177" y="2724385"/>
                  </a:lnTo>
                  <a:lnTo>
                    <a:pt x="0" y="2724385"/>
                  </a:lnTo>
                  <a:close/>
                </a:path>
              </a:pathLst>
            </a:custGeom>
            <a:solidFill>
              <a:srgbClr val="055E6E"/>
            </a:solidFill>
          </p:spPr>
          <p:txBody>
            <a:bodyPr/>
            <a:lstStyle/>
            <a:p>
              <a:endParaRPr lang="en-US"/>
            </a:p>
          </p:txBody>
        </p:sp>
        <p:sp>
          <p:nvSpPr>
            <p:cNvPr id="5" name="TextBox 5"/>
            <p:cNvSpPr txBox="1"/>
            <p:nvPr/>
          </p:nvSpPr>
          <p:spPr>
            <a:xfrm>
              <a:off x="0" y="-38100"/>
              <a:ext cx="1320177" cy="276248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3694799" y="28148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998767"/>
            <a:ext cx="8721483" cy="322897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SPECIFIC AND SUB OBJECTIVES​</a:t>
            </a:r>
          </a:p>
          <a:p>
            <a:pPr algn="l">
              <a:lnSpc>
                <a:spcPts val="8399"/>
              </a:lnSpc>
            </a:pPr>
            <a:r>
              <a:rPr lang="en-US" sz="6999">
                <a:solidFill>
                  <a:srgbClr val="000000"/>
                </a:solidFill>
                <a:latin typeface="Poppins Bold"/>
                <a:ea typeface="Poppins Bold"/>
                <a:cs typeface="Poppins Bold"/>
                <a:sym typeface="Poppins Bold"/>
              </a:rPr>
              <a:t>​</a:t>
            </a:r>
          </a:p>
        </p:txBody>
      </p:sp>
      <p:sp>
        <p:nvSpPr>
          <p:cNvPr id="8" name="TextBox 8"/>
          <p:cNvSpPr txBox="1"/>
          <p:nvPr/>
        </p:nvSpPr>
        <p:spPr>
          <a:xfrm>
            <a:off x="1248695" y="3476708"/>
            <a:ext cx="11162973" cy="1348419"/>
          </a:xfrm>
          <a:prstGeom prst="rect">
            <a:avLst/>
          </a:prstGeom>
        </p:spPr>
        <p:txBody>
          <a:bodyPr lIns="0" tIns="0" rIns="0" bIns="0" rtlCol="0" anchor="t">
            <a:spAutoFit/>
          </a:bodyPr>
          <a:lstStyle/>
          <a:p>
            <a:pPr algn="l">
              <a:lnSpc>
                <a:spcPts val="2688"/>
              </a:lnSpc>
            </a:pPr>
            <a:r>
              <a:rPr lang="en-US" sz="2150">
                <a:solidFill>
                  <a:srgbClr val="000000"/>
                </a:solidFill>
                <a:latin typeface="Poppins Bold"/>
                <a:ea typeface="Poppins Bold"/>
                <a:cs typeface="Poppins Bold"/>
                <a:sym typeface="Poppins Bold"/>
              </a:rPr>
              <a:t>DEVELOP AN XSS DETECTION SYSTEM FOR HEALTH DATA MANAGEMENT THAT IS BASED ON MACHINE LEARNING. SAFEGUARDING THE SECURITY AND INTEGRITY OF HEALTH DATA SERVICES, AND PROVIDING PERIODIC REPORTS ON DETECTED VULNERABILITIES AND SYSTEM PERFORMANCE.</a:t>
            </a:r>
          </a:p>
        </p:txBody>
      </p:sp>
      <p:sp>
        <p:nvSpPr>
          <p:cNvPr id="9" name="TextBox 9"/>
          <p:cNvSpPr txBox="1"/>
          <p:nvPr/>
        </p:nvSpPr>
        <p:spPr>
          <a:xfrm>
            <a:off x="1248695" y="5232300"/>
            <a:ext cx="10722982" cy="3337593"/>
          </a:xfrm>
          <a:prstGeom prst="rect">
            <a:avLst/>
          </a:prstGeom>
        </p:spPr>
        <p:txBody>
          <a:bodyPr lIns="0" tIns="0" rIns="0" bIns="0" rtlCol="0" anchor="t">
            <a:spAutoFit/>
          </a:bodyPr>
          <a:lstStyle/>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Identify Key Features for XSS Detection</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Develop and Train a Machine Learning Model for XSS Detection</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Integrate the Detection System with Health Data Management Infrastructure</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Implement Real-Time Monitoring and Alert Mechanism for XSS Attacks</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Evaluate and Optimize System Performance for Accurate XSS Detection</a:t>
            </a:r>
          </a:p>
          <a:p>
            <a:pPr marL="492029" lvl="1" indent="-246014" algn="l">
              <a:lnSpc>
                <a:spcPts val="3304"/>
              </a:lnSpc>
              <a:buFont typeface="Arial"/>
              <a:buChar char="•"/>
            </a:pPr>
            <a:r>
              <a:rPr lang="en-US" sz="2278">
                <a:solidFill>
                  <a:srgbClr val="000000"/>
                </a:solidFill>
                <a:latin typeface="Canva Sans 2"/>
                <a:ea typeface="Canva Sans 2"/>
                <a:cs typeface="Canva Sans 2"/>
                <a:sym typeface="Canva Sans 2"/>
              </a:rPr>
              <a:t>Generate and Distribute Periodic Reports on Detected Vulnerabilities and System Performance</a:t>
            </a:r>
          </a:p>
        </p:txBody>
      </p:sp>
      <p:sp>
        <p:nvSpPr>
          <p:cNvPr id="10" name="Freeform 10"/>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5"/>
            <a:stretch>
              <a:fillRect l="-19657" t="-14884" r="-14655" b="-33649"/>
            </a:stretch>
          </a:blipFill>
        </p:spPr>
        <p:txBody>
          <a:bodyPr/>
          <a:lstStyle/>
          <a:p>
            <a:endParaRPr lang="en-US"/>
          </a:p>
        </p:txBody>
      </p:sp>
      <p:grpSp>
        <p:nvGrpSpPr>
          <p:cNvPr id="11" name="Group 11"/>
          <p:cNvGrpSpPr/>
          <p:nvPr/>
        </p:nvGrpSpPr>
        <p:grpSpPr>
          <a:xfrm>
            <a:off x="0" y="9376835"/>
            <a:ext cx="18587604" cy="1090283"/>
            <a:chOff x="0" y="0"/>
            <a:chExt cx="24783471" cy="1453710"/>
          </a:xfrm>
        </p:grpSpPr>
        <p:grpSp>
          <p:nvGrpSpPr>
            <p:cNvPr id="12" name="Group 12"/>
            <p:cNvGrpSpPr/>
            <p:nvPr/>
          </p:nvGrpSpPr>
          <p:grpSpPr>
            <a:xfrm>
              <a:off x="0" y="0"/>
              <a:ext cx="24783471" cy="1453710"/>
              <a:chOff x="0" y="0"/>
              <a:chExt cx="4918995" cy="288531"/>
            </a:xfrm>
          </p:grpSpPr>
          <p:sp>
            <p:nvSpPr>
              <p:cNvPr id="13" name="Freeform 13"/>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4" name="TextBox 14"/>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5" name="Freeform 1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6" name="TextBox 1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7" name="AutoShape 1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 name="TextBox 18"/>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9" name="TextBox 19"/>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0" name="AutoShape 2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21" name="Group 21"/>
          <p:cNvGrpSpPr/>
          <p:nvPr/>
        </p:nvGrpSpPr>
        <p:grpSpPr>
          <a:xfrm>
            <a:off x="14078114" y="9633721"/>
            <a:ext cx="3827994" cy="358491"/>
            <a:chOff x="0" y="0"/>
            <a:chExt cx="5103992" cy="477989"/>
          </a:xfrm>
        </p:grpSpPr>
        <p:sp>
          <p:nvSpPr>
            <p:cNvPr id="22" name="TextBox 22"/>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12</a:t>
              </a:r>
            </a:p>
          </p:txBody>
        </p:sp>
        <p:sp>
          <p:nvSpPr>
            <p:cNvPr id="23" name="TextBox 23"/>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4" name="Group 24"/>
          <p:cNvGrpSpPr/>
          <p:nvPr/>
        </p:nvGrpSpPr>
        <p:grpSpPr>
          <a:xfrm>
            <a:off x="0" y="9376835"/>
            <a:ext cx="18587604" cy="1470019"/>
            <a:chOff x="0" y="0"/>
            <a:chExt cx="24783471" cy="1960025"/>
          </a:xfrm>
        </p:grpSpPr>
        <p:grpSp>
          <p:nvGrpSpPr>
            <p:cNvPr id="25" name="Group 25"/>
            <p:cNvGrpSpPr/>
            <p:nvPr/>
          </p:nvGrpSpPr>
          <p:grpSpPr>
            <a:xfrm>
              <a:off x="0" y="0"/>
              <a:ext cx="24783471" cy="1453710"/>
              <a:chOff x="0" y="0"/>
              <a:chExt cx="4918995" cy="288531"/>
            </a:xfrm>
          </p:grpSpPr>
          <p:sp>
            <p:nvSpPr>
              <p:cNvPr id="26" name="Freeform 2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7" name="TextBox 2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8" name="Freeform 2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9" name="TextBox 2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0" name="AutoShape 3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TextBox 3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2" name="TextBox 3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3" name="AutoShape 3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5" name="TextBox 3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6" name="Group 36"/>
            <p:cNvGrpSpPr/>
            <p:nvPr/>
          </p:nvGrpSpPr>
          <p:grpSpPr>
            <a:xfrm>
              <a:off x="0" y="0"/>
              <a:ext cx="24783471" cy="1960025"/>
              <a:chOff x="0" y="0"/>
              <a:chExt cx="4918995" cy="389024"/>
            </a:xfrm>
          </p:grpSpPr>
          <p:sp>
            <p:nvSpPr>
              <p:cNvPr id="37" name="Freeform 3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8" name="TextBox 3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9" name="Freeform 3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40" name="TextBox 4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1" name="AutoShape 4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3" name="TextBox 4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4" name="AutoShape 4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34</a:t>
              </a:r>
            </a:p>
          </p:txBody>
        </p:sp>
        <p:sp>
          <p:nvSpPr>
            <p:cNvPr id="46" name="TextBox 4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7" name="Group 47"/>
          <p:cNvGrpSpPr/>
          <p:nvPr/>
        </p:nvGrpSpPr>
        <p:grpSpPr>
          <a:xfrm>
            <a:off x="0" y="9376835"/>
            <a:ext cx="18587604" cy="1470019"/>
            <a:chOff x="0" y="0"/>
            <a:chExt cx="4918995" cy="389024"/>
          </a:xfrm>
        </p:grpSpPr>
        <p:sp>
          <p:nvSpPr>
            <p:cNvPr id="48" name="Freeform 4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9" name="TextBox 4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0" name="Freeform 50"/>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51" name="TextBox 51"/>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2" name="AutoShape 52"/>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4" name="TextBox 54"/>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55" name="AutoShape 55"/>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34</a:t>
            </a:r>
          </a:p>
        </p:txBody>
      </p:sp>
      <p:sp>
        <p:nvSpPr>
          <p:cNvPr id="57" name="TextBox 57"/>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8" name="Group 58"/>
          <p:cNvGrpSpPr/>
          <p:nvPr/>
        </p:nvGrpSpPr>
        <p:grpSpPr>
          <a:xfrm>
            <a:off x="0" y="9376835"/>
            <a:ext cx="18587604" cy="1470019"/>
            <a:chOff x="0" y="0"/>
            <a:chExt cx="4918995" cy="389024"/>
          </a:xfrm>
        </p:grpSpPr>
        <p:sp>
          <p:nvSpPr>
            <p:cNvPr id="59" name="Freeform 5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0" name="TextBox 6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1" name="Freeform 61"/>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62" name="TextBox 62"/>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63" name="AutoShape 63"/>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4" name="TextBox 64"/>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5" name="TextBox 65"/>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66" name="AutoShape 66"/>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7" name="TextBox 67"/>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68" name="TextBox 68"/>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69" name="Group 69"/>
          <p:cNvGrpSpPr/>
          <p:nvPr/>
        </p:nvGrpSpPr>
        <p:grpSpPr>
          <a:xfrm>
            <a:off x="16870429" y="203368"/>
            <a:ext cx="1318567" cy="1318567"/>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pSp>
        <p:nvGrpSpPr>
          <p:cNvPr id="4" name="Group 4"/>
          <p:cNvGrpSpPr/>
          <p:nvPr/>
        </p:nvGrpSpPr>
        <p:grpSpPr>
          <a:xfrm>
            <a:off x="0" y="9376835"/>
            <a:ext cx="18587604" cy="1090283"/>
            <a:chOff x="0" y="0"/>
            <a:chExt cx="24783471" cy="1453710"/>
          </a:xfrm>
        </p:grpSpPr>
        <p:grpSp>
          <p:nvGrpSpPr>
            <p:cNvPr id="5" name="Group 5"/>
            <p:cNvGrpSpPr/>
            <p:nvPr/>
          </p:nvGrpSpPr>
          <p:grpSpPr>
            <a:xfrm>
              <a:off x="0" y="0"/>
              <a:ext cx="24783471" cy="1453710"/>
              <a:chOff x="0" y="0"/>
              <a:chExt cx="4918995" cy="288531"/>
            </a:xfrm>
          </p:grpSpPr>
          <p:sp>
            <p:nvSpPr>
              <p:cNvPr id="6" name="Freeform 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 name="TextBox 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 name="Freeform 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9" name="TextBox 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0" name="AutoShape 1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2" name="TextBox 1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3" name="AutoShape 1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14</a:t>
              </a:r>
            </a:p>
          </p:txBody>
        </p:sp>
        <p:sp>
          <p:nvSpPr>
            <p:cNvPr id="15" name="TextBox 1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16" name="Group 16"/>
          <p:cNvGrpSpPr/>
          <p:nvPr/>
        </p:nvGrpSpPr>
        <p:grpSpPr>
          <a:xfrm>
            <a:off x="0" y="9376835"/>
            <a:ext cx="18587604" cy="1470019"/>
            <a:chOff x="0" y="0"/>
            <a:chExt cx="24783471" cy="1960025"/>
          </a:xfrm>
        </p:grpSpPr>
        <p:grpSp>
          <p:nvGrpSpPr>
            <p:cNvPr id="17" name="Group 17"/>
            <p:cNvGrpSpPr/>
            <p:nvPr/>
          </p:nvGrpSpPr>
          <p:grpSpPr>
            <a:xfrm>
              <a:off x="0" y="0"/>
              <a:ext cx="24783471" cy="1453710"/>
              <a:chOff x="0" y="0"/>
              <a:chExt cx="4918995" cy="288531"/>
            </a:xfrm>
          </p:grpSpPr>
          <p:sp>
            <p:nvSpPr>
              <p:cNvPr id="18" name="Freeform 1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9" name="TextBox 1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0" name="Freeform 2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21" name="TextBox 2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2" name="AutoShape 2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3" name="TextBox 2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4" name="TextBox 2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5" name="AutoShape 2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27" name="TextBox 2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28" name="Group 28"/>
            <p:cNvGrpSpPr/>
            <p:nvPr/>
          </p:nvGrpSpPr>
          <p:grpSpPr>
            <a:xfrm>
              <a:off x="0" y="0"/>
              <a:ext cx="24783471" cy="1960025"/>
              <a:chOff x="0" y="0"/>
              <a:chExt cx="4918995" cy="389024"/>
            </a:xfrm>
          </p:grpSpPr>
          <p:sp>
            <p:nvSpPr>
              <p:cNvPr id="29" name="Freeform 2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0" name="TextBox 3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1" name="Freeform 3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32" name="TextBox 3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3" name="AutoShape 3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5" name="TextBox 35"/>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36" name="AutoShape 3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7" name="TextBox 3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36</a:t>
              </a:r>
            </a:p>
          </p:txBody>
        </p:sp>
        <p:sp>
          <p:nvSpPr>
            <p:cNvPr id="38" name="TextBox 3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39" name="Group 39"/>
          <p:cNvGrpSpPr/>
          <p:nvPr/>
        </p:nvGrpSpPr>
        <p:grpSpPr>
          <a:xfrm>
            <a:off x="0" y="9376835"/>
            <a:ext cx="18587604" cy="1470019"/>
            <a:chOff x="0" y="0"/>
            <a:chExt cx="4918995" cy="389024"/>
          </a:xfrm>
        </p:grpSpPr>
        <p:sp>
          <p:nvSpPr>
            <p:cNvPr id="40" name="Freeform 4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1" name="TextBox 4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2" name="Freeform 42"/>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43" name="AutoShape 43"/>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4" name="AutoShape 44"/>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46" name="TextBox 46"/>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7" name="TextBox 47"/>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48" name="TextBox 48"/>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36</a:t>
            </a:r>
          </a:p>
        </p:txBody>
      </p:sp>
      <p:sp>
        <p:nvSpPr>
          <p:cNvPr id="49" name="TextBox 49"/>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0" name="Group 50"/>
          <p:cNvGrpSpPr/>
          <p:nvPr/>
        </p:nvGrpSpPr>
        <p:grpSpPr>
          <a:xfrm>
            <a:off x="0" y="9376835"/>
            <a:ext cx="18587604" cy="1470019"/>
            <a:chOff x="0" y="0"/>
            <a:chExt cx="4918995" cy="389024"/>
          </a:xfrm>
        </p:grpSpPr>
        <p:sp>
          <p:nvSpPr>
            <p:cNvPr id="51" name="Freeform 5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2" name="TextBox 5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3" name="Freeform 53"/>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54" name="AutoShape 54"/>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5" name="AutoShape 55"/>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56" name="Group 56"/>
          <p:cNvGrpSpPr/>
          <p:nvPr/>
        </p:nvGrpSpPr>
        <p:grpSpPr>
          <a:xfrm>
            <a:off x="16870429" y="203368"/>
            <a:ext cx="1318567" cy="1318567"/>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
        <p:nvSpPr>
          <p:cNvPr id="58" name="Freeform 58"/>
          <p:cNvSpPr/>
          <p:nvPr/>
        </p:nvSpPr>
        <p:spPr>
          <a:xfrm>
            <a:off x="2011432" y="1597848"/>
            <a:ext cx="14265137" cy="7533265"/>
          </a:xfrm>
          <a:custGeom>
            <a:avLst/>
            <a:gdLst/>
            <a:ahLst/>
            <a:cxnLst/>
            <a:rect l="l" t="t" r="r" b="b"/>
            <a:pathLst>
              <a:path w="14265137" h="7533265">
                <a:moveTo>
                  <a:pt x="0" y="0"/>
                </a:moveTo>
                <a:lnTo>
                  <a:pt x="14265136" y="0"/>
                </a:lnTo>
                <a:lnTo>
                  <a:pt x="14265136" y="7533265"/>
                </a:lnTo>
                <a:lnTo>
                  <a:pt x="0" y="7533265"/>
                </a:lnTo>
                <a:lnTo>
                  <a:pt x="0" y="0"/>
                </a:lnTo>
                <a:close/>
              </a:path>
            </a:pathLst>
          </a:custGeom>
          <a:blipFill>
            <a:blip r:embed="rId6"/>
            <a:stretch>
              <a:fillRect t="-6516"/>
            </a:stretch>
          </a:blipFill>
        </p:spPr>
        <p:txBody>
          <a:bodyPr/>
          <a:lstStyle/>
          <a:p>
            <a:endParaRPr lang="en-US"/>
          </a:p>
        </p:txBody>
      </p:sp>
      <p:sp>
        <p:nvSpPr>
          <p:cNvPr id="59" name="TextBox 59"/>
          <p:cNvSpPr txBox="1"/>
          <p:nvPr/>
        </p:nvSpPr>
        <p:spPr>
          <a:xfrm>
            <a:off x="631748" y="483423"/>
            <a:ext cx="13245261" cy="2171700"/>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COMPONENT DIAGRAM </a:t>
            </a:r>
          </a:p>
          <a:p>
            <a:pPr algn="l">
              <a:lnSpc>
                <a:spcPts val="8399"/>
              </a:lnSpc>
            </a:pPr>
            <a:endParaRPr lang="en-US" sz="6999">
              <a:solidFill>
                <a:srgbClr val="000000"/>
              </a:solidFill>
              <a:latin typeface="Poppins Bold"/>
              <a:ea typeface="Poppins Bold"/>
              <a:cs typeface="Poppins Bold"/>
              <a:sym typeface="Poppins Bold"/>
            </a:endParaRPr>
          </a:p>
        </p:txBody>
      </p:sp>
      <p:sp>
        <p:nvSpPr>
          <p:cNvPr id="60" name="TextBox 60"/>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61" name="TextBox 61"/>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2" name="TextBox 62"/>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63" name="TextBox 63"/>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64" name="TextBox 64"/>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28575"/>
            <a:ext cx="20679210" cy="2176838"/>
            <a:chOff x="0" y="0"/>
            <a:chExt cx="5446376" cy="573324"/>
          </a:xfrm>
        </p:grpSpPr>
        <p:sp>
          <p:nvSpPr>
            <p:cNvPr id="4" name="Freeform 4"/>
            <p:cNvSpPr/>
            <p:nvPr/>
          </p:nvSpPr>
          <p:spPr>
            <a:xfrm>
              <a:off x="0" y="0"/>
              <a:ext cx="5446376" cy="573324"/>
            </a:xfrm>
            <a:custGeom>
              <a:avLst/>
              <a:gdLst/>
              <a:ahLst/>
              <a:cxnLst/>
              <a:rect l="l" t="t" r="r" b="b"/>
              <a:pathLst>
                <a:path w="5446376" h="573324">
                  <a:moveTo>
                    <a:pt x="0" y="0"/>
                  </a:moveTo>
                  <a:lnTo>
                    <a:pt x="5446376" y="0"/>
                  </a:lnTo>
                  <a:lnTo>
                    <a:pt x="5446376" y="573324"/>
                  </a:lnTo>
                  <a:lnTo>
                    <a:pt x="0" y="573324"/>
                  </a:lnTo>
                  <a:close/>
                </a:path>
              </a:pathLst>
            </a:custGeom>
            <a:solidFill>
              <a:srgbClr val="055E6E"/>
            </a:solidFill>
          </p:spPr>
          <p:txBody>
            <a:bodyPr/>
            <a:lstStyle/>
            <a:p>
              <a:endParaRPr lang="en-US"/>
            </a:p>
          </p:txBody>
        </p:sp>
        <p:sp>
          <p:nvSpPr>
            <p:cNvPr id="5" name="TextBox 5"/>
            <p:cNvSpPr txBox="1"/>
            <p:nvPr/>
          </p:nvSpPr>
          <p:spPr>
            <a:xfrm>
              <a:off x="0" y="-38100"/>
              <a:ext cx="5446376" cy="61142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7" name="Freeform 7"/>
          <p:cNvSpPr/>
          <p:nvPr/>
        </p:nvSpPr>
        <p:spPr>
          <a:xfrm>
            <a:off x="14650192" y="5018036"/>
            <a:ext cx="4063365" cy="4114800"/>
          </a:xfrm>
          <a:custGeom>
            <a:avLst/>
            <a:gdLst/>
            <a:ahLst/>
            <a:cxnLst/>
            <a:rect l="l" t="t" r="r" b="b"/>
            <a:pathLst>
              <a:path w="4063365" h="4114800">
                <a:moveTo>
                  <a:pt x="0" y="0"/>
                </a:moveTo>
                <a:lnTo>
                  <a:pt x="4063365" y="0"/>
                </a:lnTo>
                <a:lnTo>
                  <a:pt x="406336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863539" y="474057"/>
            <a:ext cx="7867835" cy="1114425"/>
          </a:xfrm>
          <a:prstGeom prst="rect">
            <a:avLst/>
          </a:prstGeom>
        </p:spPr>
        <p:txBody>
          <a:bodyPr lIns="0" tIns="0" rIns="0" bIns="0" rtlCol="0" anchor="t">
            <a:spAutoFit/>
          </a:bodyPr>
          <a:lstStyle/>
          <a:p>
            <a:pPr algn="l">
              <a:lnSpc>
                <a:spcPts val="8399"/>
              </a:lnSpc>
            </a:pPr>
            <a:r>
              <a:rPr lang="en-US" sz="6999">
                <a:solidFill>
                  <a:srgbClr val="E4F8F6"/>
                </a:solidFill>
                <a:latin typeface="Poppins Bold"/>
                <a:ea typeface="Poppins Bold"/>
                <a:cs typeface="Poppins Bold"/>
                <a:sym typeface="Poppins Bold"/>
              </a:rPr>
              <a:t>METHODOLOGY</a:t>
            </a:r>
          </a:p>
        </p:txBody>
      </p:sp>
      <p:sp>
        <p:nvSpPr>
          <p:cNvPr id="9" name="TextBox 9"/>
          <p:cNvSpPr txBox="1"/>
          <p:nvPr/>
        </p:nvSpPr>
        <p:spPr>
          <a:xfrm>
            <a:off x="1028700" y="2745148"/>
            <a:ext cx="13731440" cy="6418677"/>
          </a:xfrm>
          <a:prstGeom prst="rect">
            <a:avLst/>
          </a:prstGeom>
        </p:spPr>
        <p:txBody>
          <a:bodyPr lIns="0" tIns="0" rIns="0" bIns="0" rtlCol="0" anchor="t">
            <a:spAutoFit/>
          </a:bodyPr>
          <a:lstStyle/>
          <a:p>
            <a:pPr marL="442701" lvl="1" indent="-221351" algn="l">
              <a:lnSpc>
                <a:spcPts val="3444"/>
              </a:lnSpc>
              <a:buFont typeface="Arial"/>
              <a:buChar char="•"/>
            </a:pPr>
            <a:r>
              <a:rPr lang="en-US" sz="2050">
                <a:solidFill>
                  <a:srgbClr val="000000"/>
                </a:solidFill>
                <a:latin typeface="Poppins Bold"/>
                <a:ea typeface="Poppins Bold"/>
                <a:cs typeface="Poppins Bold"/>
                <a:sym typeface="Poppins Bold"/>
              </a:rPr>
              <a:t>DATA COLLECTION:</a:t>
            </a:r>
          </a:p>
          <a:p>
            <a:pPr marL="885403" lvl="2" indent="-295134" algn="l">
              <a:lnSpc>
                <a:spcPts val="3444"/>
              </a:lnSpc>
              <a:buFont typeface="Arial"/>
              <a:buChar char="⚬"/>
            </a:pPr>
            <a:r>
              <a:rPr lang="en-US" sz="2050">
                <a:solidFill>
                  <a:srgbClr val="000000"/>
                </a:solidFill>
                <a:latin typeface="Poppins"/>
                <a:ea typeface="Poppins"/>
                <a:cs typeface="Poppins"/>
                <a:sym typeface="Poppins"/>
              </a:rPr>
              <a:t>Review of current Xss detection methods and their limitations.</a:t>
            </a:r>
          </a:p>
          <a:p>
            <a:pPr marL="885403" lvl="2" indent="-295134" algn="l">
              <a:lnSpc>
                <a:spcPts val="3444"/>
              </a:lnSpc>
              <a:buFont typeface="Arial"/>
              <a:buChar char="⚬"/>
            </a:pPr>
            <a:r>
              <a:rPr lang="en-US" sz="2050">
                <a:solidFill>
                  <a:srgbClr val="000000"/>
                </a:solidFill>
                <a:latin typeface="Poppins"/>
                <a:ea typeface="Poppins"/>
                <a:cs typeface="Poppins"/>
                <a:sym typeface="Poppins"/>
              </a:rPr>
              <a:t>Description of datasets used for model training and validation.</a:t>
            </a:r>
          </a:p>
          <a:p>
            <a:pPr marL="442701" lvl="1" indent="-221351" algn="l">
              <a:lnSpc>
                <a:spcPts val="3444"/>
              </a:lnSpc>
              <a:buFont typeface="Arial"/>
              <a:buChar char="•"/>
            </a:pPr>
            <a:r>
              <a:rPr lang="en-US" sz="2050">
                <a:solidFill>
                  <a:srgbClr val="000000"/>
                </a:solidFill>
                <a:latin typeface="Poppins Bold"/>
                <a:ea typeface="Poppins Bold"/>
                <a:cs typeface="Poppins Bold"/>
                <a:sym typeface="Poppins Bold"/>
              </a:rPr>
              <a:t>Feature Engineering:</a:t>
            </a:r>
          </a:p>
          <a:p>
            <a:pPr marL="885403" lvl="2" indent="-295134" algn="l">
              <a:lnSpc>
                <a:spcPts val="3444"/>
              </a:lnSpc>
              <a:buFont typeface="Arial"/>
              <a:buChar char="⚬"/>
            </a:pPr>
            <a:r>
              <a:rPr lang="en-US" sz="2050">
                <a:solidFill>
                  <a:srgbClr val="000000"/>
                </a:solidFill>
                <a:latin typeface="Poppins"/>
                <a:ea typeface="Poppins"/>
                <a:cs typeface="Poppins"/>
                <a:sym typeface="Poppins"/>
              </a:rPr>
              <a:t>Process of selecting and extracting relevant features from network traffic.</a:t>
            </a:r>
          </a:p>
          <a:p>
            <a:pPr marL="442701" lvl="1" indent="-221351" algn="l">
              <a:lnSpc>
                <a:spcPts val="3444"/>
              </a:lnSpc>
              <a:buFont typeface="Arial"/>
              <a:buChar char="•"/>
            </a:pPr>
            <a:r>
              <a:rPr lang="en-US" sz="2050">
                <a:solidFill>
                  <a:srgbClr val="000000"/>
                </a:solidFill>
                <a:latin typeface="Poppins Bold"/>
                <a:ea typeface="Poppins Bold"/>
                <a:cs typeface="Poppins Bold"/>
                <a:sym typeface="Poppins Bold"/>
              </a:rPr>
              <a:t>Model selection:</a:t>
            </a:r>
          </a:p>
          <a:p>
            <a:pPr marL="885403" lvl="2" indent="-295134" algn="l">
              <a:lnSpc>
                <a:spcPts val="3444"/>
              </a:lnSpc>
              <a:buFont typeface="Arial"/>
              <a:buChar char="⚬"/>
            </a:pPr>
            <a:r>
              <a:rPr lang="en-US" sz="2050">
                <a:solidFill>
                  <a:srgbClr val="000000"/>
                </a:solidFill>
                <a:latin typeface="Poppins"/>
                <a:ea typeface="Poppins"/>
                <a:cs typeface="Poppins"/>
                <a:sym typeface="Poppins"/>
              </a:rPr>
              <a:t>Criteria for choosing the machine learning algorithm.</a:t>
            </a:r>
          </a:p>
          <a:p>
            <a:pPr marL="442701" lvl="1" indent="-221351" algn="l">
              <a:lnSpc>
                <a:spcPts val="3444"/>
              </a:lnSpc>
              <a:buFont typeface="Arial"/>
              <a:buChar char="•"/>
            </a:pPr>
            <a:r>
              <a:rPr lang="en-US" sz="2050">
                <a:solidFill>
                  <a:srgbClr val="000000"/>
                </a:solidFill>
                <a:latin typeface="Poppins Bold"/>
                <a:ea typeface="Poppins Bold"/>
                <a:cs typeface="Poppins Bold"/>
                <a:sym typeface="Poppins Bold"/>
              </a:rPr>
              <a:t>MODEL Training and Validation:</a:t>
            </a:r>
          </a:p>
          <a:p>
            <a:pPr marL="885403" lvl="2" indent="-295134" algn="l">
              <a:lnSpc>
                <a:spcPts val="3444"/>
              </a:lnSpc>
              <a:buFont typeface="Arial"/>
              <a:buChar char="⚬"/>
            </a:pPr>
            <a:r>
              <a:rPr lang="en-US" sz="2050">
                <a:solidFill>
                  <a:srgbClr val="000000"/>
                </a:solidFill>
                <a:latin typeface="Poppins"/>
                <a:ea typeface="Poppins"/>
                <a:cs typeface="Poppins"/>
                <a:sym typeface="Poppins"/>
              </a:rPr>
              <a:t>Deploy the model in a controlled environment.</a:t>
            </a:r>
          </a:p>
          <a:p>
            <a:pPr marL="885403" lvl="2" indent="-295134" algn="l">
              <a:lnSpc>
                <a:spcPts val="3444"/>
              </a:lnSpc>
              <a:buFont typeface="Arial"/>
              <a:buChar char="⚬"/>
            </a:pPr>
            <a:r>
              <a:rPr lang="en-US" sz="2050">
                <a:solidFill>
                  <a:srgbClr val="000000"/>
                </a:solidFill>
                <a:latin typeface="Poppins"/>
                <a:ea typeface="Poppins"/>
                <a:cs typeface="Poppins"/>
                <a:sym typeface="Poppins"/>
              </a:rPr>
              <a:t>Steps involved in training the model and validating its accuracy.</a:t>
            </a:r>
          </a:p>
          <a:p>
            <a:pPr marL="442701" lvl="1" indent="-221351" algn="l">
              <a:lnSpc>
                <a:spcPts val="3444"/>
              </a:lnSpc>
              <a:buFont typeface="Arial"/>
              <a:buChar char="•"/>
            </a:pPr>
            <a:r>
              <a:rPr lang="en-US" sz="2050">
                <a:solidFill>
                  <a:srgbClr val="000000"/>
                </a:solidFill>
                <a:latin typeface="Poppins Bold"/>
                <a:ea typeface="Poppins Bold"/>
                <a:cs typeface="Poppins Bold"/>
                <a:sym typeface="Poppins Bold"/>
              </a:rPr>
              <a:t>Integration and Real-Time Analysis:</a:t>
            </a:r>
          </a:p>
          <a:p>
            <a:pPr marL="885403" lvl="2" indent="-295134" algn="l">
              <a:lnSpc>
                <a:spcPts val="3444"/>
              </a:lnSpc>
              <a:buFont typeface="Arial"/>
              <a:buChar char="⚬"/>
            </a:pPr>
            <a:r>
              <a:rPr lang="en-US" sz="2050">
                <a:solidFill>
                  <a:srgbClr val="000000"/>
                </a:solidFill>
                <a:latin typeface="Poppins"/>
                <a:ea typeface="Poppins"/>
                <a:cs typeface="Poppins"/>
                <a:sym typeface="Poppins"/>
              </a:rPr>
              <a:t>Integrate the model with secure health data management system for real-time monitoring and analytics.</a:t>
            </a:r>
          </a:p>
          <a:p>
            <a:pPr marL="885403" lvl="2" indent="-295134" algn="l">
              <a:lnSpc>
                <a:spcPts val="3444"/>
              </a:lnSpc>
              <a:buFont typeface="Arial"/>
              <a:buChar char="⚬"/>
            </a:pPr>
            <a:r>
              <a:rPr lang="en-US" sz="2050">
                <a:solidFill>
                  <a:srgbClr val="000000"/>
                </a:solidFill>
                <a:latin typeface="Poppins"/>
                <a:ea typeface="Poppins"/>
                <a:cs typeface="Poppins"/>
                <a:sym typeface="Poppins"/>
              </a:rPr>
              <a:t>USE Techniques for monitoring and analyzing live traffic.</a:t>
            </a:r>
          </a:p>
          <a:p>
            <a:pPr algn="l">
              <a:lnSpc>
                <a:spcPts val="3444"/>
              </a:lnSpc>
            </a:pPr>
            <a:endParaRPr lang="en-US" sz="2050">
              <a:solidFill>
                <a:srgbClr val="000000"/>
              </a:solidFill>
              <a:latin typeface="Poppins"/>
              <a:ea typeface="Poppins"/>
              <a:cs typeface="Poppins"/>
              <a:sym typeface="Poppins"/>
            </a:endParaRPr>
          </a:p>
        </p:txBody>
      </p:sp>
      <p:grpSp>
        <p:nvGrpSpPr>
          <p:cNvPr id="10" name="Group 10"/>
          <p:cNvGrpSpPr/>
          <p:nvPr/>
        </p:nvGrpSpPr>
        <p:grpSpPr>
          <a:xfrm>
            <a:off x="0" y="9376835"/>
            <a:ext cx="18587604" cy="1090283"/>
            <a:chOff x="0" y="0"/>
            <a:chExt cx="24783471" cy="1453710"/>
          </a:xfrm>
        </p:grpSpPr>
        <p:grpSp>
          <p:nvGrpSpPr>
            <p:cNvPr id="11" name="Group 11"/>
            <p:cNvGrpSpPr/>
            <p:nvPr/>
          </p:nvGrpSpPr>
          <p:grpSpPr>
            <a:xfrm>
              <a:off x="0" y="0"/>
              <a:ext cx="24783471" cy="1453710"/>
              <a:chOff x="0" y="0"/>
              <a:chExt cx="4918995" cy="288531"/>
            </a:xfrm>
          </p:grpSpPr>
          <p:sp>
            <p:nvSpPr>
              <p:cNvPr id="12" name="Freeform 1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3" name="TextBox 1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4" name="Freeform 1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5" name="TextBox 1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6" name="AutoShape 1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7" name="TextBox 1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8" name="TextBox 1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9" name="AutoShape 1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20" name="Group 20"/>
          <p:cNvGrpSpPr/>
          <p:nvPr/>
        </p:nvGrpSpPr>
        <p:grpSpPr>
          <a:xfrm>
            <a:off x="14078114" y="9633721"/>
            <a:ext cx="3827994" cy="358491"/>
            <a:chOff x="0" y="0"/>
            <a:chExt cx="5103992" cy="477989"/>
          </a:xfrm>
        </p:grpSpPr>
        <p:sp>
          <p:nvSpPr>
            <p:cNvPr id="21" name="TextBox 21"/>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13</a:t>
              </a:r>
            </a:p>
          </p:txBody>
        </p:sp>
        <p:sp>
          <p:nvSpPr>
            <p:cNvPr id="22" name="TextBox 22"/>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3" name="Group 23"/>
          <p:cNvGrpSpPr/>
          <p:nvPr/>
        </p:nvGrpSpPr>
        <p:grpSpPr>
          <a:xfrm>
            <a:off x="0" y="9376835"/>
            <a:ext cx="18587604" cy="1470019"/>
            <a:chOff x="0" y="0"/>
            <a:chExt cx="24783471" cy="1960025"/>
          </a:xfrm>
        </p:grpSpPr>
        <p:grpSp>
          <p:nvGrpSpPr>
            <p:cNvPr id="24" name="Group 24"/>
            <p:cNvGrpSpPr/>
            <p:nvPr/>
          </p:nvGrpSpPr>
          <p:grpSpPr>
            <a:xfrm>
              <a:off x="0" y="0"/>
              <a:ext cx="24783471" cy="1453710"/>
              <a:chOff x="0" y="0"/>
              <a:chExt cx="4918995" cy="288531"/>
            </a:xfrm>
          </p:grpSpPr>
          <p:sp>
            <p:nvSpPr>
              <p:cNvPr id="25" name="Freeform 2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6" name="TextBox 2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7" name="Freeform 2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8" name="TextBox 2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9" name="AutoShape 2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0" name="TextBox 3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1" name="TextBox 3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2" name="AutoShape 3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3" name="TextBox 3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4" name="TextBox 3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5" name="Group 35"/>
            <p:cNvGrpSpPr/>
            <p:nvPr/>
          </p:nvGrpSpPr>
          <p:grpSpPr>
            <a:xfrm>
              <a:off x="0" y="0"/>
              <a:ext cx="24783471" cy="1960025"/>
              <a:chOff x="0" y="0"/>
              <a:chExt cx="4918995" cy="389024"/>
            </a:xfrm>
          </p:grpSpPr>
          <p:sp>
            <p:nvSpPr>
              <p:cNvPr id="36" name="Freeform 3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7" name="TextBox 3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8" name="Freeform 3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39" name="TextBox 3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0" name="AutoShape 4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1" name="TextBox 41"/>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2" name="TextBox 42"/>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3" name="AutoShape 4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4" name="TextBox 4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35</a:t>
              </a:r>
            </a:p>
          </p:txBody>
        </p:sp>
        <p:sp>
          <p:nvSpPr>
            <p:cNvPr id="45" name="TextBox 4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6" name="Group 46"/>
          <p:cNvGrpSpPr/>
          <p:nvPr/>
        </p:nvGrpSpPr>
        <p:grpSpPr>
          <a:xfrm>
            <a:off x="0" y="9376835"/>
            <a:ext cx="18587604" cy="1470019"/>
            <a:chOff x="0" y="0"/>
            <a:chExt cx="24783471" cy="1960025"/>
          </a:xfrm>
        </p:grpSpPr>
        <p:grpSp>
          <p:nvGrpSpPr>
            <p:cNvPr id="47" name="Group 47"/>
            <p:cNvGrpSpPr/>
            <p:nvPr/>
          </p:nvGrpSpPr>
          <p:grpSpPr>
            <a:xfrm>
              <a:off x="0" y="0"/>
              <a:ext cx="24783471" cy="1960025"/>
              <a:chOff x="0" y="0"/>
              <a:chExt cx="4918995" cy="389024"/>
            </a:xfrm>
          </p:grpSpPr>
          <p:sp>
            <p:nvSpPr>
              <p:cNvPr id="48" name="Freeform 4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9" name="TextBox 4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0" name="Freeform 5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51" name="TextBox 5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2" name="AutoShape 5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4" name="TextBox 54"/>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55" name="AutoShape 5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35</a:t>
              </a:r>
            </a:p>
          </p:txBody>
        </p:sp>
        <p:sp>
          <p:nvSpPr>
            <p:cNvPr id="57" name="TextBox 5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58" name="Group 58"/>
          <p:cNvGrpSpPr/>
          <p:nvPr/>
        </p:nvGrpSpPr>
        <p:grpSpPr>
          <a:xfrm>
            <a:off x="0" y="9376835"/>
            <a:ext cx="18587604" cy="1470019"/>
            <a:chOff x="0" y="0"/>
            <a:chExt cx="4918995" cy="389024"/>
          </a:xfrm>
        </p:grpSpPr>
        <p:sp>
          <p:nvSpPr>
            <p:cNvPr id="59" name="Freeform 5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0" name="TextBox 6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1" name="Freeform 61"/>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62" name="TextBox 62"/>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63" name="AutoShape 63"/>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4" name="TextBox 64"/>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5" name="TextBox 65"/>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66" name="AutoShape 66"/>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7" name="TextBox 67"/>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68" name="TextBox 68"/>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69" name="Group 69"/>
          <p:cNvGrpSpPr/>
          <p:nvPr/>
        </p:nvGrpSpPr>
        <p:grpSpPr>
          <a:xfrm>
            <a:off x="16870429" y="203368"/>
            <a:ext cx="1318567" cy="1318567"/>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4F8F6"/>
        </a:solidFill>
        <a:effectLst/>
      </p:bgPr>
    </p:bg>
    <p:spTree>
      <p:nvGrpSpPr>
        <p:cNvPr id="1" name=""/>
        <p:cNvGrpSpPr/>
        <p:nvPr/>
      </p:nvGrpSpPr>
      <p:grpSpPr>
        <a:xfrm>
          <a:off x="0" y="0"/>
          <a:ext cx="0" cy="0"/>
          <a:chOff x="0" y="0"/>
          <a:chExt cx="0" cy="0"/>
        </a:xfrm>
      </p:grpSpPr>
      <p:grpSp>
        <p:nvGrpSpPr>
          <p:cNvPr id="2" name="Group 2"/>
          <p:cNvGrpSpPr/>
          <p:nvPr/>
        </p:nvGrpSpPr>
        <p:grpSpPr>
          <a:xfrm>
            <a:off x="0" y="1742290"/>
            <a:ext cx="18288000" cy="8025529"/>
            <a:chOff x="0" y="0"/>
            <a:chExt cx="4816593" cy="2113719"/>
          </a:xfrm>
        </p:grpSpPr>
        <p:sp>
          <p:nvSpPr>
            <p:cNvPr id="3" name="Freeform 3"/>
            <p:cNvSpPr/>
            <p:nvPr/>
          </p:nvSpPr>
          <p:spPr>
            <a:xfrm>
              <a:off x="0" y="0"/>
              <a:ext cx="4816592" cy="2113719"/>
            </a:xfrm>
            <a:custGeom>
              <a:avLst/>
              <a:gdLst/>
              <a:ahLst/>
              <a:cxnLst/>
              <a:rect l="l" t="t" r="r" b="b"/>
              <a:pathLst>
                <a:path w="4816592" h="2113719">
                  <a:moveTo>
                    <a:pt x="0" y="0"/>
                  </a:moveTo>
                  <a:lnTo>
                    <a:pt x="4816592" y="0"/>
                  </a:lnTo>
                  <a:lnTo>
                    <a:pt x="4816592" y="2113719"/>
                  </a:lnTo>
                  <a:lnTo>
                    <a:pt x="0" y="2113719"/>
                  </a:lnTo>
                  <a:close/>
                </a:path>
              </a:pathLst>
            </a:custGeom>
            <a:solidFill>
              <a:srgbClr val="055E6E"/>
            </a:solidFill>
          </p:spPr>
          <p:txBody>
            <a:bodyPr/>
            <a:lstStyle/>
            <a:p>
              <a:endParaRPr lang="en-US"/>
            </a:p>
          </p:txBody>
        </p:sp>
        <p:sp>
          <p:nvSpPr>
            <p:cNvPr id="4" name="TextBox 4"/>
            <p:cNvSpPr txBox="1"/>
            <p:nvPr/>
          </p:nvSpPr>
          <p:spPr>
            <a:xfrm>
              <a:off x="0" y="-38100"/>
              <a:ext cx="4816593" cy="215181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39032" y="2908251"/>
            <a:ext cx="4963515" cy="1496306"/>
            <a:chOff x="0" y="0"/>
            <a:chExt cx="6618020" cy="1995074"/>
          </a:xfrm>
        </p:grpSpPr>
        <p:grpSp>
          <p:nvGrpSpPr>
            <p:cNvPr id="6" name="Group 6"/>
            <p:cNvGrpSpPr/>
            <p:nvPr/>
          </p:nvGrpSpPr>
          <p:grpSpPr>
            <a:xfrm>
              <a:off x="0" y="318292"/>
              <a:ext cx="6007686" cy="1358491"/>
              <a:chOff x="0" y="0"/>
              <a:chExt cx="1508885" cy="341197"/>
            </a:xfrm>
          </p:grpSpPr>
          <p:sp>
            <p:nvSpPr>
              <p:cNvPr id="7" name="Freeform 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8" name="TextBox 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4622945" y="0"/>
              <a:ext cx="1995074" cy="199507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12" name="Group 12"/>
            <p:cNvGrpSpPr>
              <a:grpSpLocks noChangeAspect="1"/>
            </p:cNvGrpSpPr>
            <p:nvPr/>
          </p:nvGrpSpPr>
          <p:grpSpPr>
            <a:xfrm>
              <a:off x="4820703" y="197761"/>
              <a:ext cx="1599559" cy="1599553"/>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txBody>
              <a:bodyPr/>
              <a:lstStyle/>
              <a:p>
                <a:endParaRPr lang="en-US"/>
              </a:p>
            </p:txBody>
          </p:sp>
        </p:grpSp>
        <p:sp>
          <p:nvSpPr>
            <p:cNvPr id="14" name="TextBox 14"/>
            <p:cNvSpPr txBox="1"/>
            <p:nvPr/>
          </p:nvSpPr>
          <p:spPr>
            <a:xfrm>
              <a:off x="360281" y="607012"/>
              <a:ext cx="3894711" cy="695325"/>
            </a:xfrm>
            <a:prstGeom prst="rect">
              <a:avLst/>
            </a:prstGeom>
          </p:spPr>
          <p:txBody>
            <a:bodyPr lIns="0" tIns="0" rIns="0" bIns="0" rtlCol="0" anchor="t">
              <a:spAutoFit/>
            </a:bodyPr>
            <a:lstStyle/>
            <a:p>
              <a:pPr algn="l">
                <a:lnSpc>
                  <a:spcPts val="4200"/>
                </a:lnSpc>
              </a:pPr>
              <a:r>
                <a:rPr lang="en-US" sz="3000">
                  <a:solidFill>
                    <a:srgbClr val="055E6E"/>
                  </a:solidFill>
                  <a:latin typeface="Poppins Bold"/>
                  <a:ea typeface="Poppins Bold"/>
                  <a:cs typeface="Poppins Bold"/>
                  <a:sym typeface="Poppins Bold"/>
                </a:rPr>
                <a:t>TENSORFLOW</a:t>
              </a:r>
            </a:p>
          </p:txBody>
        </p:sp>
      </p:grpSp>
      <p:grpSp>
        <p:nvGrpSpPr>
          <p:cNvPr id="15" name="Group 15"/>
          <p:cNvGrpSpPr/>
          <p:nvPr/>
        </p:nvGrpSpPr>
        <p:grpSpPr>
          <a:xfrm>
            <a:off x="639032" y="4776981"/>
            <a:ext cx="4963515" cy="1496306"/>
            <a:chOff x="0" y="0"/>
            <a:chExt cx="6618020" cy="1995074"/>
          </a:xfrm>
        </p:grpSpPr>
        <p:grpSp>
          <p:nvGrpSpPr>
            <p:cNvPr id="16" name="Group 16"/>
            <p:cNvGrpSpPr/>
            <p:nvPr/>
          </p:nvGrpSpPr>
          <p:grpSpPr>
            <a:xfrm>
              <a:off x="0" y="318292"/>
              <a:ext cx="6007686" cy="1358491"/>
              <a:chOff x="0" y="0"/>
              <a:chExt cx="1508885" cy="341197"/>
            </a:xfrm>
          </p:grpSpPr>
          <p:sp>
            <p:nvSpPr>
              <p:cNvPr id="17" name="Freeform 1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18" name="TextBox 1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622945" y="0"/>
              <a:ext cx="1995074" cy="199507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22" name="Group 22"/>
            <p:cNvGrpSpPr>
              <a:grpSpLocks noChangeAspect="1"/>
            </p:cNvGrpSpPr>
            <p:nvPr/>
          </p:nvGrpSpPr>
          <p:grpSpPr>
            <a:xfrm>
              <a:off x="4820703" y="197761"/>
              <a:ext cx="1599559" cy="1599553"/>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b="-9577"/>
                </a:stretch>
              </a:blipFill>
            </p:spPr>
            <p:txBody>
              <a:bodyPr/>
              <a:lstStyle/>
              <a:p>
                <a:endParaRPr lang="en-US"/>
              </a:p>
            </p:txBody>
          </p:sp>
        </p:grpSp>
        <p:sp>
          <p:nvSpPr>
            <p:cNvPr id="24" name="TextBox 24"/>
            <p:cNvSpPr txBox="1"/>
            <p:nvPr/>
          </p:nvSpPr>
          <p:spPr>
            <a:xfrm>
              <a:off x="360281" y="607012"/>
              <a:ext cx="3894711" cy="695325"/>
            </a:xfrm>
            <a:prstGeom prst="rect">
              <a:avLst/>
            </a:prstGeom>
          </p:spPr>
          <p:txBody>
            <a:bodyPr lIns="0" tIns="0" rIns="0" bIns="0" rtlCol="0" anchor="t">
              <a:spAutoFit/>
            </a:bodyPr>
            <a:lstStyle/>
            <a:p>
              <a:pPr algn="l">
                <a:lnSpc>
                  <a:spcPts val="4200"/>
                </a:lnSpc>
              </a:pPr>
              <a:r>
                <a:rPr lang="en-US" sz="3000">
                  <a:solidFill>
                    <a:srgbClr val="055E6E"/>
                  </a:solidFill>
                  <a:latin typeface="Poppins Bold"/>
                  <a:ea typeface="Poppins Bold"/>
                  <a:cs typeface="Poppins Bold"/>
                  <a:sym typeface="Poppins Bold"/>
                </a:rPr>
                <a:t>PYTHON</a:t>
              </a:r>
            </a:p>
          </p:txBody>
        </p:sp>
      </p:grpSp>
      <p:grpSp>
        <p:nvGrpSpPr>
          <p:cNvPr id="25" name="Group 25"/>
          <p:cNvGrpSpPr/>
          <p:nvPr/>
        </p:nvGrpSpPr>
        <p:grpSpPr>
          <a:xfrm>
            <a:off x="772755" y="6645711"/>
            <a:ext cx="4963515" cy="1496306"/>
            <a:chOff x="0" y="0"/>
            <a:chExt cx="6618020" cy="1995074"/>
          </a:xfrm>
        </p:grpSpPr>
        <p:grpSp>
          <p:nvGrpSpPr>
            <p:cNvPr id="26" name="Group 26"/>
            <p:cNvGrpSpPr/>
            <p:nvPr/>
          </p:nvGrpSpPr>
          <p:grpSpPr>
            <a:xfrm>
              <a:off x="0" y="318292"/>
              <a:ext cx="6007686" cy="1358491"/>
              <a:chOff x="0" y="0"/>
              <a:chExt cx="1508885" cy="341197"/>
            </a:xfrm>
          </p:grpSpPr>
          <p:sp>
            <p:nvSpPr>
              <p:cNvPr id="27" name="Freeform 2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28" name="TextBox 2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4622945" y="0"/>
              <a:ext cx="1995074" cy="199507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32" name="Group 32"/>
            <p:cNvGrpSpPr>
              <a:grpSpLocks noChangeAspect="1"/>
            </p:cNvGrpSpPr>
            <p:nvPr/>
          </p:nvGrpSpPr>
          <p:grpSpPr>
            <a:xfrm>
              <a:off x="4820703" y="197761"/>
              <a:ext cx="1599559" cy="1599553"/>
              <a:chOff x="0" y="0"/>
              <a:chExt cx="6350000" cy="6349975"/>
            </a:xfrm>
          </p:grpSpPr>
          <p:sp>
            <p:nvSpPr>
              <p:cNvPr id="33" name="Freeform 3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7894" b="-7894"/>
                </a:stretch>
              </a:blipFill>
            </p:spPr>
            <p:txBody>
              <a:bodyPr/>
              <a:lstStyle/>
              <a:p>
                <a:endParaRPr lang="en-US"/>
              </a:p>
            </p:txBody>
          </p:sp>
        </p:grpSp>
        <p:sp>
          <p:nvSpPr>
            <p:cNvPr id="34" name="TextBox 3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JUPYTOR</a:t>
              </a:r>
            </a:p>
          </p:txBody>
        </p:sp>
      </p:grpSp>
      <p:grpSp>
        <p:nvGrpSpPr>
          <p:cNvPr id="35" name="Group 35"/>
          <p:cNvGrpSpPr/>
          <p:nvPr/>
        </p:nvGrpSpPr>
        <p:grpSpPr>
          <a:xfrm>
            <a:off x="6660978" y="2361473"/>
            <a:ext cx="4963515" cy="1496306"/>
            <a:chOff x="0" y="0"/>
            <a:chExt cx="6618020" cy="1995074"/>
          </a:xfrm>
        </p:grpSpPr>
        <p:grpSp>
          <p:nvGrpSpPr>
            <p:cNvPr id="36" name="Group 36"/>
            <p:cNvGrpSpPr/>
            <p:nvPr/>
          </p:nvGrpSpPr>
          <p:grpSpPr>
            <a:xfrm>
              <a:off x="0" y="318292"/>
              <a:ext cx="6007686" cy="1358491"/>
              <a:chOff x="0" y="0"/>
              <a:chExt cx="1508885" cy="341197"/>
            </a:xfrm>
          </p:grpSpPr>
          <p:sp>
            <p:nvSpPr>
              <p:cNvPr id="37" name="Freeform 3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38" name="TextBox 3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4622945" y="0"/>
              <a:ext cx="1995074" cy="199507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42" name="Group 42"/>
            <p:cNvGrpSpPr>
              <a:grpSpLocks noChangeAspect="1"/>
            </p:cNvGrpSpPr>
            <p:nvPr/>
          </p:nvGrpSpPr>
          <p:grpSpPr>
            <a:xfrm>
              <a:off x="4820703" y="197761"/>
              <a:ext cx="1599559" cy="1599553"/>
              <a:chOff x="0" y="0"/>
              <a:chExt cx="6350000" cy="6349975"/>
            </a:xfrm>
          </p:grpSpPr>
          <p:sp>
            <p:nvSpPr>
              <p:cNvPr id="43" name="Freeform 4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US"/>
              </a:p>
            </p:txBody>
          </p:sp>
        </p:grpSp>
        <p:sp>
          <p:nvSpPr>
            <p:cNvPr id="44" name="TextBox 4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WIRESHARK</a:t>
              </a:r>
            </a:p>
          </p:txBody>
        </p:sp>
      </p:grpSp>
      <p:grpSp>
        <p:nvGrpSpPr>
          <p:cNvPr id="45" name="Group 45"/>
          <p:cNvGrpSpPr/>
          <p:nvPr/>
        </p:nvGrpSpPr>
        <p:grpSpPr>
          <a:xfrm>
            <a:off x="12497638" y="2908251"/>
            <a:ext cx="4963515" cy="1496306"/>
            <a:chOff x="0" y="0"/>
            <a:chExt cx="6618020" cy="1995074"/>
          </a:xfrm>
        </p:grpSpPr>
        <p:grpSp>
          <p:nvGrpSpPr>
            <p:cNvPr id="46" name="Group 46"/>
            <p:cNvGrpSpPr/>
            <p:nvPr/>
          </p:nvGrpSpPr>
          <p:grpSpPr>
            <a:xfrm>
              <a:off x="0" y="318292"/>
              <a:ext cx="6007686" cy="1358491"/>
              <a:chOff x="0" y="0"/>
              <a:chExt cx="1508885" cy="341197"/>
            </a:xfrm>
          </p:grpSpPr>
          <p:sp>
            <p:nvSpPr>
              <p:cNvPr id="47" name="Freeform 4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48" name="TextBox 4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a:off x="4622945" y="0"/>
              <a:ext cx="1995074" cy="1995074"/>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52" name="Group 52"/>
            <p:cNvGrpSpPr>
              <a:grpSpLocks noChangeAspect="1"/>
            </p:cNvGrpSpPr>
            <p:nvPr/>
          </p:nvGrpSpPr>
          <p:grpSpPr>
            <a:xfrm>
              <a:off x="4820703" y="197761"/>
              <a:ext cx="1599559" cy="1599553"/>
              <a:chOff x="0" y="0"/>
              <a:chExt cx="6350000" cy="6349975"/>
            </a:xfrm>
          </p:grpSpPr>
          <p:sp>
            <p:nvSpPr>
              <p:cNvPr id="53" name="Freeform 5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615" r="-16615"/>
                </a:stretch>
              </a:blipFill>
            </p:spPr>
            <p:txBody>
              <a:bodyPr/>
              <a:lstStyle/>
              <a:p>
                <a:endParaRPr lang="en-US"/>
              </a:p>
            </p:txBody>
          </p:sp>
        </p:grpSp>
        <p:sp>
          <p:nvSpPr>
            <p:cNvPr id="54" name="TextBox 5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PYCHARM</a:t>
              </a:r>
            </a:p>
          </p:txBody>
        </p:sp>
      </p:grpSp>
      <p:grpSp>
        <p:nvGrpSpPr>
          <p:cNvPr id="55" name="Group 55"/>
          <p:cNvGrpSpPr/>
          <p:nvPr/>
        </p:nvGrpSpPr>
        <p:grpSpPr>
          <a:xfrm>
            <a:off x="6660978" y="4147021"/>
            <a:ext cx="4963515" cy="1496306"/>
            <a:chOff x="0" y="0"/>
            <a:chExt cx="6618020" cy="1995074"/>
          </a:xfrm>
        </p:grpSpPr>
        <p:grpSp>
          <p:nvGrpSpPr>
            <p:cNvPr id="56" name="Group 56"/>
            <p:cNvGrpSpPr/>
            <p:nvPr/>
          </p:nvGrpSpPr>
          <p:grpSpPr>
            <a:xfrm>
              <a:off x="0" y="318292"/>
              <a:ext cx="6007686" cy="1358491"/>
              <a:chOff x="0" y="0"/>
              <a:chExt cx="1508885" cy="341197"/>
            </a:xfrm>
          </p:grpSpPr>
          <p:sp>
            <p:nvSpPr>
              <p:cNvPr id="57" name="Freeform 5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58" name="TextBox 5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4622945" y="0"/>
              <a:ext cx="1995074" cy="1995074"/>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62" name="Group 62"/>
            <p:cNvGrpSpPr>
              <a:grpSpLocks noChangeAspect="1"/>
            </p:cNvGrpSpPr>
            <p:nvPr/>
          </p:nvGrpSpPr>
          <p:grpSpPr>
            <a:xfrm>
              <a:off x="4820703" y="197761"/>
              <a:ext cx="1599559" cy="1599553"/>
              <a:chOff x="0" y="0"/>
              <a:chExt cx="6350000" cy="6349975"/>
            </a:xfrm>
          </p:grpSpPr>
          <p:sp>
            <p:nvSpPr>
              <p:cNvPr id="63" name="Freeform 6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42726" r="-42726"/>
                </a:stretch>
              </a:blipFill>
            </p:spPr>
            <p:txBody>
              <a:bodyPr/>
              <a:lstStyle/>
              <a:p>
                <a:endParaRPr lang="en-US"/>
              </a:p>
            </p:txBody>
          </p:sp>
        </p:grpSp>
        <p:sp>
          <p:nvSpPr>
            <p:cNvPr id="64" name="TextBox 6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SCIKIT-LEARN</a:t>
              </a:r>
            </a:p>
          </p:txBody>
        </p:sp>
      </p:grpSp>
      <p:grpSp>
        <p:nvGrpSpPr>
          <p:cNvPr id="65" name="Group 65"/>
          <p:cNvGrpSpPr/>
          <p:nvPr/>
        </p:nvGrpSpPr>
        <p:grpSpPr>
          <a:xfrm>
            <a:off x="6662243" y="5929077"/>
            <a:ext cx="4963515" cy="1496306"/>
            <a:chOff x="0" y="0"/>
            <a:chExt cx="6618020" cy="1995074"/>
          </a:xfrm>
        </p:grpSpPr>
        <p:grpSp>
          <p:nvGrpSpPr>
            <p:cNvPr id="66" name="Group 66"/>
            <p:cNvGrpSpPr/>
            <p:nvPr/>
          </p:nvGrpSpPr>
          <p:grpSpPr>
            <a:xfrm>
              <a:off x="0" y="318292"/>
              <a:ext cx="6007686" cy="1358491"/>
              <a:chOff x="0" y="0"/>
              <a:chExt cx="1508885" cy="341197"/>
            </a:xfrm>
          </p:grpSpPr>
          <p:sp>
            <p:nvSpPr>
              <p:cNvPr id="67" name="Freeform 6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68" name="TextBox 6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4622945" y="0"/>
              <a:ext cx="1995074" cy="1995074"/>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71" name="TextBox 7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72" name="Group 72"/>
            <p:cNvGrpSpPr>
              <a:grpSpLocks noChangeAspect="1"/>
            </p:cNvGrpSpPr>
            <p:nvPr/>
          </p:nvGrpSpPr>
          <p:grpSpPr>
            <a:xfrm>
              <a:off x="4820703" y="197761"/>
              <a:ext cx="1599559" cy="1599553"/>
              <a:chOff x="0" y="0"/>
              <a:chExt cx="6350000" cy="6349975"/>
            </a:xfrm>
          </p:grpSpPr>
          <p:sp>
            <p:nvSpPr>
              <p:cNvPr id="73" name="Freeform 7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9999" r="-9999"/>
                </a:stretch>
              </a:blipFill>
            </p:spPr>
            <p:txBody>
              <a:bodyPr/>
              <a:lstStyle/>
              <a:p>
                <a:endParaRPr lang="en-US"/>
              </a:p>
            </p:txBody>
          </p:sp>
        </p:grpSp>
        <p:sp>
          <p:nvSpPr>
            <p:cNvPr id="74" name="TextBox 7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MYSQL</a:t>
              </a:r>
            </a:p>
          </p:txBody>
        </p:sp>
      </p:grpSp>
      <p:grpSp>
        <p:nvGrpSpPr>
          <p:cNvPr id="75" name="Group 75"/>
          <p:cNvGrpSpPr/>
          <p:nvPr/>
        </p:nvGrpSpPr>
        <p:grpSpPr>
          <a:xfrm>
            <a:off x="12497638" y="4787455"/>
            <a:ext cx="4963515" cy="1496306"/>
            <a:chOff x="0" y="0"/>
            <a:chExt cx="6618020" cy="1995074"/>
          </a:xfrm>
        </p:grpSpPr>
        <p:grpSp>
          <p:nvGrpSpPr>
            <p:cNvPr id="76" name="Group 76"/>
            <p:cNvGrpSpPr/>
            <p:nvPr/>
          </p:nvGrpSpPr>
          <p:grpSpPr>
            <a:xfrm>
              <a:off x="0" y="318292"/>
              <a:ext cx="6007686" cy="1358491"/>
              <a:chOff x="0" y="0"/>
              <a:chExt cx="1508885" cy="341197"/>
            </a:xfrm>
          </p:grpSpPr>
          <p:sp>
            <p:nvSpPr>
              <p:cNvPr id="77" name="Freeform 77"/>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78" name="TextBox 78"/>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79" name="Group 79"/>
            <p:cNvGrpSpPr/>
            <p:nvPr/>
          </p:nvGrpSpPr>
          <p:grpSpPr>
            <a:xfrm>
              <a:off x="4622945" y="0"/>
              <a:ext cx="1995074" cy="1995074"/>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81" name="TextBox 81"/>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82" name="Group 82"/>
            <p:cNvGrpSpPr>
              <a:grpSpLocks noChangeAspect="1"/>
            </p:cNvGrpSpPr>
            <p:nvPr/>
          </p:nvGrpSpPr>
          <p:grpSpPr>
            <a:xfrm>
              <a:off x="4820703" y="197761"/>
              <a:ext cx="1599559" cy="1599553"/>
              <a:chOff x="0" y="0"/>
              <a:chExt cx="6350000" cy="6349975"/>
            </a:xfrm>
          </p:grpSpPr>
          <p:sp>
            <p:nvSpPr>
              <p:cNvPr id="83" name="Freeform 8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txBody>
              <a:bodyPr/>
              <a:lstStyle/>
              <a:p>
                <a:endParaRPr lang="en-US"/>
              </a:p>
            </p:txBody>
          </p:sp>
        </p:grpSp>
        <p:sp>
          <p:nvSpPr>
            <p:cNvPr id="84" name="TextBox 84"/>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MATPLOTLIB</a:t>
              </a:r>
            </a:p>
          </p:txBody>
        </p:sp>
      </p:grpSp>
      <p:grpSp>
        <p:nvGrpSpPr>
          <p:cNvPr id="85" name="Group 85"/>
          <p:cNvGrpSpPr/>
          <p:nvPr/>
        </p:nvGrpSpPr>
        <p:grpSpPr>
          <a:xfrm>
            <a:off x="0" y="9667519"/>
            <a:ext cx="18587604" cy="1090283"/>
            <a:chOff x="0" y="0"/>
            <a:chExt cx="4918995" cy="288531"/>
          </a:xfrm>
        </p:grpSpPr>
        <p:sp>
          <p:nvSpPr>
            <p:cNvPr id="86" name="Freeform 8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87" name="TextBox 8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88" name="Freeform 88"/>
          <p:cNvSpPr/>
          <p:nvPr/>
        </p:nvSpPr>
        <p:spPr>
          <a:xfrm>
            <a:off x="236602" y="9326354"/>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sp>
        <p:nvSpPr>
          <p:cNvPr id="89" name="Freeform 89"/>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11"/>
            <a:stretch>
              <a:fillRect l="-19657" t="-14884" r="-14655" b="-33649"/>
            </a:stretch>
          </a:blipFill>
        </p:spPr>
        <p:txBody>
          <a:bodyPr/>
          <a:lstStyle/>
          <a:p>
            <a:endParaRPr lang="en-US"/>
          </a:p>
        </p:txBody>
      </p:sp>
      <p:grpSp>
        <p:nvGrpSpPr>
          <p:cNvPr id="90" name="Group 90"/>
          <p:cNvGrpSpPr/>
          <p:nvPr/>
        </p:nvGrpSpPr>
        <p:grpSpPr>
          <a:xfrm>
            <a:off x="12227427" y="6645711"/>
            <a:ext cx="4963515" cy="1496306"/>
            <a:chOff x="0" y="0"/>
            <a:chExt cx="6618020" cy="1995074"/>
          </a:xfrm>
        </p:grpSpPr>
        <p:grpSp>
          <p:nvGrpSpPr>
            <p:cNvPr id="91" name="Group 91"/>
            <p:cNvGrpSpPr/>
            <p:nvPr/>
          </p:nvGrpSpPr>
          <p:grpSpPr>
            <a:xfrm>
              <a:off x="0" y="318292"/>
              <a:ext cx="6007686" cy="1358491"/>
              <a:chOff x="0" y="0"/>
              <a:chExt cx="1508885" cy="341197"/>
            </a:xfrm>
          </p:grpSpPr>
          <p:sp>
            <p:nvSpPr>
              <p:cNvPr id="92" name="Freeform 92"/>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93" name="TextBox 93"/>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94" name="Group 94"/>
            <p:cNvGrpSpPr/>
            <p:nvPr/>
          </p:nvGrpSpPr>
          <p:grpSpPr>
            <a:xfrm>
              <a:off x="4622945" y="0"/>
              <a:ext cx="1995074" cy="1995074"/>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96" name="TextBox 96"/>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sp>
          <p:nvSpPr>
            <p:cNvPr id="97" name="Freeform 97"/>
            <p:cNvSpPr/>
            <p:nvPr/>
          </p:nvSpPr>
          <p:spPr>
            <a:xfrm>
              <a:off x="5041464" y="569202"/>
              <a:ext cx="1158037" cy="856671"/>
            </a:xfrm>
            <a:custGeom>
              <a:avLst/>
              <a:gdLst/>
              <a:ahLst/>
              <a:cxnLst/>
              <a:rect l="l" t="t" r="r" b="b"/>
              <a:pathLst>
                <a:path w="1158037" h="856671">
                  <a:moveTo>
                    <a:pt x="0" y="0"/>
                  </a:moveTo>
                  <a:lnTo>
                    <a:pt x="1158037" y="0"/>
                  </a:lnTo>
                  <a:lnTo>
                    <a:pt x="1158037" y="856670"/>
                  </a:lnTo>
                  <a:lnTo>
                    <a:pt x="0" y="856670"/>
                  </a:lnTo>
                  <a:lnTo>
                    <a:pt x="0" y="0"/>
                  </a:lnTo>
                  <a:close/>
                </a:path>
              </a:pathLst>
            </a:custGeom>
            <a:blipFill>
              <a:blip r:embed="rId12"/>
              <a:stretch>
                <a:fillRect r="-3670"/>
              </a:stretch>
            </a:blipFill>
          </p:spPr>
          <p:txBody>
            <a:bodyPr/>
            <a:lstStyle/>
            <a:p>
              <a:endParaRPr lang="en-US"/>
            </a:p>
          </p:txBody>
        </p:sp>
        <p:sp>
          <p:nvSpPr>
            <p:cNvPr id="98" name="TextBox 98"/>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GITHUB</a:t>
              </a:r>
            </a:p>
          </p:txBody>
        </p:sp>
      </p:grpSp>
      <p:grpSp>
        <p:nvGrpSpPr>
          <p:cNvPr id="99" name="Group 99"/>
          <p:cNvGrpSpPr/>
          <p:nvPr/>
        </p:nvGrpSpPr>
        <p:grpSpPr>
          <a:xfrm>
            <a:off x="6662243" y="7711132"/>
            <a:ext cx="4963515" cy="1496306"/>
            <a:chOff x="0" y="0"/>
            <a:chExt cx="6618020" cy="1995074"/>
          </a:xfrm>
        </p:grpSpPr>
        <p:grpSp>
          <p:nvGrpSpPr>
            <p:cNvPr id="100" name="Group 100"/>
            <p:cNvGrpSpPr/>
            <p:nvPr/>
          </p:nvGrpSpPr>
          <p:grpSpPr>
            <a:xfrm>
              <a:off x="0" y="318292"/>
              <a:ext cx="6007686" cy="1358491"/>
              <a:chOff x="0" y="0"/>
              <a:chExt cx="1508885" cy="341197"/>
            </a:xfrm>
          </p:grpSpPr>
          <p:sp>
            <p:nvSpPr>
              <p:cNvPr id="101" name="Freeform 101"/>
              <p:cNvSpPr/>
              <p:nvPr/>
            </p:nvSpPr>
            <p:spPr>
              <a:xfrm>
                <a:off x="0" y="0"/>
                <a:ext cx="1508885" cy="341197"/>
              </a:xfrm>
              <a:custGeom>
                <a:avLst/>
                <a:gdLst/>
                <a:ahLst/>
                <a:cxnLst/>
                <a:rect l="l" t="t" r="r" b="b"/>
                <a:pathLst>
                  <a:path w="1508885" h="341197">
                    <a:moveTo>
                      <a:pt x="42956" y="0"/>
                    </a:moveTo>
                    <a:lnTo>
                      <a:pt x="1465929" y="0"/>
                    </a:lnTo>
                    <a:cubicBezTo>
                      <a:pt x="1489653" y="0"/>
                      <a:pt x="1508885" y="19232"/>
                      <a:pt x="1508885" y="42956"/>
                    </a:cubicBezTo>
                    <a:lnTo>
                      <a:pt x="1508885" y="298242"/>
                    </a:lnTo>
                    <a:cubicBezTo>
                      <a:pt x="1508885" y="321965"/>
                      <a:pt x="1489653" y="341197"/>
                      <a:pt x="1465929" y="341197"/>
                    </a:cubicBezTo>
                    <a:lnTo>
                      <a:pt x="42956" y="341197"/>
                    </a:lnTo>
                    <a:cubicBezTo>
                      <a:pt x="19232" y="341197"/>
                      <a:pt x="0" y="321965"/>
                      <a:pt x="0" y="298242"/>
                    </a:cubicBezTo>
                    <a:lnTo>
                      <a:pt x="0" y="42956"/>
                    </a:lnTo>
                    <a:cubicBezTo>
                      <a:pt x="0" y="19232"/>
                      <a:pt x="19232" y="0"/>
                      <a:pt x="42956" y="0"/>
                    </a:cubicBezTo>
                    <a:close/>
                  </a:path>
                </a:pathLst>
              </a:custGeom>
              <a:solidFill>
                <a:srgbClr val="FFFFFF"/>
              </a:solidFill>
            </p:spPr>
            <p:txBody>
              <a:bodyPr/>
              <a:lstStyle/>
              <a:p>
                <a:endParaRPr lang="en-US"/>
              </a:p>
            </p:txBody>
          </p:sp>
          <p:sp>
            <p:nvSpPr>
              <p:cNvPr id="102" name="TextBox 102"/>
              <p:cNvSpPr txBox="1"/>
              <p:nvPr/>
            </p:nvSpPr>
            <p:spPr>
              <a:xfrm>
                <a:off x="0" y="-47625"/>
                <a:ext cx="1508885" cy="388822"/>
              </a:xfrm>
              <a:prstGeom prst="rect">
                <a:avLst/>
              </a:prstGeom>
            </p:spPr>
            <p:txBody>
              <a:bodyPr lIns="50800" tIns="50800" rIns="50800" bIns="50800" rtlCol="0" anchor="ctr"/>
              <a:lstStyle/>
              <a:p>
                <a:pPr algn="ctr">
                  <a:lnSpc>
                    <a:spcPts val="2659"/>
                  </a:lnSpc>
                </a:pPr>
                <a:endParaRPr/>
              </a:p>
            </p:txBody>
          </p:sp>
        </p:grpSp>
        <p:grpSp>
          <p:nvGrpSpPr>
            <p:cNvPr id="103" name="Group 103"/>
            <p:cNvGrpSpPr/>
            <p:nvPr/>
          </p:nvGrpSpPr>
          <p:grpSpPr>
            <a:xfrm>
              <a:off x="4622945" y="0"/>
              <a:ext cx="1995074" cy="1995074"/>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8F6"/>
              </a:solidFill>
            </p:spPr>
            <p:txBody>
              <a:bodyPr/>
              <a:lstStyle/>
              <a:p>
                <a:endParaRPr lang="en-US"/>
              </a:p>
            </p:txBody>
          </p:sp>
          <p:sp>
            <p:nvSpPr>
              <p:cNvPr id="105" name="TextBox 105"/>
              <p:cNvSpPr txBox="1"/>
              <p:nvPr/>
            </p:nvSpPr>
            <p:spPr>
              <a:xfrm>
                <a:off x="76200" y="38100"/>
                <a:ext cx="660400" cy="698500"/>
              </a:xfrm>
              <a:prstGeom prst="rect">
                <a:avLst/>
              </a:prstGeom>
            </p:spPr>
            <p:txBody>
              <a:bodyPr lIns="50800" tIns="50800" rIns="50800" bIns="50800" rtlCol="0" anchor="ctr"/>
              <a:lstStyle/>
              <a:p>
                <a:pPr algn="ctr">
                  <a:lnSpc>
                    <a:spcPts val="2612"/>
                  </a:lnSpc>
                </a:pPr>
                <a:endParaRPr/>
              </a:p>
            </p:txBody>
          </p:sp>
        </p:grpSp>
        <p:grpSp>
          <p:nvGrpSpPr>
            <p:cNvPr id="106" name="Group 106"/>
            <p:cNvGrpSpPr>
              <a:grpSpLocks noChangeAspect="1"/>
            </p:cNvGrpSpPr>
            <p:nvPr/>
          </p:nvGrpSpPr>
          <p:grpSpPr>
            <a:xfrm>
              <a:off x="4820703" y="197761"/>
              <a:ext cx="1599559" cy="1599553"/>
              <a:chOff x="0" y="0"/>
              <a:chExt cx="6350000" cy="6349975"/>
            </a:xfrm>
          </p:grpSpPr>
          <p:sp>
            <p:nvSpPr>
              <p:cNvPr id="107" name="Freeform 10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t="-10539" b="-10539"/>
                </a:stretch>
              </a:blipFill>
            </p:spPr>
            <p:txBody>
              <a:bodyPr/>
              <a:lstStyle/>
              <a:p>
                <a:endParaRPr lang="en-US"/>
              </a:p>
            </p:txBody>
          </p:sp>
        </p:grpSp>
        <p:sp>
          <p:nvSpPr>
            <p:cNvPr id="108" name="TextBox 108"/>
            <p:cNvSpPr txBox="1"/>
            <p:nvPr/>
          </p:nvSpPr>
          <p:spPr>
            <a:xfrm>
              <a:off x="360281" y="616537"/>
              <a:ext cx="3894711" cy="663787"/>
            </a:xfrm>
            <a:prstGeom prst="rect">
              <a:avLst/>
            </a:prstGeom>
          </p:spPr>
          <p:txBody>
            <a:bodyPr lIns="0" tIns="0" rIns="0" bIns="0" rtlCol="0" anchor="t">
              <a:spAutoFit/>
            </a:bodyPr>
            <a:lstStyle/>
            <a:p>
              <a:pPr algn="l">
                <a:lnSpc>
                  <a:spcPts val="4060"/>
                </a:lnSpc>
              </a:pPr>
              <a:r>
                <a:rPr lang="en-US" sz="2900">
                  <a:solidFill>
                    <a:srgbClr val="055E6E"/>
                  </a:solidFill>
                  <a:latin typeface="Poppins Bold"/>
                  <a:ea typeface="Poppins Bold"/>
                  <a:cs typeface="Poppins Bold"/>
                  <a:sym typeface="Poppins Bold"/>
                </a:rPr>
                <a:t>PYTORCH</a:t>
              </a:r>
            </a:p>
          </p:txBody>
        </p:sp>
      </p:grpSp>
      <p:grpSp>
        <p:nvGrpSpPr>
          <p:cNvPr id="109" name="Group 109"/>
          <p:cNvGrpSpPr/>
          <p:nvPr/>
        </p:nvGrpSpPr>
        <p:grpSpPr>
          <a:xfrm>
            <a:off x="15833593" y="6829559"/>
            <a:ext cx="1191648" cy="1191648"/>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a:stretch>
            </a:blipFill>
          </p:spPr>
          <p:txBody>
            <a:bodyPr/>
            <a:lstStyle/>
            <a:p>
              <a:endParaRPr lang="en-US"/>
            </a:p>
          </p:txBody>
        </p:sp>
      </p:grpSp>
      <p:sp>
        <p:nvSpPr>
          <p:cNvPr id="111" name="TextBox 111"/>
          <p:cNvSpPr txBox="1"/>
          <p:nvPr/>
        </p:nvSpPr>
        <p:spPr>
          <a:xfrm>
            <a:off x="8121555" y="9352976"/>
            <a:ext cx="2766323"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sp>
        <p:nvSpPr>
          <p:cNvPr id="112" name="TextBox 112"/>
          <p:cNvSpPr txBox="1"/>
          <p:nvPr/>
        </p:nvSpPr>
        <p:spPr>
          <a:xfrm>
            <a:off x="1027435" y="709480"/>
            <a:ext cx="1274335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TOOLS &amp; TECHNOLOGIES</a:t>
            </a:r>
          </a:p>
        </p:txBody>
      </p:sp>
      <p:grpSp>
        <p:nvGrpSpPr>
          <p:cNvPr id="113" name="Group 113"/>
          <p:cNvGrpSpPr/>
          <p:nvPr/>
        </p:nvGrpSpPr>
        <p:grpSpPr>
          <a:xfrm>
            <a:off x="14078114" y="9459698"/>
            <a:ext cx="3827994" cy="358491"/>
            <a:chOff x="0" y="0"/>
            <a:chExt cx="5103992" cy="477989"/>
          </a:xfrm>
        </p:grpSpPr>
        <p:sp>
          <p:nvSpPr>
            <p:cNvPr id="114" name="TextBox 114"/>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07</a:t>
              </a:r>
            </a:p>
          </p:txBody>
        </p:sp>
        <p:sp>
          <p:nvSpPr>
            <p:cNvPr id="115" name="TextBox 115"/>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16" name="Group 116"/>
          <p:cNvGrpSpPr/>
          <p:nvPr/>
        </p:nvGrpSpPr>
        <p:grpSpPr>
          <a:xfrm>
            <a:off x="0" y="9277350"/>
            <a:ext cx="18587604" cy="1470019"/>
            <a:chOff x="0" y="0"/>
            <a:chExt cx="4918995" cy="389024"/>
          </a:xfrm>
        </p:grpSpPr>
        <p:sp>
          <p:nvSpPr>
            <p:cNvPr id="117" name="Freeform 11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18" name="TextBox 11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19" name="Freeform 119"/>
          <p:cNvSpPr/>
          <p:nvPr/>
        </p:nvSpPr>
        <p:spPr>
          <a:xfrm>
            <a:off x="236602" y="9250154"/>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sp>
        <p:nvSpPr>
          <p:cNvPr id="120" name="TextBox 120"/>
          <p:cNvSpPr txBox="1"/>
          <p:nvPr/>
        </p:nvSpPr>
        <p:spPr>
          <a:xfrm>
            <a:off x="9293802" y="9383720"/>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121" name="AutoShape 121"/>
          <p:cNvSpPr/>
          <p:nvPr/>
        </p:nvSpPr>
        <p:spPr>
          <a:xfrm>
            <a:off x="8939479" y="9452113"/>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22" name="TextBox 122"/>
          <p:cNvSpPr txBox="1"/>
          <p:nvPr/>
        </p:nvSpPr>
        <p:spPr>
          <a:xfrm>
            <a:off x="11697803" y="9394390"/>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23" name="TextBox 123"/>
          <p:cNvSpPr txBox="1"/>
          <p:nvPr/>
        </p:nvSpPr>
        <p:spPr>
          <a:xfrm>
            <a:off x="4989959" y="9394293"/>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124" name="AutoShape 124"/>
          <p:cNvSpPr/>
          <p:nvPr/>
        </p:nvSpPr>
        <p:spPr>
          <a:xfrm>
            <a:off x="11343789" y="9431345"/>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25" name="TextBox 125"/>
          <p:cNvSpPr txBox="1"/>
          <p:nvPr/>
        </p:nvSpPr>
        <p:spPr>
          <a:xfrm>
            <a:off x="17448958" y="9402548"/>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35</a:t>
            </a:r>
          </a:p>
        </p:txBody>
      </p:sp>
      <p:sp>
        <p:nvSpPr>
          <p:cNvPr id="126" name="TextBox 126"/>
          <p:cNvSpPr txBox="1"/>
          <p:nvPr/>
        </p:nvSpPr>
        <p:spPr>
          <a:xfrm>
            <a:off x="14078114" y="9402548"/>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127" name="Group 127"/>
          <p:cNvGrpSpPr/>
          <p:nvPr/>
        </p:nvGrpSpPr>
        <p:grpSpPr>
          <a:xfrm>
            <a:off x="152400" y="9355213"/>
            <a:ext cx="18587604" cy="1090283"/>
            <a:chOff x="0" y="0"/>
            <a:chExt cx="24783471" cy="1453710"/>
          </a:xfrm>
        </p:grpSpPr>
        <p:grpSp>
          <p:nvGrpSpPr>
            <p:cNvPr id="128" name="Group 128"/>
            <p:cNvGrpSpPr/>
            <p:nvPr/>
          </p:nvGrpSpPr>
          <p:grpSpPr>
            <a:xfrm>
              <a:off x="0" y="0"/>
              <a:ext cx="24783471" cy="1453710"/>
              <a:chOff x="0" y="0"/>
              <a:chExt cx="4918995" cy="288531"/>
            </a:xfrm>
          </p:grpSpPr>
          <p:sp>
            <p:nvSpPr>
              <p:cNvPr id="129" name="Freeform 12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30" name="TextBox 13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31" name="Freeform 13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32" name="TextBox 13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33" name="AutoShape 13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4" name="TextBox 134"/>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35" name="TextBox 135"/>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36" name="AutoShape 13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137" name="Group 137"/>
          <p:cNvGrpSpPr/>
          <p:nvPr/>
        </p:nvGrpSpPr>
        <p:grpSpPr>
          <a:xfrm>
            <a:off x="14230514" y="9612098"/>
            <a:ext cx="3827994" cy="358491"/>
            <a:chOff x="0" y="0"/>
            <a:chExt cx="5103992" cy="477989"/>
          </a:xfrm>
        </p:grpSpPr>
        <p:sp>
          <p:nvSpPr>
            <p:cNvPr id="138" name="TextBox 138"/>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13</a:t>
              </a:r>
            </a:p>
          </p:txBody>
        </p:sp>
        <p:sp>
          <p:nvSpPr>
            <p:cNvPr id="139" name="TextBox 139"/>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140" name="Group 140"/>
          <p:cNvGrpSpPr/>
          <p:nvPr/>
        </p:nvGrpSpPr>
        <p:grpSpPr>
          <a:xfrm>
            <a:off x="152400" y="9355213"/>
            <a:ext cx="18587604" cy="1470019"/>
            <a:chOff x="0" y="0"/>
            <a:chExt cx="24783471" cy="1960025"/>
          </a:xfrm>
        </p:grpSpPr>
        <p:grpSp>
          <p:nvGrpSpPr>
            <p:cNvPr id="141" name="Group 141"/>
            <p:cNvGrpSpPr/>
            <p:nvPr/>
          </p:nvGrpSpPr>
          <p:grpSpPr>
            <a:xfrm>
              <a:off x="0" y="0"/>
              <a:ext cx="24783471" cy="1453710"/>
              <a:chOff x="0" y="0"/>
              <a:chExt cx="4918995" cy="288531"/>
            </a:xfrm>
          </p:grpSpPr>
          <p:sp>
            <p:nvSpPr>
              <p:cNvPr id="142" name="Freeform 14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43" name="TextBox 14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44" name="Freeform 14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45" name="TextBox 14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46" name="AutoShape 14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7" name="TextBox 14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48" name="TextBox 14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49" name="AutoShape 14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0" name="TextBox 15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51" name="TextBox 15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52" name="Group 152"/>
            <p:cNvGrpSpPr/>
            <p:nvPr/>
          </p:nvGrpSpPr>
          <p:grpSpPr>
            <a:xfrm>
              <a:off x="0" y="0"/>
              <a:ext cx="24783471" cy="1960025"/>
              <a:chOff x="0" y="0"/>
              <a:chExt cx="4918995" cy="389024"/>
            </a:xfrm>
          </p:grpSpPr>
          <p:sp>
            <p:nvSpPr>
              <p:cNvPr id="153" name="Freeform 153"/>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54" name="TextBox 154"/>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55" name="Freeform 15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56" name="TextBox 15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157" name="AutoShape 15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8" name="TextBox 158"/>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59" name="TextBox 159"/>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160" name="AutoShape 16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61" name="TextBox 16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35</a:t>
              </a:r>
            </a:p>
          </p:txBody>
        </p:sp>
        <p:sp>
          <p:nvSpPr>
            <p:cNvPr id="162" name="TextBox 16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63" name="Group 163"/>
          <p:cNvGrpSpPr/>
          <p:nvPr/>
        </p:nvGrpSpPr>
        <p:grpSpPr>
          <a:xfrm>
            <a:off x="152400" y="9355213"/>
            <a:ext cx="18587604" cy="1470019"/>
            <a:chOff x="0" y="0"/>
            <a:chExt cx="24783471" cy="1960025"/>
          </a:xfrm>
        </p:grpSpPr>
        <p:grpSp>
          <p:nvGrpSpPr>
            <p:cNvPr id="164" name="Group 164"/>
            <p:cNvGrpSpPr/>
            <p:nvPr/>
          </p:nvGrpSpPr>
          <p:grpSpPr>
            <a:xfrm>
              <a:off x="0" y="0"/>
              <a:ext cx="24783471" cy="1960025"/>
              <a:chOff x="0" y="0"/>
              <a:chExt cx="4918995" cy="389024"/>
            </a:xfrm>
          </p:grpSpPr>
          <p:sp>
            <p:nvSpPr>
              <p:cNvPr id="165" name="Freeform 16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66" name="TextBox 16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67" name="Freeform 16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0"/>
              <a:stretch>
                <a:fillRect t="-239" b="-239"/>
              </a:stretch>
            </a:blipFill>
          </p:spPr>
          <p:txBody>
            <a:bodyPr/>
            <a:lstStyle/>
            <a:p>
              <a:endParaRPr lang="en-US"/>
            </a:p>
          </p:txBody>
        </p:sp>
        <p:sp>
          <p:nvSpPr>
            <p:cNvPr id="168" name="TextBox 16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169" name="AutoShape 16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70" name="TextBox 170"/>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71" name="TextBox 171"/>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172" name="AutoShape 17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73" name="TextBox 17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35</a:t>
              </a:r>
            </a:p>
          </p:txBody>
        </p:sp>
        <p:sp>
          <p:nvSpPr>
            <p:cNvPr id="174" name="TextBox 17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75" name="Group 175"/>
          <p:cNvGrpSpPr/>
          <p:nvPr/>
        </p:nvGrpSpPr>
        <p:grpSpPr>
          <a:xfrm>
            <a:off x="0" y="9250154"/>
            <a:ext cx="18740004" cy="1546219"/>
            <a:chOff x="0" y="0"/>
            <a:chExt cx="4959326" cy="409189"/>
          </a:xfrm>
        </p:grpSpPr>
        <p:sp>
          <p:nvSpPr>
            <p:cNvPr id="176" name="Freeform 176"/>
            <p:cNvSpPr/>
            <p:nvPr/>
          </p:nvSpPr>
          <p:spPr>
            <a:xfrm>
              <a:off x="0" y="0"/>
              <a:ext cx="4959326" cy="409189"/>
            </a:xfrm>
            <a:custGeom>
              <a:avLst/>
              <a:gdLst/>
              <a:ahLst/>
              <a:cxnLst/>
              <a:rect l="l" t="t" r="r" b="b"/>
              <a:pathLst>
                <a:path w="4959326" h="409189">
                  <a:moveTo>
                    <a:pt x="0" y="0"/>
                  </a:moveTo>
                  <a:lnTo>
                    <a:pt x="4959326" y="0"/>
                  </a:lnTo>
                  <a:lnTo>
                    <a:pt x="4959326" y="409189"/>
                  </a:lnTo>
                  <a:lnTo>
                    <a:pt x="0" y="409189"/>
                  </a:lnTo>
                  <a:close/>
                </a:path>
              </a:pathLst>
            </a:custGeom>
            <a:solidFill>
              <a:srgbClr val="FFFFFF"/>
            </a:solidFill>
          </p:spPr>
          <p:txBody>
            <a:bodyPr/>
            <a:lstStyle/>
            <a:p>
              <a:endParaRPr lang="en-US"/>
            </a:p>
          </p:txBody>
        </p:sp>
        <p:sp>
          <p:nvSpPr>
            <p:cNvPr id="177" name="TextBox 177"/>
            <p:cNvSpPr txBox="1"/>
            <p:nvPr/>
          </p:nvSpPr>
          <p:spPr>
            <a:xfrm>
              <a:off x="0" y="-38100"/>
              <a:ext cx="4959326" cy="447289"/>
            </a:xfrm>
            <a:prstGeom prst="rect">
              <a:avLst/>
            </a:prstGeom>
          </p:spPr>
          <p:txBody>
            <a:bodyPr lIns="50557" tIns="50557" rIns="50557" bIns="50557" rtlCol="0" anchor="ctr"/>
            <a:lstStyle/>
            <a:p>
              <a:pPr algn="ctr">
                <a:lnSpc>
                  <a:spcPts val="2659"/>
                </a:lnSpc>
                <a:spcBef>
                  <a:spcPct val="0"/>
                </a:spcBef>
              </a:pPr>
              <a:endParaRPr/>
            </a:p>
          </p:txBody>
        </p:sp>
      </p:grpSp>
      <p:sp>
        <p:nvSpPr>
          <p:cNvPr id="178" name="Freeform 178"/>
          <p:cNvSpPr/>
          <p:nvPr/>
        </p:nvSpPr>
        <p:spPr>
          <a:xfrm>
            <a:off x="389002" y="9402554"/>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0"/>
            <a:stretch>
              <a:fillRect t="-239" b="-239"/>
            </a:stretch>
          </a:blipFill>
        </p:spPr>
        <p:txBody>
          <a:bodyPr/>
          <a:lstStyle/>
          <a:p>
            <a:endParaRPr lang="en-US"/>
          </a:p>
        </p:txBody>
      </p:sp>
      <p:sp>
        <p:nvSpPr>
          <p:cNvPr id="179" name="TextBox 179"/>
          <p:cNvSpPr txBox="1"/>
          <p:nvPr/>
        </p:nvSpPr>
        <p:spPr>
          <a:xfrm>
            <a:off x="9446202" y="9536120"/>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180" name="AutoShape 180"/>
          <p:cNvSpPr/>
          <p:nvPr/>
        </p:nvSpPr>
        <p:spPr>
          <a:xfrm>
            <a:off x="9091879" y="9604513"/>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81" name="TextBox 181"/>
          <p:cNvSpPr txBox="1"/>
          <p:nvPr/>
        </p:nvSpPr>
        <p:spPr>
          <a:xfrm>
            <a:off x="11850203" y="9546790"/>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82" name="TextBox 182"/>
          <p:cNvSpPr txBox="1"/>
          <p:nvPr/>
        </p:nvSpPr>
        <p:spPr>
          <a:xfrm>
            <a:off x="5142359" y="9546693"/>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183" name="AutoShape 183"/>
          <p:cNvSpPr/>
          <p:nvPr/>
        </p:nvSpPr>
        <p:spPr>
          <a:xfrm>
            <a:off x="11496189" y="9583745"/>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84" name="TextBox 184"/>
          <p:cNvSpPr txBox="1"/>
          <p:nvPr/>
        </p:nvSpPr>
        <p:spPr>
          <a:xfrm>
            <a:off x="17601358" y="9554948"/>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185" name="TextBox 185"/>
          <p:cNvSpPr txBox="1"/>
          <p:nvPr/>
        </p:nvSpPr>
        <p:spPr>
          <a:xfrm>
            <a:off x="14230514" y="9554948"/>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186" name="Group 186"/>
          <p:cNvGrpSpPr/>
          <p:nvPr/>
        </p:nvGrpSpPr>
        <p:grpSpPr>
          <a:xfrm>
            <a:off x="16870429" y="203368"/>
            <a:ext cx="1318567" cy="1318567"/>
            <a:chOff x="0" y="0"/>
            <a:chExt cx="812800" cy="812800"/>
          </a:xfrm>
        </p:grpSpPr>
        <p:sp>
          <p:nvSpPr>
            <p:cNvPr id="187" name="Freeform 1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5"/>
              <a:stretch>
                <a:fillRect/>
              </a:stretch>
            </a:blipFill>
          </p:spPr>
          <p:txBody>
            <a:bodyPr/>
            <a:lstStyle/>
            <a:p>
              <a:endParaRPr lang="en-US"/>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rot="-5400000">
            <a:off x="7475908" y="107171"/>
            <a:ext cx="3966758" cy="11057165"/>
          </a:xfrm>
          <a:custGeom>
            <a:avLst/>
            <a:gdLst/>
            <a:ahLst/>
            <a:cxnLst/>
            <a:rect l="l" t="t" r="r" b="b"/>
            <a:pathLst>
              <a:path w="3966758" h="11057165">
                <a:moveTo>
                  <a:pt x="0" y="0"/>
                </a:moveTo>
                <a:lnTo>
                  <a:pt x="3966758" y="0"/>
                </a:lnTo>
                <a:lnTo>
                  <a:pt x="3966758" y="11057164"/>
                </a:lnTo>
                <a:lnTo>
                  <a:pt x="0" y="110571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4135099" y="5844459"/>
            <a:ext cx="1186895" cy="11868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grpSp>
        <p:nvGrpSpPr>
          <p:cNvPr id="7" name="Group 7"/>
          <p:cNvGrpSpPr/>
          <p:nvPr/>
        </p:nvGrpSpPr>
        <p:grpSpPr>
          <a:xfrm>
            <a:off x="5671671" y="4251872"/>
            <a:ext cx="1186895" cy="118689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grpSp>
        <p:nvGrpSpPr>
          <p:cNvPr id="9" name="Group 9"/>
          <p:cNvGrpSpPr/>
          <p:nvPr/>
        </p:nvGrpSpPr>
        <p:grpSpPr>
          <a:xfrm>
            <a:off x="7299975" y="5844459"/>
            <a:ext cx="1186895" cy="118689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a:stretch>
            </a:blipFill>
          </p:spPr>
          <p:txBody>
            <a:bodyPr/>
            <a:lstStyle/>
            <a:p>
              <a:endParaRPr lang="en-US"/>
            </a:p>
          </p:txBody>
        </p:sp>
      </p:grpSp>
      <p:grpSp>
        <p:nvGrpSpPr>
          <p:cNvPr id="11" name="Group 11"/>
          <p:cNvGrpSpPr/>
          <p:nvPr/>
        </p:nvGrpSpPr>
        <p:grpSpPr>
          <a:xfrm>
            <a:off x="8865840" y="4251872"/>
            <a:ext cx="1186895" cy="11868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txBody>
            <a:bodyPr/>
            <a:lstStyle/>
            <a:p>
              <a:endParaRPr lang="en-US"/>
            </a:p>
          </p:txBody>
        </p:sp>
      </p:grpSp>
      <p:grpSp>
        <p:nvGrpSpPr>
          <p:cNvPr id="13" name="Group 13"/>
          <p:cNvGrpSpPr/>
          <p:nvPr/>
        </p:nvGrpSpPr>
        <p:grpSpPr>
          <a:xfrm>
            <a:off x="10420266" y="5844459"/>
            <a:ext cx="1186895" cy="118689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p:spPr>
          <p:txBody>
            <a:bodyPr/>
            <a:lstStyle/>
            <a:p>
              <a:endParaRPr lang="en-US"/>
            </a:p>
          </p:txBody>
        </p:sp>
      </p:grpSp>
      <p:grpSp>
        <p:nvGrpSpPr>
          <p:cNvPr id="15" name="Group 15"/>
          <p:cNvGrpSpPr/>
          <p:nvPr/>
        </p:nvGrpSpPr>
        <p:grpSpPr>
          <a:xfrm>
            <a:off x="11989503" y="4251872"/>
            <a:ext cx="1186895" cy="118689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grpSp>
        <p:nvGrpSpPr>
          <p:cNvPr id="17" name="Group 17"/>
          <p:cNvGrpSpPr/>
          <p:nvPr/>
        </p:nvGrpSpPr>
        <p:grpSpPr>
          <a:xfrm>
            <a:off x="13581793" y="5844459"/>
            <a:ext cx="1186895" cy="11868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a:stretch>
            </a:blipFill>
          </p:spPr>
          <p:txBody>
            <a:bodyPr/>
            <a:lstStyle/>
            <a:p>
              <a:endParaRPr lang="en-US"/>
            </a:p>
          </p:txBody>
        </p:sp>
      </p:grpSp>
      <p:sp>
        <p:nvSpPr>
          <p:cNvPr id="19" name="AutoShape 19"/>
          <p:cNvSpPr/>
          <p:nvPr/>
        </p:nvSpPr>
        <p:spPr>
          <a:xfrm flipH="1">
            <a:off x="3256843" y="6527146"/>
            <a:ext cx="673862" cy="41941"/>
          </a:xfrm>
          <a:prstGeom prst="line">
            <a:avLst/>
          </a:prstGeom>
          <a:ln w="38100" cap="flat">
            <a:solidFill>
              <a:srgbClr val="000000"/>
            </a:solidFill>
            <a:prstDash val="sysDot"/>
            <a:headEnd type="none" w="sm" len="sm"/>
            <a:tailEnd type="none" w="sm" len="sm"/>
          </a:ln>
        </p:spPr>
        <p:txBody>
          <a:bodyPr/>
          <a:lstStyle/>
          <a:p>
            <a:endParaRPr lang="en-US"/>
          </a:p>
        </p:txBody>
      </p:sp>
      <p:sp>
        <p:nvSpPr>
          <p:cNvPr id="20" name="AutoShape 20"/>
          <p:cNvSpPr/>
          <p:nvPr/>
        </p:nvSpPr>
        <p:spPr>
          <a:xfrm flipH="1">
            <a:off x="14990282" y="6527146"/>
            <a:ext cx="673862" cy="0"/>
          </a:xfrm>
          <a:prstGeom prst="line">
            <a:avLst/>
          </a:prstGeom>
          <a:ln w="38100" cap="flat">
            <a:solidFill>
              <a:srgbClr val="000000"/>
            </a:solidFill>
            <a:prstDash val="sysDot"/>
            <a:headEnd type="none" w="sm" len="sm"/>
            <a:tailEnd type="none" w="sm" len="sm"/>
          </a:ln>
        </p:spPr>
        <p:txBody>
          <a:bodyPr/>
          <a:lstStyle/>
          <a:p>
            <a:endParaRPr lang="en-US"/>
          </a:p>
        </p:txBody>
      </p:sp>
      <p:sp>
        <p:nvSpPr>
          <p:cNvPr id="21" name="Freeform 21"/>
          <p:cNvSpPr/>
          <p:nvPr/>
        </p:nvSpPr>
        <p:spPr>
          <a:xfrm>
            <a:off x="6054841" y="2407279"/>
            <a:ext cx="440773" cy="570580"/>
          </a:xfrm>
          <a:custGeom>
            <a:avLst/>
            <a:gdLst/>
            <a:ahLst/>
            <a:cxnLst/>
            <a:rect l="l" t="t" r="r" b="b"/>
            <a:pathLst>
              <a:path w="440773" h="570580">
                <a:moveTo>
                  <a:pt x="0" y="0"/>
                </a:moveTo>
                <a:lnTo>
                  <a:pt x="440773" y="0"/>
                </a:lnTo>
                <a:lnTo>
                  <a:pt x="440773" y="570579"/>
                </a:lnTo>
                <a:lnTo>
                  <a:pt x="0" y="570579"/>
                </a:lnTo>
                <a:lnTo>
                  <a:pt x="0" y="0"/>
                </a:lnTo>
                <a:close/>
              </a:path>
            </a:pathLst>
          </a:custGeom>
          <a:blipFill>
            <a:blip r:embed="rId12"/>
            <a:stretch>
              <a:fillRect/>
            </a:stretch>
          </a:blipFill>
        </p:spPr>
        <p:txBody>
          <a:bodyPr/>
          <a:lstStyle/>
          <a:p>
            <a:endParaRPr lang="en-US"/>
          </a:p>
        </p:txBody>
      </p:sp>
      <p:sp>
        <p:nvSpPr>
          <p:cNvPr id="22" name="TextBox 22"/>
          <p:cNvSpPr txBox="1"/>
          <p:nvPr/>
        </p:nvSpPr>
        <p:spPr>
          <a:xfrm>
            <a:off x="1028700" y="701805"/>
            <a:ext cx="134897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COMPLETION OF THE PROJECT</a:t>
            </a:r>
          </a:p>
        </p:txBody>
      </p:sp>
      <p:sp>
        <p:nvSpPr>
          <p:cNvPr id="23" name="TextBox 23"/>
          <p:cNvSpPr txBox="1"/>
          <p:nvPr/>
        </p:nvSpPr>
        <p:spPr>
          <a:xfrm>
            <a:off x="3402251" y="7838302"/>
            <a:ext cx="2652591" cy="550914"/>
          </a:xfrm>
          <a:prstGeom prst="rect">
            <a:avLst/>
          </a:prstGeom>
        </p:spPr>
        <p:txBody>
          <a:bodyPr lIns="0" tIns="0" rIns="0" bIns="0" rtlCol="0" anchor="t">
            <a:spAutoFit/>
          </a:bodyPr>
          <a:lstStyle/>
          <a:p>
            <a:pPr algn="l">
              <a:lnSpc>
                <a:spcPts val="2226"/>
              </a:lnSpc>
            </a:pPr>
            <a:r>
              <a:rPr lang="en-US" sz="1970">
                <a:solidFill>
                  <a:srgbClr val="2B3A55"/>
                </a:solidFill>
                <a:latin typeface="Arial Unicode Bold"/>
                <a:ea typeface="Arial Unicode Bold"/>
                <a:cs typeface="Arial Unicode Bold"/>
                <a:sym typeface="Arial Unicode Bold"/>
              </a:rPr>
              <a:t>Project Planning and Preliminary Research</a:t>
            </a:r>
          </a:p>
        </p:txBody>
      </p:sp>
      <p:sp>
        <p:nvSpPr>
          <p:cNvPr id="24" name="TextBox 24"/>
          <p:cNvSpPr txBox="1"/>
          <p:nvPr/>
        </p:nvSpPr>
        <p:spPr>
          <a:xfrm>
            <a:off x="5245623" y="3139783"/>
            <a:ext cx="2038989" cy="321436"/>
          </a:xfrm>
          <a:prstGeom prst="rect">
            <a:avLst/>
          </a:prstGeom>
        </p:spPr>
        <p:txBody>
          <a:bodyPr lIns="0" tIns="0" rIns="0" bIns="0" rtlCol="0" anchor="t">
            <a:spAutoFit/>
          </a:bodyPr>
          <a:lstStyle/>
          <a:p>
            <a:pPr algn="l">
              <a:lnSpc>
                <a:spcPts val="2758"/>
              </a:lnSpc>
            </a:pPr>
            <a:r>
              <a:rPr lang="en-US" sz="1970">
                <a:solidFill>
                  <a:srgbClr val="040606"/>
                </a:solidFill>
                <a:latin typeface="Arial Unicode Bold"/>
                <a:ea typeface="Arial Unicode Bold"/>
                <a:cs typeface="Arial Unicode Bold"/>
                <a:sym typeface="Arial Unicode Bold"/>
              </a:rPr>
              <a:t>Data Collection </a:t>
            </a:r>
          </a:p>
        </p:txBody>
      </p:sp>
      <p:sp>
        <p:nvSpPr>
          <p:cNvPr id="25" name="TextBox 25"/>
          <p:cNvSpPr txBox="1"/>
          <p:nvPr/>
        </p:nvSpPr>
        <p:spPr>
          <a:xfrm>
            <a:off x="6584535" y="7838302"/>
            <a:ext cx="2817602" cy="550914"/>
          </a:xfrm>
          <a:prstGeom prst="rect">
            <a:avLst/>
          </a:prstGeom>
        </p:spPr>
        <p:txBody>
          <a:bodyPr lIns="0" tIns="0" rIns="0" bIns="0" rtlCol="0" anchor="t">
            <a:spAutoFit/>
          </a:bodyPr>
          <a:lstStyle/>
          <a:p>
            <a:pPr algn="ctr">
              <a:lnSpc>
                <a:spcPts val="2226"/>
              </a:lnSpc>
            </a:pPr>
            <a:r>
              <a:rPr lang="en-US" sz="1970">
                <a:solidFill>
                  <a:srgbClr val="E54141"/>
                </a:solidFill>
                <a:latin typeface="Arial Unicode Bold"/>
                <a:ea typeface="Arial Unicode Bold"/>
                <a:cs typeface="Arial Unicode Bold"/>
                <a:sym typeface="Arial Unicode Bold"/>
              </a:rPr>
              <a:t>Model Development and Training</a:t>
            </a:r>
          </a:p>
        </p:txBody>
      </p:sp>
      <p:sp>
        <p:nvSpPr>
          <p:cNvPr id="26" name="TextBox 26"/>
          <p:cNvSpPr txBox="1"/>
          <p:nvPr/>
        </p:nvSpPr>
        <p:spPr>
          <a:xfrm>
            <a:off x="7923007" y="2910745"/>
            <a:ext cx="2996360"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Dashboard Development and Integration</a:t>
            </a:r>
          </a:p>
        </p:txBody>
      </p:sp>
      <p:sp>
        <p:nvSpPr>
          <p:cNvPr id="27" name="TextBox 27"/>
          <p:cNvSpPr txBox="1"/>
          <p:nvPr/>
        </p:nvSpPr>
        <p:spPr>
          <a:xfrm>
            <a:off x="9459287" y="7838302"/>
            <a:ext cx="3108852"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Pilot Testing and Refinement</a:t>
            </a:r>
          </a:p>
        </p:txBody>
      </p:sp>
      <p:sp>
        <p:nvSpPr>
          <p:cNvPr id="28" name="TextBox 28"/>
          <p:cNvSpPr txBox="1"/>
          <p:nvPr/>
        </p:nvSpPr>
        <p:spPr>
          <a:xfrm>
            <a:off x="11262379" y="2910745"/>
            <a:ext cx="2716870"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Full Deployment and Evaluation</a:t>
            </a:r>
          </a:p>
        </p:txBody>
      </p:sp>
      <p:sp>
        <p:nvSpPr>
          <p:cNvPr id="29" name="TextBox 29"/>
          <p:cNvSpPr txBox="1"/>
          <p:nvPr/>
        </p:nvSpPr>
        <p:spPr>
          <a:xfrm>
            <a:off x="12620814" y="7838302"/>
            <a:ext cx="3108852" cy="550914"/>
          </a:xfrm>
          <a:prstGeom prst="rect">
            <a:avLst/>
          </a:prstGeom>
        </p:spPr>
        <p:txBody>
          <a:bodyPr lIns="0" tIns="0" rIns="0" bIns="0" rtlCol="0" anchor="t">
            <a:spAutoFit/>
          </a:bodyPr>
          <a:lstStyle/>
          <a:p>
            <a:pPr algn="ctr">
              <a:lnSpc>
                <a:spcPts val="2226"/>
              </a:lnSpc>
            </a:pPr>
            <a:r>
              <a:rPr lang="en-US" sz="1970">
                <a:solidFill>
                  <a:srgbClr val="2B3A55"/>
                </a:solidFill>
                <a:latin typeface="Arial Unicode Bold"/>
                <a:ea typeface="Arial Unicode Bold"/>
                <a:cs typeface="Arial Unicode Bold"/>
                <a:sym typeface="Arial Unicode Bold"/>
              </a:rPr>
              <a:t>Project Review and Future Planning</a:t>
            </a:r>
          </a:p>
        </p:txBody>
      </p:sp>
      <p:sp>
        <p:nvSpPr>
          <p:cNvPr id="30" name="TextBox 30"/>
          <p:cNvSpPr txBox="1"/>
          <p:nvPr/>
        </p:nvSpPr>
        <p:spPr>
          <a:xfrm>
            <a:off x="1968939" y="6306425"/>
            <a:ext cx="1287904" cy="544373"/>
          </a:xfrm>
          <a:prstGeom prst="rect">
            <a:avLst/>
          </a:prstGeom>
        </p:spPr>
        <p:txBody>
          <a:bodyPr lIns="0" tIns="0" rIns="0" bIns="0" rtlCol="0" anchor="t">
            <a:spAutoFit/>
          </a:bodyPr>
          <a:lstStyle/>
          <a:p>
            <a:pPr algn="ctr">
              <a:lnSpc>
                <a:spcPts val="2127"/>
              </a:lnSpc>
            </a:pPr>
            <a:r>
              <a:rPr lang="en-US" sz="1970">
                <a:solidFill>
                  <a:srgbClr val="055E6E"/>
                </a:solidFill>
                <a:latin typeface="Helvetica Now Bold"/>
                <a:ea typeface="Helvetica Now Bold"/>
                <a:cs typeface="Helvetica Now Bold"/>
                <a:sym typeface="Helvetica Now Bold"/>
              </a:rPr>
              <a:t>2024</a:t>
            </a:r>
          </a:p>
          <a:p>
            <a:pPr algn="ctr">
              <a:lnSpc>
                <a:spcPts val="2127"/>
              </a:lnSpc>
            </a:pPr>
            <a:r>
              <a:rPr lang="en-US" sz="1970">
                <a:solidFill>
                  <a:srgbClr val="055E6E"/>
                </a:solidFill>
                <a:latin typeface="Helvetica Now Bold"/>
                <a:ea typeface="Helvetica Now Bold"/>
                <a:cs typeface="Helvetica Now Bold"/>
                <a:sym typeface="Helvetica Now Bold"/>
              </a:rPr>
              <a:t>June</a:t>
            </a:r>
          </a:p>
        </p:txBody>
      </p:sp>
      <p:sp>
        <p:nvSpPr>
          <p:cNvPr id="31" name="TextBox 31"/>
          <p:cNvSpPr txBox="1"/>
          <p:nvPr/>
        </p:nvSpPr>
        <p:spPr>
          <a:xfrm>
            <a:off x="6153272" y="2508778"/>
            <a:ext cx="243911" cy="225015"/>
          </a:xfrm>
          <a:prstGeom prst="rect">
            <a:avLst/>
          </a:prstGeom>
        </p:spPr>
        <p:txBody>
          <a:bodyPr lIns="0" tIns="0" rIns="0" bIns="0" rtlCol="0" anchor="t">
            <a:spAutoFit/>
          </a:bodyPr>
          <a:lstStyle/>
          <a:p>
            <a:pPr algn="just">
              <a:lnSpc>
                <a:spcPts val="675"/>
              </a:lnSpc>
            </a:pPr>
            <a:r>
              <a:rPr lang="en-US" sz="675">
                <a:solidFill>
                  <a:srgbClr val="055E6E"/>
                </a:solidFill>
                <a:latin typeface="Barlow Condensed Semi-Bold"/>
                <a:ea typeface="Barlow Condensed Semi-Bold"/>
                <a:cs typeface="Barlow Condensed Semi-Bold"/>
                <a:sym typeface="Barlow Condensed Semi-Bold"/>
              </a:rPr>
              <a:t>WE ARE</a:t>
            </a:r>
          </a:p>
          <a:p>
            <a:pPr algn="just">
              <a:lnSpc>
                <a:spcPts val="1062"/>
              </a:lnSpc>
            </a:pPr>
            <a:r>
              <a:rPr lang="en-US" sz="1062">
                <a:solidFill>
                  <a:srgbClr val="055E6E"/>
                </a:solidFill>
                <a:latin typeface="Barlow Condensed Semi-Bold"/>
                <a:ea typeface="Barlow Condensed Semi-Bold"/>
                <a:cs typeface="Barlow Condensed Semi-Bold"/>
                <a:sym typeface="Barlow Condensed Semi-Bold"/>
              </a:rPr>
              <a:t>HERE</a:t>
            </a:r>
          </a:p>
        </p:txBody>
      </p:sp>
      <p:sp>
        <p:nvSpPr>
          <p:cNvPr id="32" name="TextBox 32"/>
          <p:cNvSpPr txBox="1"/>
          <p:nvPr/>
        </p:nvSpPr>
        <p:spPr>
          <a:xfrm>
            <a:off x="15664144" y="6287375"/>
            <a:ext cx="1287904" cy="576504"/>
          </a:xfrm>
          <a:prstGeom prst="rect">
            <a:avLst/>
          </a:prstGeom>
        </p:spPr>
        <p:txBody>
          <a:bodyPr lIns="0" tIns="0" rIns="0" bIns="0" rtlCol="0" anchor="t">
            <a:spAutoFit/>
          </a:bodyPr>
          <a:lstStyle/>
          <a:p>
            <a:pPr algn="ctr">
              <a:lnSpc>
                <a:spcPts val="2324"/>
              </a:lnSpc>
            </a:pPr>
            <a:r>
              <a:rPr lang="en-US" sz="1970">
                <a:solidFill>
                  <a:srgbClr val="055E6E"/>
                </a:solidFill>
                <a:latin typeface="Helvetica Now Bold"/>
                <a:ea typeface="Helvetica Now Bold"/>
                <a:cs typeface="Helvetica Now Bold"/>
                <a:sym typeface="Helvetica Now Bold"/>
              </a:rPr>
              <a:t>2025</a:t>
            </a:r>
          </a:p>
          <a:p>
            <a:pPr algn="ctr">
              <a:lnSpc>
                <a:spcPts val="2324"/>
              </a:lnSpc>
            </a:pPr>
            <a:r>
              <a:rPr lang="en-US" sz="1970">
                <a:solidFill>
                  <a:srgbClr val="055E6E"/>
                </a:solidFill>
                <a:latin typeface="Helvetica Now Bold"/>
                <a:ea typeface="Helvetica Now Bold"/>
                <a:cs typeface="Helvetica Now Bold"/>
                <a:sym typeface="Helvetica Now Bold"/>
              </a:rPr>
              <a:t>May</a:t>
            </a:r>
          </a:p>
        </p:txBody>
      </p:sp>
      <p:grpSp>
        <p:nvGrpSpPr>
          <p:cNvPr id="33" name="Group 33"/>
          <p:cNvGrpSpPr/>
          <p:nvPr/>
        </p:nvGrpSpPr>
        <p:grpSpPr>
          <a:xfrm>
            <a:off x="0" y="9376835"/>
            <a:ext cx="18587604" cy="1090283"/>
            <a:chOff x="0" y="0"/>
            <a:chExt cx="24783471" cy="1453710"/>
          </a:xfrm>
        </p:grpSpPr>
        <p:grpSp>
          <p:nvGrpSpPr>
            <p:cNvPr id="34" name="Group 34"/>
            <p:cNvGrpSpPr/>
            <p:nvPr/>
          </p:nvGrpSpPr>
          <p:grpSpPr>
            <a:xfrm>
              <a:off x="0" y="0"/>
              <a:ext cx="24783471" cy="1453710"/>
              <a:chOff x="0" y="0"/>
              <a:chExt cx="4918995" cy="288531"/>
            </a:xfrm>
          </p:grpSpPr>
          <p:sp>
            <p:nvSpPr>
              <p:cNvPr id="35" name="Freeform 3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36" name="TextBox 3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7" name="Freeform 3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38" name="TextBox 3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9" name="AutoShape 3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1" name="TextBox 4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2" name="AutoShape 4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3" name="TextBox 4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17</a:t>
              </a:r>
            </a:p>
          </p:txBody>
        </p:sp>
        <p:sp>
          <p:nvSpPr>
            <p:cNvPr id="44" name="TextBox 4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45" name="Group 45"/>
          <p:cNvGrpSpPr/>
          <p:nvPr/>
        </p:nvGrpSpPr>
        <p:grpSpPr>
          <a:xfrm>
            <a:off x="0" y="9376835"/>
            <a:ext cx="18587604" cy="1470019"/>
            <a:chOff x="0" y="0"/>
            <a:chExt cx="24783471" cy="1960025"/>
          </a:xfrm>
        </p:grpSpPr>
        <p:grpSp>
          <p:nvGrpSpPr>
            <p:cNvPr id="46" name="Group 46"/>
            <p:cNvGrpSpPr/>
            <p:nvPr/>
          </p:nvGrpSpPr>
          <p:grpSpPr>
            <a:xfrm>
              <a:off x="0" y="0"/>
              <a:ext cx="24783471" cy="1453710"/>
              <a:chOff x="0" y="0"/>
              <a:chExt cx="4918995" cy="288531"/>
            </a:xfrm>
          </p:grpSpPr>
          <p:sp>
            <p:nvSpPr>
              <p:cNvPr id="47" name="Freeform 47"/>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8" name="TextBox 48"/>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49" name="Freeform 4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50" name="TextBox 5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51" name="AutoShape 5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2" name="TextBox 52"/>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53" name="TextBox 53"/>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54" name="AutoShape 5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5" name="TextBox 5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56" name="TextBox 5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7" name="Group 57"/>
            <p:cNvGrpSpPr/>
            <p:nvPr/>
          </p:nvGrpSpPr>
          <p:grpSpPr>
            <a:xfrm>
              <a:off x="0" y="0"/>
              <a:ext cx="24783471" cy="1960025"/>
              <a:chOff x="0" y="0"/>
              <a:chExt cx="4918995" cy="389024"/>
            </a:xfrm>
          </p:grpSpPr>
          <p:sp>
            <p:nvSpPr>
              <p:cNvPr id="58" name="Freeform 5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9" name="TextBox 5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0" name="Freeform 6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13"/>
              <a:stretch>
                <a:fillRect t="-239" b="-239"/>
              </a:stretch>
            </a:blipFill>
          </p:spPr>
          <p:txBody>
            <a:bodyPr/>
            <a:lstStyle/>
            <a:p>
              <a:endParaRPr lang="en-US"/>
            </a:p>
          </p:txBody>
        </p:sp>
        <p:sp>
          <p:nvSpPr>
            <p:cNvPr id="61" name="TextBox 6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62" name="AutoShape 6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3" name="TextBox 63"/>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4" name="TextBox 64"/>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65" name="AutoShape 6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66" name="TextBox 6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17</a:t>
              </a:r>
            </a:p>
          </p:txBody>
        </p:sp>
        <p:sp>
          <p:nvSpPr>
            <p:cNvPr id="67" name="TextBox 6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68" name="Group 68"/>
          <p:cNvGrpSpPr/>
          <p:nvPr/>
        </p:nvGrpSpPr>
        <p:grpSpPr>
          <a:xfrm>
            <a:off x="0" y="9376835"/>
            <a:ext cx="18587604" cy="1470019"/>
            <a:chOff x="0" y="0"/>
            <a:chExt cx="4918995" cy="389024"/>
          </a:xfrm>
        </p:grpSpPr>
        <p:sp>
          <p:nvSpPr>
            <p:cNvPr id="69" name="Freeform 6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70" name="TextBox 7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71" name="Freeform 71"/>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3"/>
            <a:stretch>
              <a:fillRect t="-239" b="-239"/>
            </a:stretch>
          </a:blipFill>
        </p:spPr>
        <p:txBody>
          <a:bodyPr/>
          <a:lstStyle/>
          <a:p>
            <a:endParaRPr lang="en-US"/>
          </a:p>
        </p:txBody>
      </p:sp>
      <p:sp>
        <p:nvSpPr>
          <p:cNvPr id="72" name="AutoShape 72"/>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73" name="AutoShape 73"/>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74" name="TextBox 74"/>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75" name="TextBox 75"/>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76" name="TextBox 76"/>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77" name="TextBox 77"/>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78" name="TextBox 78"/>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79" name="Group 79"/>
          <p:cNvGrpSpPr/>
          <p:nvPr/>
        </p:nvGrpSpPr>
        <p:grpSpPr>
          <a:xfrm>
            <a:off x="0" y="9376835"/>
            <a:ext cx="18587604" cy="1470019"/>
            <a:chOff x="0" y="0"/>
            <a:chExt cx="4918995" cy="389024"/>
          </a:xfrm>
        </p:grpSpPr>
        <p:sp>
          <p:nvSpPr>
            <p:cNvPr id="80" name="Freeform 8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81" name="TextBox 8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82" name="Freeform 82"/>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3"/>
            <a:stretch>
              <a:fillRect t="-239" b="-239"/>
            </a:stretch>
          </a:blipFill>
        </p:spPr>
        <p:txBody>
          <a:bodyPr/>
          <a:lstStyle/>
          <a:p>
            <a:endParaRPr lang="en-US"/>
          </a:p>
        </p:txBody>
      </p:sp>
      <p:sp>
        <p:nvSpPr>
          <p:cNvPr id="83" name="TextBox 83"/>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84" name="AutoShape 84"/>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85" name="TextBox 85"/>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86" name="TextBox 86"/>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87" name="AutoShape 87"/>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88" name="TextBox 88"/>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89" name="TextBox 89"/>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90" name="Group 90"/>
          <p:cNvGrpSpPr/>
          <p:nvPr/>
        </p:nvGrpSpPr>
        <p:grpSpPr>
          <a:xfrm>
            <a:off x="0" y="9376835"/>
            <a:ext cx="18587604" cy="1470019"/>
            <a:chOff x="0" y="0"/>
            <a:chExt cx="4918995" cy="389024"/>
          </a:xfrm>
        </p:grpSpPr>
        <p:sp>
          <p:nvSpPr>
            <p:cNvPr id="91" name="Freeform 9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92" name="TextBox 9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93" name="Freeform 93"/>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13"/>
            <a:stretch>
              <a:fillRect t="-239" b="-239"/>
            </a:stretch>
          </a:blipFill>
        </p:spPr>
        <p:txBody>
          <a:bodyPr/>
          <a:lstStyle/>
          <a:p>
            <a:endParaRPr lang="en-US"/>
          </a:p>
        </p:txBody>
      </p:sp>
      <p:sp>
        <p:nvSpPr>
          <p:cNvPr id="94" name="TextBox 94"/>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95" name="AutoShape 95"/>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96" name="TextBox 96"/>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97" name="TextBox 97"/>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98" name="AutoShape 98"/>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99" name="TextBox 99"/>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100" name="TextBox 100"/>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101" name="Group 101"/>
          <p:cNvGrpSpPr/>
          <p:nvPr/>
        </p:nvGrpSpPr>
        <p:grpSpPr>
          <a:xfrm>
            <a:off x="16870429" y="203368"/>
            <a:ext cx="1318567" cy="1318567"/>
            <a:chOff x="0" y="0"/>
            <a:chExt cx="812800" cy="812800"/>
          </a:xfrm>
        </p:grpSpPr>
        <p:sp>
          <p:nvSpPr>
            <p:cNvPr id="102" name="Freeform 10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a:stretch>
            </a:blipFill>
          </p:spPr>
          <p:txBody>
            <a:bodyPr/>
            <a:lstStyle/>
            <a:p>
              <a:endParaRPr lang="en-US"/>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55E6E"/>
            </a:solidFill>
          </p:spPr>
          <p:txBody>
            <a:bodyPr/>
            <a:lstStyle/>
            <a:p>
              <a:endParaRPr lang="en-US"/>
            </a:p>
          </p:txBody>
        </p:sp>
        <p:sp>
          <p:nvSpPr>
            <p:cNvPr id="5" name="TextBox 5"/>
            <p:cNvSpPr txBox="1"/>
            <p:nvPr/>
          </p:nvSpPr>
          <p:spPr>
            <a:xfrm>
              <a:off x="0" y="-38100"/>
              <a:ext cx="2408296" cy="274743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749027" y="971550"/>
            <a:ext cx="6789947" cy="1114425"/>
          </a:xfrm>
          <a:prstGeom prst="rect">
            <a:avLst/>
          </a:prstGeom>
        </p:spPr>
        <p:txBody>
          <a:bodyPr lIns="0" tIns="0" rIns="0" bIns="0" rtlCol="0" anchor="t">
            <a:spAutoFit/>
          </a:bodyPr>
          <a:lstStyle/>
          <a:p>
            <a:pPr algn="l">
              <a:lnSpc>
                <a:spcPts val="8399"/>
              </a:lnSpc>
            </a:pPr>
            <a:r>
              <a:rPr lang="en-US" sz="6999">
                <a:solidFill>
                  <a:srgbClr val="FAFAFF"/>
                </a:solidFill>
                <a:latin typeface="Poppins Bold"/>
                <a:ea typeface="Poppins Bold"/>
                <a:cs typeface="Poppins Bold"/>
                <a:sym typeface="Poppins Bold"/>
              </a:rPr>
              <a:t>REQUIREMENTS </a:t>
            </a:r>
          </a:p>
        </p:txBody>
      </p:sp>
      <p:sp>
        <p:nvSpPr>
          <p:cNvPr id="7" name="TextBox 7"/>
          <p:cNvSpPr txBox="1"/>
          <p:nvPr/>
        </p:nvSpPr>
        <p:spPr>
          <a:xfrm>
            <a:off x="851690" y="3970962"/>
            <a:ext cx="7440621" cy="5551182"/>
          </a:xfrm>
          <a:prstGeom prst="rect">
            <a:avLst/>
          </a:prstGeom>
        </p:spPr>
        <p:txBody>
          <a:bodyPr lIns="0" tIns="0" rIns="0" bIns="0" rtlCol="0" anchor="t">
            <a:spAutoFit/>
          </a:bodyPr>
          <a:lstStyle/>
          <a:p>
            <a:pPr marL="647653" lvl="1" indent="-323827" algn="l">
              <a:lnSpc>
                <a:spcPts val="4889"/>
              </a:lnSpc>
              <a:buFont typeface="Arial"/>
              <a:buChar char="•"/>
            </a:pPr>
            <a:r>
              <a:rPr lang="en-US" sz="2999">
                <a:solidFill>
                  <a:srgbClr val="E4F8F6"/>
                </a:solidFill>
                <a:latin typeface="Poppins"/>
                <a:ea typeface="Poppins"/>
                <a:cs typeface="Poppins"/>
                <a:sym typeface="Poppins"/>
              </a:rPr>
              <a:t>Real-time notification of potential XSS threats.</a:t>
            </a:r>
          </a:p>
          <a:p>
            <a:pPr marL="647653" lvl="1" indent="-323827" algn="l">
              <a:lnSpc>
                <a:spcPts val="4889"/>
              </a:lnSpc>
              <a:buFont typeface="Arial"/>
              <a:buChar char="•"/>
            </a:pPr>
            <a:r>
              <a:rPr lang="en-US" sz="2999">
                <a:solidFill>
                  <a:srgbClr val="E4F8F6"/>
                </a:solidFill>
                <a:latin typeface="Poppins"/>
                <a:ea typeface="Poppins"/>
                <a:cs typeface="Poppins"/>
                <a:sym typeface="Poppins"/>
              </a:rPr>
              <a:t>Detailed analysis of user inputs for administrators.</a:t>
            </a:r>
          </a:p>
          <a:p>
            <a:pPr marL="647653" lvl="1" indent="-323827" algn="l">
              <a:lnSpc>
                <a:spcPts val="4889"/>
              </a:lnSpc>
              <a:buFont typeface="Arial"/>
              <a:buChar char="•"/>
            </a:pPr>
            <a:r>
              <a:rPr lang="en-US" sz="2999">
                <a:solidFill>
                  <a:srgbClr val="E4F8F6"/>
                </a:solidFill>
                <a:latin typeface="Poppins"/>
                <a:ea typeface="Poppins"/>
                <a:cs typeface="Poppins"/>
                <a:sym typeface="Poppins"/>
              </a:rPr>
              <a:t>Seamless integration.</a:t>
            </a:r>
          </a:p>
          <a:p>
            <a:pPr marL="647653" lvl="1" indent="-323827" algn="l">
              <a:lnSpc>
                <a:spcPts val="4889"/>
              </a:lnSpc>
              <a:buFont typeface="Arial"/>
              <a:buChar char="•"/>
            </a:pPr>
            <a:r>
              <a:rPr lang="en-US" sz="2999">
                <a:solidFill>
                  <a:srgbClr val="E4F8F6"/>
                </a:solidFill>
                <a:latin typeface="Poppins"/>
                <a:ea typeface="Poppins"/>
                <a:cs typeface="Poppins"/>
                <a:sym typeface="Poppins"/>
              </a:rPr>
              <a:t>High accuracy in detecting XSS attacks.</a:t>
            </a:r>
          </a:p>
          <a:p>
            <a:pPr marL="647653" lvl="1" indent="-323827" algn="l">
              <a:lnSpc>
                <a:spcPts val="4889"/>
              </a:lnSpc>
              <a:buFont typeface="Arial"/>
              <a:buChar char="•"/>
            </a:pPr>
            <a:r>
              <a:rPr lang="en-US" sz="2999">
                <a:solidFill>
                  <a:srgbClr val="E4F8F6"/>
                </a:solidFill>
                <a:latin typeface="Poppins"/>
                <a:ea typeface="Poppins"/>
                <a:cs typeface="Poppins"/>
                <a:sym typeface="Poppins"/>
              </a:rPr>
              <a:t>User-friendly interface</a:t>
            </a:r>
          </a:p>
          <a:p>
            <a:pPr algn="l">
              <a:lnSpc>
                <a:spcPts val="4889"/>
              </a:lnSpc>
            </a:pPr>
            <a:endParaRPr lang="en-US" sz="2999">
              <a:solidFill>
                <a:srgbClr val="E4F8F6"/>
              </a:solidFill>
              <a:latin typeface="Poppins"/>
              <a:ea typeface="Poppins"/>
              <a:cs typeface="Poppins"/>
              <a:sym typeface="Poppins"/>
            </a:endParaRPr>
          </a:p>
        </p:txBody>
      </p:sp>
      <p:sp>
        <p:nvSpPr>
          <p:cNvPr id="8" name="TextBox 8"/>
          <p:cNvSpPr txBox="1"/>
          <p:nvPr/>
        </p:nvSpPr>
        <p:spPr>
          <a:xfrm>
            <a:off x="3600179" y="2423869"/>
            <a:ext cx="1943643" cy="1027527"/>
          </a:xfrm>
          <a:prstGeom prst="rect">
            <a:avLst/>
          </a:prstGeom>
        </p:spPr>
        <p:txBody>
          <a:bodyPr lIns="0" tIns="0" rIns="0" bIns="0" rtlCol="0" anchor="t">
            <a:spAutoFit/>
          </a:bodyPr>
          <a:lstStyle/>
          <a:p>
            <a:pPr algn="l">
              <a:lnSpc>
                <a:spcPts val="7939"/>
              </a:lnSpc>
            </a:pPr>
            <a:r>
              <a:rPr lang="en-US" sz="5671">
                <a:solidFill>
                  <a:srgbClr val="EDFAF9"/>
                </a:solidFill>
                <a:latin typeface="Poppins Bold"/>
                <a:ea typeface="Poppins Bold"/>
                <a:cs typeface="Poppins Bold"/>
                <a:sym typeface="Poppins Bold"/>
              </a:rPr>
              <a:t>USER</a:t>
            </a:r>
          </a:p>
        </p:txBody>
      </p:sp>
      <p:sp>
        <p:nvSpPr>
          <p:cNvPr id="9" name="TextBox 9"/>
          <p:cNvSpPr txBox="1"/>
          <p:nvPr/>
        </p:nvSpPr>
        <p:spPr>
          <a:xfrm>
            <a:off x="11618024" y="2423869"/>
            <a:ext cx="4653781" cy="1027527"/>
          </a:xfrm>
          <a:prstGeom prst="rect">
            <a:avLst/>
          </a:prstGeom>
        </p:spPr>
        <p:txBody>
          <a:bodyPr lIns="0" tIns="0" rIns="0" bIns="0" rtlCol="0" anchor="t">
            <a:spAutoFit/>
          </a:bodyPr>
          <a:lstStyle/>
          <a:p>
            <a:pPr algn="l">
              <a:lnSpc>
                <a:spcPts val="7939"/>
              </a:lnSpc>
            </a:pPr>
            <a:r>
              <a:rPr lang="en-US" sz="5671">
                <a:solidFill>
                  <a:srgbClr val="055E6E"/>
                </a:solidFill>
                <a:latin typeface="Poppins Bold"/>
                <a:ea typeface="Poppins Bold"/>
                <a:cs typeface="Poppins Bold"/>
                <a:sym typeface="Poppins Bold"/>
              </a:rPr>
              <a:t>FUNCTIONAL</a:t>
            </a:r>
          </a:p>
        </p:txBody>
      </p:sp>
      <p:sp>
        <p:nvSpPr>
          <p:cNvPr id="10" name="TextBox 10"/>
          <p:cNvSpPr txBox="1"/>
          <p:nvPr/>
        </p:nvSpPr>
        <p:spPr>
          <a:xfrm>
            <a:off x="9815527" y="3970962"/>
            <a:ext cx="7951968" cy="5551182"/>
          </a:xfrm>
          <a:prstGeom prst="rect">
            <a:avLst/>
          </a:prstGeom>
        </p:spPr>
        <p:txBody>
          <a:bodyPr lIns="0" tIns="0" rIns="0" bIns="0" rtlCol="0" anchor="t">
            <a:spAutoFit/>
          </a:bodyPr>
          <a:lstStyle/>
          <a:p>
            <a:pPr marL="647653" lvl="1" indent="-323827" algn="l">
              <a:lnSpc>
                <a:spcPts val="4889"/>
              </a:lnSpc>
              <a:buFont typeface="Arial"/>
              <a:buChar char="•"/>
            </a:pPr>
            <a:r>
              <a:rPr lang="en-US" sz="2999">
                <a:solidFill>
                  <a:srgbClr val="055E6E"/>
                </a:solidFill>
                <a:latin typeface="Poppins"/>
                <a:ea typeface="Poppins"/>
                <a:cs typeface="Poppins"/>
                <a:sym typeface="Poppins"/>
              </a:rPr>
              <a:t>Analyze and classify user inputs in real-time.</a:t>
            </a:r>
          </a:p>
          <a:p>
            <a:pPr marL="647653" lvl="1" indent="-323827" algn="l">
              <a:lnSpc>
                <a:spcPts val="4889"/>
              </a:lnSpc>
              <a:buFont typeface="Arial"/>
              <a:buChar char="•"/>
            </a:pPr>
            <a:r>
              <a:rPr lang="en-US" sz="2999">
                <a:solidFill>
                  <a:srgbClr val="055E6E"/>
                </a:solidFill>
                <a:latin typeface="Poppins"/>
                <a:ea typeface="Poppins"/>
                <a:cs typeface="Poppins"/>
                <a:sym typeface="Poppins"/>
              </a:rPr>
              <a:t>Real-Time Notifications</a:t>
            </a:r>
          </a:p>
          <a:p>
            <a:pPr marL="647653" lvl="1" indent="-323827" algn="l">
              <a:lnSpc>
                <a:spcPts val="4889"/>
              </a:lnSpc>
              <a:buFont typeface="Arial"/>
              <a:buChar char="•"/>
            </a:pPr>
            <a:r>
              <a:rPr lang="en-US" sz="2999">
                <a:solidFill>
                  <a:srgbClr val="055E6E"/>
                </a:solidFill>
                <a:latin typeface="Poppins"/>
                <a:ea typeface="Poppins"/>
                <a:cs typeface="Poppins"/>
                <a:sym typeface="Poppins"/>
              </a:rPr>
              <a:t>Able to update and improve through continuous learning..</a:t>
            </a:r>
          </a:p>
          <a:p>
            <a:pPr marL="647653" lvl="1" indent="-323827" algn="l">
              <a:lnSpc>
                <a:spcPts val="4889"/>
              </a:lnSpc>
              <a:buFont typeface="Arial"/>
              <a:buChar char="•"/>
            </a:pPr>
            <a:r>
              <a:rPr lang="en-US" sz="2999">
                <a:solidFill>
                  <a:srgbClr val="055E6E"/>
                </a:solidFill>
                <a:latin typeface="Poppins"/>
                <a:ea typeface="Poppins"/>
                <a:cs typeface="Poppins"/>
                <a:sym typeface="Poppins"/>
              </a:rPr>
              <a:t>Provide detailed reports and analysis of detected threats.</a:t>
            </a:r>
          </a:p>
          <a:p>
            <a:pPr marL="647653" lvl="1" indent="-323827" algn="l">
              <a:lnSpc>
                <a:spcPts val="4889"/>
              </a:lnSpc>
              <a:buFont typeface="Arial"/>
              <a:buChar char="•"/>
            </a:pPr>
            <a:r>
              <a:rPr lang="en-US" sz="2999">
                <a:solidFill>
                  <a:srgbClr val="055E6E"/>
                </a:solidFill>
                <a:latin typeface="Poppins"/>
                <a:ea typeface="Poppins"/>
                <a:cs typeface="Poppins"/>
                <a:sym typeface="Poppins"/>
              </a:rPr>
              <a:t>Dashboard Development</a:t>
            </a:r>
          </a:p>
          <a:p>
            <a:pPr algn="l">
              <a:lnSpc>
                <a:spcPts val="4889"/>
              </a:lnSpc>
            </a:pPr>
            <a:endParaRPr lang="en-US" sz="2999">
              <a:solidFill>
                <a:srgbClr val="055E6E"/>
              </a:solidFill>
              <a:latin typeface="Poppins"/>
              <a:ea typeface="Poppins"/>
              <a:cs typeface="Poppins"/>
              <a:sym typeface="Poppins"/>
            </a:endParaRPr>
          </a:p>
        </p:txBody>
      </p:sp>
      <p:sp>
        <p:nvSpPr>
          <p:cNvPr id="11" name="Freeform 11"/>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grpSp>
        <p:nvGrpSpPr>
          <p:cNvPr id="12" name="Group 12"/>
          <p:cNvGrpSpPr/>
          <p:nvPr/>
        </p:nvGrpSpPr>
        <p:grpSpPr>
          <a:xfrm>
            <a:off x="0" y="9376835"/>
            <a:ext cx="18587604" cy="1090283"/>
            <a:chOff x="0" y="0"/>
            <a:chExt cx="24783471" cy="1453710"/>
          </a:xfrm>
        </p:grpSpPr>
        <p:grpSp>
          <p:nvGrpSpPr>
            <p:cNvPr id="13" name="Group 13"/>
            <p:cNvGrpSpPr/>
            <p:nvPr/>
          </p:nvGrpSpPr>
          <p:grpSpPr>
            <a:xfrm>
              <a:off x="0" y="0"/>
              <a:ext cx="24783471" cy="1453710"/>
              <a:chOff x="0" y="0"/>
              <a:chExt cx="4918995" cy="288531"/>
            </a:xfrm>
          </p:grpSpPr>
          <p:sp>
            <p:nvSpPr>
              <p:cNvPr id="14" name="Freeform 1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5" name="TextBox 1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6" name="Freeform 1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17" name="TextBox 1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8" name="AutoShape 1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9" name="TextBox 1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0" name="TextBox 2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1" name="AutoShape 2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2" name="TextBox 2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15</a:t>
              </a:r>
            </a:p>
          </p:txBody>
        </p:sp>
        <p:sp>
          <p:nvSpPr>
            <p:cNvPr id="23" name="TextBox 2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24" name="Group 24"/>
          <p:cNvGrpSpPr/>
          <p:nvPr/>
        </p:nvGrpSpPr>
        <p:grpSpPr>
          <a:xfrm>
            <a:off x="0" y="9376835"/>
            <a:ext cx="18587604" cy="1470019"/>
            <a:chOff x="0" y="0"/>
            <a:chExt cx="24783471" cy="1960025"/>
          </a:xfrm>
        </p:grpSpPr>
        <p:grpSp>
          <p:nvGrpSpPr>
            <p:cNvPr id="25" name="Group 25"/>
            <p:cNvGrpSpPr/>
            <p:nvPr/>
          </p:nvGrpSpPr>
          <p:grpSpPr>
            <a:xfrm>
              <a:off x="0" y="0"/>
              <a:ext cx="24783471" cy="1453710"/>
              <a:chOff x="0" y="0"/>
              <a:chExt cx="4918995" cy="288531"/>
            </a:xfrm>
          </p:grpSpPr>
          <p:sp>
            <p:nvSpPr>
              <p:cNvPr id="26" name="Freeform 2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7" name="TextBox 2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8" name="Freeform 2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29" name="TextBox 2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0" name="AutoShape 3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1" name="TextBox 3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2" name="TextBox 3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3" name="AutoShape 3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4" name="TextBox 3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5" name="TextBox 3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6" name="Group 36"/>
            <p:cNvGrpSpPr/>
            <p:nvPr/>
          </p:nvGrpSpPr>
          <p:grpSpPr>
            <a:xfrm>
              <a:off x="0" y="0"/>
              <a:ext cx="24783471" cy="1960025"/>
              <a:chOff x="0" y="0"/>
              <a:chExt cx="4918995" cy="389024"/>
            </a:xfrm>
          </p:grpSpPr>
          <p:sp>
            <p:nvSpPr>
              <p:cNvPr id="37" name="Freeform 3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8" name="TextBox 3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9" name="Freeform 3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40" name="TextBox 4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1" name="AutoShape 4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2" name="TextBox 42"/>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3" name="TextBox 43"/>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44" name="AutoShape 4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37</a:t>
              </a:r>
            </a:p>
          </p:txBody>
        </p:sp>
        <p:sp>
          <p:nvSpPr>
            <p:cNvPr id="46" name="TextBox 4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7" name="Group 47"/>
          <p:cNvGrpSpPr/>
          <p:nvPr/>
        </p:nvGrpSpPr>
        <p:grpSpPr>
          <a:xfrm>
            <a:off x="0" y="9376835"/>
            <a:ext cx="18587604" cy="1470019"/>
            <a:chOff x="0" y="0"/>
            <a:chExt cx="4918995" cy="389024"/>
          </a:xfrm>
        </p:grpSpPr>
        <p:sp>
          <p:nvSpPr>
            <p:cNvPr id="48" name="Freeform 4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9" name="TextBox 4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0" name="Freeform 50"/>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51" name="TextBox 51"/>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2" name="AutoShape 52"/>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3" name="TextBox 53"/>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4" name="TextBox 54"/>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55" name="AutoShape 55"/>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37</a:t>
            </a:r>
          </a:p>
        </p:txBody>
      </p:sp>
      <p:sp>
        <p:nvSpPr>
          <p:cNvPr id="57" name="TextBox 57"/>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8" name="Group 58"/>
          <p:cNvGrpSpPr/>
          <p:nvPr/>
        </p:nvGrpSpPr>
        <p:grpSpPr>
          <a:xfrm>
            <a:off x="0" y="9376835"/>
            <a:ext cx="18587604" cy="1470019"/>
            <a:chOff x="0" y="0"/>
            <a:chExt cx="4918995" cy="389024"/>
          </a:xfrm>
        </p:grpSpPr>
        <p:sp>
          <p:nvSpPr>
            <p:cNvPr id="59" name="Freeform 5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0" name="TextBox 6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1" name="Freeform 61"/>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62" name="TextBox 62"/>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63" name="AutoShape 63"/>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4" name="TextBox 64"/>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5" name="TextBox 65"/>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66" name="AutoShape 66"/>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7" name="TextBox 67"/>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68" name="TextBox 68"/>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69" name="Group 69"/>
          <p:cNvGrpSpPr/>
          <p:nvPr/>
        </p:nvGrpSpPr>
        <p:grpSpPr>
          <a:xfrm>
            <a:off x="16870429" y="203368"/>
            <a:ext cx="1318567" cy="1318567"/>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TextBox 3"/>
          <p:cNvSpPr txBox="1"/>
          <p:nvPr/>
        </p:nvSpPr>
        <p:spPr>
          <a:xfrm>
            <a:off x="2750880" y="451162"/>
            <a:ext cx="1243563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WORK BREAKDOWN CHART</a:t>
            </a:r>
          </a:p>
        </p:txBody>
      </p:sp>
      <p:grpSp>
        <p:nvGrpSpPr>
          <p:cNvPr id="4" name="Group 4"/>
          <p:cNvGrpSpPr/>
          <p:nvPr/>
        </p:nvGrpSpPr>
        <p:grpSpPr>
          <a:xfrm>
            <a:off x="358129" y="1667624"/>
            <a:ext cx="17547980" cy="7296221"/>
            <a:chOff x="0" y="0"/>
            <a:chExt cx="23397306" cy="9728295"/>
          </a:xfrm>
        </p:grpSpPr>
        <p:grpSp>
          <p:nvGrpSpPr>
            <p:cNvPr id="5" name="Group 5"/>
            <p:cNvGrpSpPr/>
            <p:nvPr/>
          </p:nvGrpSpPr>
          <p:grpSpPr>
            <a:xfrm>
              <a:off x="647312" y="5085510"/>
              <a:ext cx="2780558" cy="625794"/>
              <a:chOff x="0" y="0"/>
              <a:chExt cx="4095781" cy="921798"/>
            </a:xfrm>
          </p:grpSpPr>
          <p:sp>
            <p:nvSpPr>
              <p:cNvPr id="6" name="Freeform 6"/>
              <p:cNvSpPr/>
              <p:nvPr/>
            </p:nvSpPr>
            <p:spPr>
              <a:xfrm>
                <a:off x="31750" y="31750"/>
                <a:ext cx="4032281" cy="858298"/>
              </a:xfrm>
              <a:custGeom>
                <a:avLst/>
                <a:gdLst/>
                <a:ahLst/>
                <a:cxnLst/>
                <a:rect l="l" t="t" r="r" b="b"/>
                <a:pathLst>
                  <a:path w="4032281" h="858298">
                    <a:moveTo>
                      <a:pt x="3939571" y="858298"/>
                    </a:moveTo>
                    <a:lnTo>
                      <a:pt x="92710" y="858298"/>
                    </a:lnTo>
                    <a:cubicBezTo>
                      <a:pt x="41910" y="858298"/>
                      <a:pt x="0" y="816388"/>
                      <a:pt x="0" y="765588"/>
                    </a:cubicBezTo>
                    <a:lnTo>
                      <a:pt x="0" y="92710"/>
                    </a:lnTo>
                    <a:cubicBezTo>
                      <a:pt x="0" y="41910"/>
                      <a:pt x="41910" y="0"/>
                      <a:pt x="92710" y="0"/>
                    </a:cubicBezTo>
                    <a:lnTo>
                      <a:pt x="3938301" y="0"/>
                    </a:lnTo>
                    <a:cubicBezTo>
                      <a:pt x="3989101" y="0"/>
                      <a:pt x="4031011" y="41910"/>
                      <a:pt x="4031011" y="92710"/>
                    </a:cubicBezTo>
                    <a:lnTo>
                      <a:pt x="4031011" y="764318"/>
                    </a:lnTo>
                    <a:cubicBezTo>
                      <a:pt x="4032281" y="816388"/>
                      <a:pt x="3990371" y="858298"/>
                      <a:pt x="3939571" y="858298"/>
                    </a:cubicBezTo>
                    <a:close/>
                  </a:path>
                </a:pathLst>
              </a:custGeom>
              <a:solidFill>
                <a:srgbClr val="E4F8F6"/>
              </a:solidFill>
            </p:spPr>
            <p:txBody>
              <a:bodyPr/>
              <a:lstStyle/>
              <a:p>
                <a:endParaRPr lang="en-US"/>
              </a:p>
            </p:txBody>
          </p:sp>
          <p:sp>
            <p:nvSpPr>
              <p:cNvPr id="7" name="Freeform 7"/>
              <p:cNvSpPr/>
              <p:nvPr/>
            </p:nvSpPr>
            <p:spPr>
              <a:xfrm>
                <a:off x="0" y="0"/>
                <a:ext cx="4095781" cy="921798"/>
              </a:xfrm>
              <a:custGeom>
                <a:avLst/>
                <a:gdLst/>
                <a:ahLst/>
                <a:cxnLst/>
                <a:rect l="l" t="t" r="r" b="b"/>
                <a:pathLst>
                  <a:path w="4095781" h="921798">
                    <a:moveTo>
                      <a:pt x="3971321" y="59690"/>
                    </a:moveTo>
                    <a:cubicBezTo>
                      <a:pt x="4006881" y="59690"/>
                      <a:pt x="4036091" y="88900"/>
                      <a:pt x="4036091" y="124460"/>
                    </a:cubicBezTo>
                    <a:lnTo>
                      <a:pt x="4036091" y="797338"/>
                    </a:lnTo>
                    <a:cubicBezTo>
                      <a:pt x="4036091" y="832898"/>
                      <a:pt x="4006881" y="862108"/>
                      <a:pt x="3971321" y="862108"/>
                    </a:cubicBezTo>
                    <a:lnTo>
                      <a:pt x="124460" y="862108"/>
                    </a:lnTo>
                    <a:cubicBezTo>
                      <a:pt x="88900" y="862108"/>
                      <a:pt x="59690" y="832898"/>
                      <a:pt x="59690" y="797338"/>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797338"/>
                    </a:lnTo>
                    <a:cubicBezTo>
                      <a:pt x="0" y="865918"/>
                      <a:pt x="55880" y="921798"/>
                      <a:pt x="124460" y="921798"/>
                    </a:cubicBezTo>
                    <a:lnTo>
                      <a:pt x="3971321" y="921798"/>
                    </a:lnTo>
                    <a:cubicBezTo>
                      <a:pt x="4039901" y="921798"/>
                      <a:pt x="4095781" y="865918"/>
                      <a:pt x="4095781" y="797338"/>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8" name="Group 8"/>
            <p:cNvGrpSpPr/>
            <p:nvPr/>
          </p:nvGrpSpPr>
          <p:grpSpPr>
            <a:xfrm>
              <a:off x="658420" y="5957187"/>
              <a:ext cx="2780558" cy="625794"/>
              <a:chOff x="0" y="0"/>
              <a:chExt cx="4095781" cy="921798"/>
            </a:xfrm>
          </p:grpSpPr>
          <p:sp>
            <p:nvSpPr>
              <p:cNvPr id="9" name="Freeform 9"/>
              <p:cNvSpPr/>
              <p:nvPr/>
            </p:nvSpPr>
            <p:spPr>
              <a:xfrm>
                <a:off x="31750" y="31750"/>
                <a:ext cx="4032281" cy="858298"/>
              </a:xfrm>
              <a:custGeom>
                <a:avLst/>
                <a:gdLst/>
                <a:ahLst/>
                <a:cxnLst/>
                <a:rect l="l" t="t" r="r" b="b"/>
                <a:pathLst>
                  <a:path w="4032281" h="858298">
                    <a:moveTo>
                      <a:pt x="3939571" y="858298"/>
                    </a:moveTo>
                    <a:lnTo>
                      <a:pt x="92710" y="858298"/>
                    </a:lnTo>
                    <a:cubicBezTo>
                      <a:pt x="41910" y="858298"/>
                      <a:pt x="0" y="816388"/>
                      <a:pt x="0" y="765588"/>
                    </a:cubicBezTo>
                    <a:lnTo>
                      <a:pt x="0" y="92710"/>
                    </a:lnTo>
                    <a:cubicBezTo>
                      <a:pt x="0" y="41910"/>
                      <a:pt x="41910" y="0"/>
                      <a:pt x="92710" y="0"/>
                    </a:cubicBezTo>
                    <a:lnTo>
                      <a:pt x="3938301" y="0"/>
                    </a:lnTo>
                    <a:cubicBezTo>
                      <a:pt x="3989101" y="0"/>
                      <a:pt x="4031011" y="41910"/>
                      <a:pt x="4031011" y="92710"/>
                    </a:cubicBezTo>
                    <a:lnTo>
                      <a:pt x="4031011" y="764318"/>
                    </a:lnTo>
                    <a:cubicBezTo>
                      <a:pt x="4032281" y="816388"/>
                      <a:pt x="3990371" y="858298"/>
                      <a:pt x="3939571" y="858298"/>
                    </a:cubicBezTo>
                    <a:close/>
                  </a:path>
                </a:pathLst>
              </a:custGeom>
              <a:solidFill>
                <a:srgbClr val="E4F8F6"/>
              </a:solidFill>
            </p:spPr>
            <p:txBody>
              <a:bodyPr/>
              <a:lstStyle/>
              <a:p>
                <a:endParaRPr lang="en-US"/>
              </a:p>
            </p:txBody>
          </p:sp>
          <p:sp>
            <p:nvSpPr>
              <p:cNvPr id="10" name="Freeform 10"/>
              <p:cNvSpPr/>
              <p:nvPr/>
            </p:nvSpPr>
            <p:spPr>
              <a:xfrm>
                <a:off x="0" y="0"/>
                <a:ext cx="4095781" cy="921798"/>
              </a:xfrm>
              <a:custGeom>
                <a:avLst/>
                <a:gdLst/>
                <a:ahLst/>
                <a:cxnLst/>
                <a:rect l="l" t="t" r="r" b="b"/>
                <a:pathLst>
                  <a:path w="4095781" h="921798">
                    <a:moveTo>
                      <a:pt x="3971321" y="59690"/>
                    </a:moveTo>
                    <a:cubicBezTo>
                      <a:pt x="4006881" y="59690"/>
                      <a:pt x="4036091" y="88900"/>
                      <a:pt x="4036091" y="124460"/>
                    </a:cubicBezTo>
                    <a:lnTo>
                      <a:pt x="4036091" y="797338"/>
                    </a:lnTo>
                    <a:cubicBezTo>
                      <a:pt x="4036091" y="832898"/>
                      <a:pt x="4006881" y="862108"/>
                      <a:pt x="3971321" y="862108"/>
                    </a:cubicBezTo>
                    <a:lnTo>
                      <a:pt x="124460" y="862108"/>
                    </a:lnTo>
                    <a:cubicBezTo>
                      <a:pt x="88900" y="862108"/>
                      <a:pt x="59690" y="832898"/>
                      <a:pt x="59690" y="797338"/>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797338"/>
                    </a:lnTo>
                    <a:cubicBezTo>
                      <a:pt x="0" y="865918"/>
                      <a:pt x="55880" y="921798"/>
                      <a:pt x="124460" y="921798"/>
                    </a:cubicBezTo>
                    <a:lnTo>
                      <a:pt x="3971321" y="921798"/>
                    </a:lnTo>
                    <a:cubicBezTo>
                      <a:pt x="4039901" y="921798"/>
                      <a:pt x="4095781" y="865918"/>
                      <a:pt x="4095781" y="797338"/>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11" name="Group 11"/>
            <p:cNvGrpSpPr/>
            <p:nvPr/>
          </p:nvGrpSpPr>
          <p:grpSpPr>
            <a:xfrm>
              <a:off x="647312" y="4212881"/>
              <a:ext cx="2780558" cy="628481"/>
              <a:chOff x="0" y="0"/>
              <a:chExt cx="4095781" cy="925757"/>
            </a:xfrm>
          </p:grpSpPr>
          <p:sp>
            <p:nvSpPr>
              <p:cNvPr id="12" name="Freeform 12"/>
              <p:cNvSpPr/>
              <p:nvPr/>
            </p:nvSpPr>
            <p:spPr>
              <a:xfrm>
                <a:off x="31750" y="31750"/>
                <a:ext cx="4032281" cy="862257"/>
              </a:xfrm>
              <a:custGeom>
                <a:avLst/>
                <a:gdLst/>
                <a:ahLst/>
                <a:cxnLst/>
                <a:rect l="l" t="t" r="r" b="b"/>
                <a:pathLst>
                  <a:path w="4032281" h="862257">
                    <a:moveTo>
                      <a:pt x="3939571" y="862257"/>
                    </a:moveTo>
                    <a:lnTo>
                      <a:pt x="92710" y="862257"/>
                    </a:lnTo>
                    <a:cubicBezTo>
                      <a:pt x="41910" y="862257"/>
                      <a:pt x="0" y="820347"/>
                      <a:pt x="0" y="769547"/>
                    </a:cubicBezTo>
                    <a:lnTo>
                      <a:pt x="0" y="92710"/>
                    </a:lnTo>
                    <a:cubicBezTo>
                      <a:pt x="0" y="41910"/>
                      <a:pt x="41910" y="0"/>
                      <a:pt x="92710" y="0"/>
                    </a:cubicBezTo>
                    <a:lnTo>
                      <a:pt x="3938301" y="0"/>
                    </a:lnTo>
                    <a:cubicBezTo>
                      <a:pt x="3989101" y="0"/>
                      <a:pt x="4031011" y="41910"/>
                      <a:pt x="4031011" y="92710"/>
                    </a:cubicBezTo>
                    <a:lnTo>
                      <a:pt x="4031011" y="768277"/>
                    </a:lnTo>
                    <a:cubicBezTo>
                      <a:pt x="4032281" y="820347"/>
                      <a:pt x="3990371" y="862257"/>
                      <a:pt x="3939571" y="862257"/>
                    </a:cubicBezTo>
                    <a:close/>
                  </a:path>
                </a:pathLst>
              </a:custGeom>
              <a:solidFill>
                <a:srgbClr val="E4F8F6"/>
              </a:solidFill>
            </p:spPr>
            <p:txBody>
              <a:bodyPr/>
              <a:lstStyle/>
              <a:p>
                <a:endParaRPr lang="en-US"/>
              </a:p>
            </p:txBody>
          </p:sp>
          <p:sp>
            <p:nvSpPr>
              <p:cNvPr id="13" name="Freeform 13"/>
              <p:cNvSpPr/>
              <p:nvPr/>
            </p:nvSpPr>
            <p:spPr>
              <a:xfrm>
                <a:off x="0" y="0"/>
                <a:ext cx="4095781" cy="925757"/>
              </a:xfrm>
              <a:custGeom>
                <a:avLst/>
                <a:gdLst/>
                <a:ahLst/>
                <a:cxnLst/>
                <a:rect l="l" t="t" r="r" b="b"/>
                <a:pathLst>
                  <a:path w="4095781" h="925757">
                    <a:moveTo>
                      <a:pt x="3971321" y="59690"/>
                    </a:moveTo>
                    <a:cubicBezTo>
                      <a:pt x="4006881" y="59690"/>
                      <a:pt x="4036091" y="88900"/>
                      <a:pt x="4036091" y="124460"/>
                    </a:cubicBezTo>
                    <a:lnTo>
                      <a:pt x="4036091" y="801297"/>
                    </a:lnTo>
                    <a:cubicBezTo>
                      <a:pt x="4036091" y="836857"/>
                      <a:pt x="4006881" y="866067"/>
                      <a:pt x="3971321" y="866067"/>
                    </a:cubicBezTo>
                    <a:lnTo>
                      <a:pt x="124460" y="866067"/>
                    </a:lnTo>
                    <a:cubicBezTo>
                      <a:pt x="88900" y="866067"/>
                      <a:pt x="59690" y="836857"/>
                      <a:pt x="59690" y="801297"/>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801297"/>
                    </a:lnTo>
                    <a:cubicBezTo>
                      <a:pt x="0" y="869877"/>
                      <a:pt x="55880" y="925757"/>
                      <a:pt x="124460" y="925757"/>
                    </a:cubicBezTo>
                    <a:lnTo>
                      <a:pt x="3971321" y="925757"/>
                    </a:lnTo>
                    <a:cubicBezTo>
                      <a:pt x="4039901" y="925757"/>
                      <a:pt x="4095781" y="869877"/>
                      <a:pt x="4095781" y="801297"/>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14" name="AutoShape 14"/>
            <p:cNvSpPr/>
            <p:nvPr/>
          </p:nvSpPr>
          <p:spPr>
            <a:xfrm flipV="1">
              <a:off x="263918" y="3345083"/>
              <a:ext cx="0" cy="2950965"/>
            </a:xfrm>
            <a:prstGeom prst="line">
              <a:avLst/>
            </a:prstGeom>
            <a:ln w="25400" cap="rnd">
              <a:solidFill>
                <a:srgbClr val="003882"/>
              </a:solidFill>
              <a:prstDash val="solid"/>
              <a:headEnd type="none" w="sm" len="sm"/>
              <a:tailEnd type="none" w="sm" len="sm"/>
            </a:ln>
          </p:spPr>
          <p:txBody>
            <a:bodyPr/>
            <a:lstStyle/>
            <a:p>
              <a:endParaRPr lang="en-US"/>
            </a:p>
          </p:txBody>
        </p:sp>
        <p:grpSp>
          <p:nvGrpSpPr>
            <p:cNvPr id="15" name="Group 15"/>
            <p:cNvGrpSpPr/>
            <p:nvPr/>
          </p:nvGrpSpPr>
          <p:grpSpPr>
            <a:xfrm>
              <a:off x="0" y="2695467"/>
              <a:ext cx="3564642" cy="1001910"/>
              <a:chOff x="0" y="0"/>
              <a:chExt cx="5250742" cy="1475820"/>
            </a:xfrm>
          </p:grpSpPr>
          <p:sp>
            <p:nvSpPr>
              <p:cNvPr id="16" name="Freeform 16"/>
              <p:cNvSpPr/>
              <p:nvPr/>
            </p:nvSpPr>
            <p:spPr>
              <a:xfrm>
                <a:off x="31750" y="31750"/>
                <a:ext cx="5187242" cy="1412320"/>
              </a:xfrm>
              <a:custGeom>
                <a:avLst/>
                <a:gdLst/>
                <a:ahLst/>
                <a:cxnLst/>
                <a:rect l="l" t="t" r="r" b="b"/>
                <a:pathLst>
                  <a:path w="5187242" h="1412320">
                    <a:moveTo>
                      <a:pt x="5094532" y="1412320"/>
                    </a:moveTo>
                    <a:lnTo>
                      <a:pt x="92710" y="1412320"/>
                    </a:lnTo>
                    <a:cubicBezTo>
                      <a:pt x="41910" y="1412320"/>
                      <a:pt x="0" y="1370410"/>
                      <a:pt x="0" y="1319610"/>
                    </a:cubicBezTo>
                    <a:lnTo>
                      <a:pt x="0" y="92710"/>
                    </a:lnTo>
                    <a:cubicBezTo>
                      <a:pt x="0" y="41910"/>
                      <a:pt x="41910" y="0"/>
                      <a:pt x="92710" y="0"/>
                    </a:cubicBezTo>
                    <a:lnTo>
                      <a:pt x="5093262" y="0"/>
                    </a:lnTo>
                    <a:cubicBezTo>
                      <a:pt x="5144062" y="0"/>
                      <a:pt x="5185972" y="41910"/>
                      <a:pt x="5185972" y="92710"/>
                    </a:cubicBezTo>
                    <a:lnTo>
                      <a:pt x="5185972" y="1318340"/>
                    </a:lnTo>
                    <a:cubicBezTo>
                      <a:pt x="5187242" y="1370410"/>
                      <a:pt x="5145332" y="1412320"/>
                      <a:pt x="5094532" y="1412320"/>
                    </a:cubicBezTo>
                    <a:close/>
                  </a:path>
                </a:pathLst>
              </a:custGeom>
              <a:solidFill>
                <a:srgbClr val="055E6E"/>
              </a:solidFill>
            </p:spPr>
            <p:txBody>
              <a:bodyPr/>
              <a:lstStyle/>
              <a:p>
                <a:endParaRPr lang="en-US"/>
              </a:p>
            </p:txBody>
          </p:sp>
          <p:sp>
            <p:nvSpPr>
              <p:cNvPr id="17" name="Freeform 17"/>
              <p:cNvSpPr/>
              <p:nvPr/>
            </p:nvSpPr>
            <p:spPr>
              <a:xfrm>
                <a:off x="0" y="0"/>
                <a:ext cx="5250742" cy="1475820"/>
              </a:xfrm>
              <a:custGeom>
                <a:avLst/>
                <a:gdLst/>
                <a:ahLst/>
                <a:cxnLst/>
                <a:rect l="l" t="t" r="r" b="b"/>
                <a:pathLst>
                  <a:path w="5250742" h="1475820">
                    <a:moveTo>
                      <a:pt x="5126282" y="59690"/>
                    </a:moveTo>
                    <a:cubicBezTo>
                      <a:pt x="5161842" y="59690"/>
                      <a:pt x="5191052" y="88900"/>
                      <a:pt x="5191052" y="124460"/>
                    </a:cubicBezTo>
                    <a:lnTo>
                      <a:pt x="5191052" y="1351360"/>
                    </a:lnTo>
                    <a:cubicBezTo>
                      <a:pt x="5191052" y="1386920"/>
                      <a:pt x="5161842" y="1416130"/>
                      <a:pt x="5126282" y="1416130"/>
                    </a:cubicBezTo>
                    <a:lnTo>
                      <a:pt x="124460" y="1416130"/>
                    </a:lnTo>
                    <a:cubicBezTo>
                      <a:pt x="88900" y="1416130"/>
                      <a:pt x="59690" y="1386920"/>
                      <a:pt x="59690" y="1351360"/>
                    </a:cubicBezTo>
                    <a:lnTo>
                      <a:pt x="59690" y="124460"/>
                    </a:lnTo>
                    <a:cubicBezTo>
                      <a:pt x="59690" y="88900"/>
                      <a:pt x="88900" y="59690"/>
                      <a:pt x="124460" y="59690"/>
                    </a:cubicBezTo>
                    <a:lnTo>
                      <a:pt x="5126282" y="59690"/>
                    </a:lnTo>
                    <a:moveTo>
                      <a:pt x="5126282" y="0"/>
                    </a:moveTo>
                    <a:lnTo>
                      <a:pt x="124460" y="0"/>
                    </a:lnTo>
                    <a:cubicBezTo>
                      <a:pt x="55880" y="0"/>
                      <a:pt x="0" y="55880"/>
                      <a:pt x="0" y="124460"/>
                    </a:cubicBezTo>
                    <a:lnTo>
                      <a:pt x="0" y="1351360"/>
                    </a:lnTo>
                    <a:cubicBezTo>
                      <a:pt x="0" y="1419940"/>
                      <a:pt x="55880" y="1475820"/>
                      <a:pt x="124460" y="1475820"/>
                    </a:cubicBezTo>
                    <a:lnTo>
                      <a:pt x="5126282" y="1475820"/>
                    </a:lnTo>
                    <a:cubicBezTo>
                      <a:pt x="5194862" y="1475820"/>
                      <a:pt x="5250742" y="1419940"/>
                      <a:pt x="5250742" y="1351360"/>
                    </a:cubicBezTo>
                    <a:lnTo>
                      <a:pt x="5250742" y="124460"/>
                    </a:lnTo>
                    <a:cubicBezTo>
                      <a:pt x="5250742" y="55880"/>
                      <a:pt x="5194862" y="0"/>
                      <a:pt x="5126282" y="0"/>
                    </a:cubicBezTo>
                    <a:close/>
                  </a:path>
                </a:pathLst>
              </a:custGeom>
              <a:solidFill>
                <a:srgbClr val="055E6E"/>
              </a:solidFill>
            </p:spPr>
            <p:txBody>
              <a:bodyPr/>
              <a:lstStyle/>
              <a:p>
                <a:endParaRPr lang="en-US"/>
              </a:p>
            </p:txBody>
          </p:sp>
        </p:grpSp>
        <p:grpSp>
          <p:nvGrpSpPr>
            <p:cNvPr id="18" name="Group 18"/>
            <p:cNvGrpSpPr/>
            <p:nvPr/>
          </p:nvGrpSpPr>
          <p:grpSpPr>
            <a:xfrm>
              <a:off x="4603331" y="5299134"/>
              <a:ext cx="2780558" cy="909779"/>
              <a:chOff x="0" y="0"/>
              <a:chExt cx="4095781" cy="1340110"/>
            </a:xfrm>
          </p:grpSpPr>
          <p:sp>
            <p:nvSpPr>
              <p:cNvPr id="19" name="Freeform 19"/>
              <p:cNvSpPr/>
              <p:nvPr/>
            </p:nvSpPr>
            <p:spPr>
              <a:xfrm>
                <a:off x="31750" y="31750"/>
                <a:ext cx="4032281" cy="1276610"/>
              </a:xfrm>
              <a:custGeom>
                <a:avLst/>
                <a:gdLst/>
                <a:ahLst/>
                <a:cxnLst/>
                <a:rect l="l" t="t" r="r" b="b"/>
                <a:pathLst>
                  <a:path w="4032281" h="1276610">
                    <a:moveTo>
                      <a:pt x="3939571" y="1276610"/>
                    </a:moveTo>
                    <a:lnTo>
                      <a:pt x="92710" y="1276610"/>
                    </a:lnTo>
                    <a:cubicBezTo>
                      <a:pt x="41910" y="1276610"/>
                      <a:pt x="0" y="1234700"/>
                      <a:pt x="0" y="1183900"/>
                    </a:cubicBezTo>
                    <a:lnTo>
                      <a:pt x="0" y="92710"/>
                    </a:lnTo>
                    <a:cubicBezTo>
                      <a:pt x="0" y="41910"/>
                      <a:pt x="41910" y="0"/>
                      <a:pt x="92710" y="0"/>
                    </a:cubicBezTo>
                    <a:lnTo>
                      <a:pt x="3938301" y="0"/>
                    </a:lnTo>
                    <a:cubicBezTo>
                      <a:pt x="3989101" y="0"/>
                      <a:pt x="4031011" y="41910"/>
                      <a:pt x="4031011" y="92710"/>
                    </a:cubicBezTo>
                    <a:lnTo>
                      <a:pt x="4031011" y="1182630"/>
                    </a:lnTo>
                    <a:cubicBezTo>
                      <a:pt x="4032281" y="1234700"/>
                      <a:pt x="3990371" y="1276610"/>
                      <a:pt x="3939571" y="1276610"/>
                    </a:cubicBezTo>
                    <a:close/>
                  </a:path>
                </a:pathLst>
              </a:custGeom>
              <a:solidFill>
                <a:srgbClr val="E4F8F6"/>
              </a:solidFill>
            </p:spPr>
            <p:txBody>
              <a:bodyPr/>
              <a:lstStyle/>
              <a:p>
                <a:endParaRPr lang="en-US"/>
              </a:p>
            </p:txBody>
          </p:sp>
          <p:sp>
            <p:nvSpPr>
              <p:cNvPr id="20" name="Freeform 20"/>
              <p:cNvSpPr/>
              <p:nvPr/>
            </p:nvSpPr>
            <p:spPr>
              <a:xfrm>
                <a:off x="0" y="0"/>
                <a:ext cx="4095781" cy="1340110"/>
              </a:xfrm>
              <a:custGeom>
                <a:avLst/>
                <a:gdLst/>
                <a:ahLst/>
                <a:cxnLst/>
                <a:rect l="l" t="t" r="r" b="b"/>
                <a:pathLst>
                  <a:path w="4095781" h="1340110">
                    <a:moveTo>
                      <a:pt x="3971321" y="59690"/>
                    </a:moveTo>
                    <a:cubicBezTo>
                      <a:pt x="4006881" y="59690"/>
                      <a:pt x="4036091" y="88900"/>
                      <a:pt x="4036091" y="124460"/>
                    </a:cubicBezTo>
                    <a:lnTo>
                      <a:pt x="4036091" y="1215650"/>
                    </a:lnTo>
                    <a:cubicBezTo>
                      <a:pt x="4036091" y="1251210"/>
                      <a:pt x="4006881" y="1280420"/>
                      <a:pt x="3971321" y="1280420"/>
                    </a:cubicBezTo>
                    <a:lnTo>
                      <a:pt x="124460" y="1280420"/>
                    </a:lnTo>
                    <a:cubicBezTo>
                      <a:pt x="88900" y="1280420"/>
                      <a:pt x="59690" y="1251210"/>
                      <a:pt x="59690" y="1215650"/>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1215650"/>
                    </a:lnTo>
                    <a:cubicBezTo>
                      <a:pt x="0" y="1284230"/>
                      <a:pt x="55880" y="1340110"/>
                      <a:pt x="124460" y="1340110"/>
                    </a:cubicBezTo>
                    <a:lnTo>
                      <a:pt x="3971321" y="1340110"/>
                    </a:lnTo>
                    <a:cubicBezTo>
                      <a:pt x="4039901" y="1340110"/>
                      <a:pt x="4095781" y="1284230"/>
                      <a:pt x="4095781" y="1215650"/>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21" name="Group 21"/>
            <p:cNvGrpSpPr/>
            <p:nvPr/>
          </p:nvGrpSpPr>
          <p:grpSpPr>
            <a:xfrm>
              <a:off x="4618690" y="6485524"/>
              <a:ext cx="2780558" cy="916088"/>
              <a:chOff x="0" y="0"/>
              <a:chExt cx="4095781" cy="1349404"/>
            </a:xfrm>
          </p:grpSpPr>
          <p:sp>
            <p:nvSpPr>
              <p:cNvPr id="22" name="Freeform 22"/>
              <p:cNvSpPr/>
              <p:nvPr/>
            </p:nvSpPr>
            <p:spPr>
              <a:xfrm>
                <a:off x="31750" y="31750"/>
                <a:ext cx="4032281" cy="1285903"/>
              </a:xfrm>
              <a:custGeom>
                <a:avLst/>
                <a:gdLst/>
                <a:ahLst/>
                <a:cxnLst/>
                <a:rect l="l" t="t" r="r" b="b"/>
                <a:pathLst>
                  <a:path w="4032281" h="1285903">
                    <a:moveTo>
                      <a:pt x="3939571" y="1285903"/>
                    </a:moveTo>
                    <a:lnTo>
                      <a:pt x="92710" y="1285903"/>
                    </a:lnTo>
                    <a:cubicBezTo>
                      <a:pt x="41910" y="1285903"/>
                      <a:pt x="0" y="1243993"/>
                      <a:pt x="0" y="1193193"/>
                    </a:cubicBezTo>
                    <a:lnTo>
                      <a:pt x="0" y="92710"/>
                    </a:lnTo>
                    <a:cubicBezTo>
                      <a:pt x="0" y="41910"/>
                      <a:pt x="41910" y="0"/>
                      <a:pt x="92710" y="0"/>
                    </a:cubicBezTo>
                    <a:lnTo>
                      <a:pt x="3938301" y="0"/>
                    </a:lnTo>
                    <a:cubicBezTo>
                      <a:pt x="3989101" y="0"/>
                      <a:pt x="4031011" y="41910"/>
                      <a:pt x="4031011" y="92710"/>
                    </a:cubicBezTo>
                    <a:lnTo>
                      <a:pt x="4031011" y="1191924"/>
                    </a:lnTo>
                    <a:cubicBezTo>
                      <a:pt x="4032281" y="1243993"/>
                      <a:pt x="3990371" y="1285903"/>
                      <a:pt x="3939571" y="1285903"/>
                    </a:cubicBezTo>
                    <a:close/>
                  </a:path>
                </a:pathLst>
              </a:custGeom>
              <a:solidFill>
                <a:srgbClr val="E4F8F6"/>
              </a:solidFill>
            </p:spPr>
            <p:txBody>
              <a:bodyPr/>
              <a:lstStyle/>
              <a:p>
                <a:endParaRPr lang="en-US"/>
              </a:p>
            </p:txBody>
          </p:sp>
          <p:sp>
            <p:nvSpPr>
              <p:cNvPr id="23" name="Freeform 23"/>
              <p:cNvSpPr/>
              <p:nvPr/>
            </p:nvSpPr>
            <p:spPr>
              <a:xfrm>
                <a:off x="0" y="0"/>
                <a:ext cx="4095781" cy="1349404"/>
              </a:xfrm>
              <a:custGeom>
                <a:avLst/>
                <a:gdLst/>
                <a:ahLst/>
                <a:cxnLst/>
                <a:rect l="l" t="t" r="r" b="b"/>
                <a:pathLst>
                  <a:path w="4095781" h="1349404">
                    <a:moveTo>
                      <a:pt x="3971321" y="59690"/>
                    </a:moveTo>
                    <a:cubicBezTo>
                      <a:pt x="4006881" y="59690"/>
                      <a:pt x="4036091" y="88900"/>
                      <a:pt x="4036091" y="124460"/>
                    </a:cubicBezTo>
                    <a:lnTo>
                      <a:pt x="4036091" y="1224944"/>
                    </a:lnTo>
                    <a:cubicBezTo>
                      <a:pt x="4036091" y="1260504"/>
                      <a:pt x="4006881" y="1289714"/>
                      <a:pt x="3971321" y="1289714"/>
                    </a:cubicBezTo>
                    <a:lnTo>
                      <a:pt x="124460" y="1289714"/>
                    </a:lnTo>
                    <a:cubicBezTo>
                      <a:pt x="88900" y="1289714"/>
                      <a:pt x="59690" y="1260504"/>
                      <a:pt x="59690" y="1224944"/>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1224944"/>
                    </a:lnTo>
                    <a:cubicBezTo>
                      <a:pt x="0" y="1293524"/>
                      <a:pt x="55880" y="1349404"/>
                      <a:pt x="124460" y="1349404"/>
                    </a:cubicBezTo>
                    <a:lnTo>
                      <a:pt x="3971321" y="1349404"/>
                    </a:lnTo>
                    <a:cubicBezTo>
                      <a:pt x="4039901" y="1349404"/>
                      <a:pt x="4095781" y="1293524"/>
                      <a:pt x="4095781" y="1224944"/>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24" name="Group 24"/>
            <p:cNvGrpSpPr/>
            <p:nvPr/>
          </p:nvGrpSpPr>
          <p:grpSpPr>
            <a:xfrm>
              <a:off x="4603331" y="4152368"/>
              <a:ext cx="2780558" cy="872629"/>
              <a:chOff x="0" y="0"/>
              <a:chExt cx="4095781" cy="1285389"/>
            </a:xfrm>
          </p:grpSpPr>
          <p:sp>
            <p:nvSpPr>
              <p:cNvPr id="25" name="Freeform 25"/>
              <p:cNvSpPr/>
              <p:nvPr/>
            </p:nvSpPr>
            <p:spPr>
              <a:xfrm>
                <a:off x="31750" y="31750"/>
                <a:ext cx="4032281" cy="1221889"/>
              </a:xfrm>
              <a:custGeom>
                <a:avLst/>
                <a:gdLst/>
                <a:ahLst/>
                <a:cxnLst/>
                <a:rect l="l" t="t" r="r" b="b"/>
                <a:pathLst>
                  <a:path w="4032281" h="1221889">
                    <a:moveTo>
                      <a:pt x="3939571" y="1221889"/>
                    </a:moveTo>
                    <a:lnTo>
                      <a:pt x="92710" y="1221889"/>
                    </a:lnTo>
                    <a:cubicBezTo>
                      <a:pt x="41910" y="1221889"/>
                      <a:pt x="0" y="1179979"/>
                      <a:pt x="0" y="1129179"/>
                    </a:cubicBezTo>
                    <a:lnTo>
                      <a:pt x="0" y="92710"/>
                    </a:lnTo>
                    <a:cubicBezTo>
                      <a:pt x="0" y="41910"/>
                      <a:pt x="41910" y="0"/>
                      <a:pt x="92710" y="0"/>
                    </a:cubicBezTo>
                    <a:lnTo>
                      <a:pt x="3938301" y="0"/>
                    </a:lnTo>
                    <a:cubicBezTo>
                      <a:pt x="3989101" y="0"/>
                      <a:pt x="4031011" y="41910"/>
                      <a:pt x="4031011" y="92710"/>
                    </a:cubicBezTo>
                    <a:lnTo>
                      <a:pt x="4031011" y="1127909"/>
                    </a:lnTo>
                    <a:cubicBezTo>
                      <a:pt x="4032281" y="1179979"/>
                      <a:pt x="3990371" y="1221889"/>
                      <a:pt x="3939571" y="1221889"/>
                    </a:cubicBezTo>
                    <a:close/>
                  </a:path>
                </a:pathLst>
              </a:custGeom>
              <a:solidFill>
                <a:srgbClr val="E4F8F6"/>
              </a:solidFill>
            </p:spPr>
            <p:txBody>
              <a:bodyPr/>
              <a:lstStyle/>
              <a:p>
                <a:endParaRPr lang="en-US"/>
              </a:p>
            </p:txBody>
          </p:sp>
          <p:sp>
            <p:nvSpPr>
              <p:cNvPr id="26" name="Freeform 26"/>
              <p:cNvSpPr/>
              <p:nvPr/>
            </p:nvSpPr>
            <p:spPr>
              <a:xfrm>
                <a:off x="0" y="0"/>
                <a:ext cx="4095781" cy="1285389"/>
              </a:xfrm>
              <a:custGeom>
                <a:avLst/>
                <a:gdLst/>
                <a:ahLst/>
                <a:cxnLst/>
                <a:rect l="l" t="t" r="r" b="b"/>
                <a:pathLst>
                  <a:path w="4095781" h="1285389">
                    <a:moveTo>
                      <a:pt x="3971321" y="59690"/>
                    </a:moveTo>
                    <a:cubicBezTo>
                      <a:pt x="4006881" y="59690"/>
                      <a:pt x="4036091" y="88900"/>
                      <a:pt x="4036091" y="124460"/>
                    </a:cubicBezTo>
                    <a:lnTo>
                      <a:pt x="4036091" y="1160929"/>
                    </a:lnTo>
                    <a:cubicBezTo>
                      <a:pt x="4036091" y="1196489"/>
                      <a:pt x="4006881" y="1225699"/>
                      <a:pt x="3971321" y="1225699"/>
                    </a:cubicBezTo>
                    <a:lnTo>
                      <a:pt x="124460" y="1225699"/>
                    </a:lnTo>
                    <a:cubicBezTo>
                      <a:pt x="88900" y="1225699"/>
                      <a:pt x="59690" y="1196489"/>
                      <a:pt x="59690" y="1160929"/>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1160929"/>
                    </a:lnTo>
                    <a:cubicBezTo>
                      <a:pt x="0" y="1229509"/>
                      <a:pt x="55880" y="1285389"/>
                      <a:pt x="124460" y="1285389"/>
                    </a:cubicBezTo>
                    <a:lnTo>
                      <a:pt x="3971321" y="1285389"/>
                    </a:lnTo>
                    <a:cubicBezTo>
                      <a:pt x="4039901" y="1285389"/>
                      <a:pt x="4095781" y="1229509"/>
                      <a:pt x="4095781" y="1160929"/>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27" name="AutoShape 27"/>
            <p:cNvSpPr/>
            <p:nvPr/>
          </p:nvSpPr>
          <p:spPr>
            <a:xfrm flipV="1">
              <a:off x="4225436" y="3542242"/>
              <a:ext cx="0" cy="3421550"/>
            </a:xfrm>
            <a:prstGeom prst="line">
              <a:avLst/>
            </a:prstGeom>
            <a:ln w="25400" cap="rnd">
              <a:solidFill>
                <a:srgbClr val="003882"/>
              </a:solidFill>
              <a:prstDash val="solid"/>
              <a:headEnd type="none" w="sm" len="sm"/>
              <a:tailEnd type="none" w="sm" len="sm"/>
            </a:ln>
          </p:spPr>
          <p:txBody>
            <a:bodyPr/>
            <a:lstStyle/>
            <a:p>
              <a:endParaRPr lang="en-US"/>
            </a:p>
          </p:txBody>
        </p:sp>
        <p:grpSp>
          <p:nvGrpSpPr>
            <p:cNvPr id="28" name="Group 28"/>
            <p:cNvGrpSpPr/>
            <p:nvPr/>
          </p:nvGrpSpPr>
          <p:grpSpPr>
            <a:xfrm>
              <a:off x="3925590" y="2695467"/>
              <a:ext cx="3564642" cy="1001910"/>
              <a:chOff x="0" y="0"/>
              <a:chExt cx="5250742" cy="1475820"/>
            </a:xfrm>
          </p:grpSpPr>
          <p:sp>
            <p:nvSpPr>
              <p:cNvPr id="29" name="Freeform 29"/>
              <p:cNvSpPr/>
              <p:nvPr/>
            </p:nvSpPr>
            <p:spPr>
              <a:xfrm>
                <a:off x="31750" y="31750"/>
                <a:ext cx="5187242" cy="1412320"/>
              </a:xfrm>
              <a:custGeom>
                <a:avLst/>
                <a:gdLst/>
                <a:ahLst/>
                <a:cxnLst/>
                <a:rect l="l" t="t" r="r" b="b"/>
                <a:pathLst>
                  <a:path w="5187242" h="1412320">
                    <a:moveTo>
                      <a:pt x="5094532" y="1412320"/>
                    </a:moveTo>
                    <a:lnTo>
                      <a:pt x="92710" y="1412320"/>
                    </a:lnTo>
                    <a:cubicBezTo>
                      <a:pt x="41910" y="1412320"/>
                      <a:pt x="0" y="1370410"/>
                      <a:pt x="0" y="1319610"/>
                    </a:cubicBezTo>
                    <a:lnTo>
                      <a:pt x="0" y="92710"/>
                    </a:lnTo>
                    <a:cubicBezTo>
                      <a:pt x="0" y="41910"/>
                      <a:pt x="41910" y="0"/>
                      <a:pt x="92710" y="0"/>
                    </a:cubicBezTo>
                    <a:lnTo>
                      <a:pt x="5093262" y="0"/>
                    </a:lnTo>
                    <a:cubicBezTo>
                      <a:pt x="5144062" y="0"/>
                      <a:pt x="5185972" y="41910"/>
                      <a:pt x="5185972" y="92710"/>
                    </a:cubicBezTo>
                    <a:lnTo>
                      <a:pt x="5185972" y="1318340"/>
                    </a:lnTo>
                    <a:cubicBezTo>
                      <a:pt x="5187242" y="1370410"/>
                      <a:pt x="5145332" y="1412320"/>
                      <a:pt x="5094532" y="1412320"/>
                    </a:cubicBezTo>
                    <a:close/>
                  </a:path>
                </a:pathLst>
              </a:custGeom>
              <a:solidFill>
                <a:srgbClr val="055E6E"/>
              </a:solidFill>
            </p:spPr>
            <p:txBody>
              <a:bodyPr/>
              <a:lstStyle/>
              <a:p>
                <a:endParaRPr lang="en-US"/>
              </a:p>
            </p:txBody>
          </p:sp>
          <p:sp>
            <p:nvSpPr>
              <p:cNvPr id="30" name="Freeform 30"/>
              <p:cNvSpPr/>
              <p:nvPr/>
            </p:nvSpPr>
            <p:spPr>
              <a:xfrm>
                <a:off x="0" y="0"/>
                <a:ext cx="5250742" cy="1475820"/>
              </a:xfrm>
              <a:custGeom>
                <a:avLst/>
                <a:gdLst/>
                <a:ahLst/>
                <a:cxnLst/>
                <a:rect l="l" t="t" r="r" b="b"/>
                <a:pathLst>
                  <a:path w="5250742" h="1475820">
                    <a:moveTo>
                      <a:pt x="5126282" y="59690"/>
                    </a:moveTo>
                    <a:cubicBezTo>
                      <a:pt x="5161842" y="59690"/>
                      <a:pt x="5191052" y="88900"/>
                      <a:pt x="5191052" y="124460"/>
                    </a:cubicBezTo>
                    <a:lnTo>
                      <a:pt x="5191052" y="1351360"/>
                    </a:lnTo>
                    <a:cubicBezTo>
                      <a:pt x="5191052" y="1386920"/>
                      <a:pt x="5161842" y="1416130"/>
                      <a:pt x="5126282" y="1416130"/>
                    </a:cubicBezTo>
                    <a:lnTo>
                      <a:pt x="124460" y="1416130"/>
                    </a:lnTo>
                    <a:cubicBezTo>
                      <a:pt x="88900" y="1416130"/>
                      <a:pt x="59690" y="1386920"/>
                      <a:pt x="59690" y="1351360"/>
                    </a:cubicBezTo>
                    <a:lnTo>
                      <a:pt x="59690" y="124460"/>
                    </a:lnTo>
                    <a:cubicBezTo>
                      <a:pt x="59690" y="88900"/>
                      <a:pt x="88900" y="59690"/>
                      <a:pt x="124460" y="59690"/>
                    </a:cubicBezTo>
                    <a:lnTo>
                      <a:pt x="5126282" y="59690"/>
                    </a:lnTo>
                    <a:moveTo>
                      <a:pt x="5126282" y="0"/>
                    </a:moveTo>
                    <a:lnTo>
                      <a:pt x="124460" y="0"/>
                    </a:lnTo>
                    <a:cubicBezTo>
                      <a:pt x="55880" y="0"/>
                      <a:pt x="0" y="55880"/>
                      <a:pt x="0" y="124460"/>
                    </a:cubicBezTo>
                    <a:lnTo>
                      <a:pt x="0" y="1351360"/>
                    </a:lnTo>
                    <a:cubicBezTo>
                      <a:pt x="0" y="1419940"/>
                      <a:pt x="55880" y="1475820"/>
                      <a:pt x="124460" y="1475820"/>
                    </a:cubicBezTo>
                    <a:lnTo>
                      <a:pt x="5126282" y="1475820"/>
                    </a:lnTo>
                    <a:cubicBezTo>
                      <a:pt x="5194862" y="1475820"/>
                      <a:pt x="5250742" y="1419940"/>
                      <a:pt x="5250742" y="1351360"/>
                    </a:cubicBezTo>
                    <a:lnTo>
                      <a:pt x="5250742" y="124460"/>
                    </a:lnTo>
                    <a:cubicBezTo>
                      <a:pt x="5250742" y="55880"/>
                      <a:pt x="5194862" y="0"/>
                      <a:pt x="5126282" y="0"/>
                    </a:cubicBezTo>
                    <a:close/>
                  </a:path>
                </a:pathLst>
              </a:custGeom>
              <a:solidFill>
                <a:srgbClr val="055E6E"/>
              </a:solidFill>
            </p:spPr>
            <p:txBody>
              <a:bodyPr/>
              <a:lstStyle/>
              <a:p>
                <a:endParaRPr lang="en-US"/>
              </a:p>
            </p:txBody>
          </p:sp>
        </p:grpSp>
        <p:sp>
          <p:nvSpPr>
            <p:cNvPr id="31" name="AutoShape 31"/>
            <p:cNvSpPr/>
            <p:nvPr/>
          </p:nvSpPr>
          <p:spPr>
            <a:xfrm>
              <a:off x="4240795" y="6946659"/>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32" name="AutoShape 32"/>
            <p:cNvSpPr/>
            <p:nvPr/>
          </p:nvSpPr>
          <p:spPr>
            <a:xfrm>
              <a:off x="4225436" y="5812860"/>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33" name="AutoShape 33"/>
            <p:cNvSpPr/>
            <p:nvPr/>
          </p:nvSpPr>
          <p:spPr>
            <a:xfrm>
              <a:off x="4225436" y="4642134"/>
              <a:ext cx="394926" cy="0"/>
            </a:xfrm>
            <a:prstGeom prst="line">
              <a:avLst/>
            </a:prstGeom>
            <a:ln w="25400" cap="flat">
              <a:solidFill>
                <a:srgbClr val="003882"/>
              </a:solidFill>
              <a:prstDash val="solid"/>
              <a:headEnd type="none" w="sm" len="sm"/>
              <a:tailEnd type="none" w="sm" len="sm"/>
            </a:ln>
          </p:spPr>
          <p:txBody>
            <a:bodyPr/>
            <a:lstStyle/>
            <a:p>
              <a:endParaRPr lang="en-US"/>
            </a:p>
          </p:txBody>
        </p:sp>
        <p:grpSp>
          <p:nvGrpSpPr>
            <p:cNvPr id="34" name="Group 34"/>
            <p:cNvGrpSpPr/>
            <p:nvPr/>
          </p:nvGrpSpPr>
          <p:grpSpPr>
            <a:xfrm>
              <a:off x="8652434" y="7432530"/>
              <a:ext cx="2780558" cy="666226"/>
              <a:chOff x="0" y="0"/>
              <a:chExt cx="4095781" cy="981356"/>
            </a:xfrm>
          </p:grpSpPr>
          <p:sp>
            <p:nvSpPr>
              <p:cNvPr id="35" name="Freeform 35"/>
              <p:cNvSpPr/>
              <p:nvPr/>
            </p:nvSpPr>
            <p:spPr>
              <a:xfrm>
                <a:off x="31750" y="31750"/>
                <a:ext cx="4032281" cy="917856"/>
              </a:xfrm>
              <a:custGeom>
                <a:avLst/>
                <a:gdLst/>
                <a:ahLst/>
                <a:cxnLst/>
                <a:rect l="l" t="t" r="r" b="b"/>
                <a:pathLst>
                  <a:path w="4032281" h="917856">
                    <a:moveTo>
                      <a:pt x="3939571" y="917856"/>
                    </a:moveTo>
                    <a:lnTo>
                      <a:pt x="92710" y="917856"/>
                    </a:lnTo>
                    <a:cubicBezTo>
                      <a:pt x="41910" y="917856"/>
                      <a:pt x="0" y="875946"/>
                      <a:pt x="0" y="825146"/>
                    </a:cubicBezTo>
                    <a:lnTo>
                      <a:pt x="0" y="92710"/>
                    </a:lnTo>
                    <a:cubicBezTo>
                      <a:pt x="0" y="41910"/>
                      <a:pt x="41910" y="0"/>
                      <a:pt x="92710" y="0"/>
                    </a:cubicBezTo>
                    <a:lnTo>
                      <a:pt x="3938301" y="0"/>
                    </a:lnTo>
                    <a:cubicBezTo>
                      <a:pt x="3989101" y="0"/>
                      <a:pt x="4031011" y="41910"/>
                      <a:pt x="4031011" y="92710"/>
                    </a:cubicBezTo>
                    <a:lnTo>
                      <a:pt x="4031011" y="823876"/>
                    </a:lnTo>
                    <a:cubicBezTo>
                      <a:pt x="4032281" y="875946"/>
                      <a:pt x="3990371" y="917856"/>
                      <a:pt x="3939571" y="917856"/>
                    </a:cubicBezTo>
                    <a:close/>
                  </a:path>
                </a:pathLst>
              </a:custGeom>
              <a:solidFill>
                <a:srgbClr val="E4F8F6"/>
              </a:solidFill>
            </p:spPr>
            <p:txBody>
              <a:bodyPr/>
              <a:lstStyle/>
              <a:p>
                <a:endParaRPr lang="en-US"/>
              </a:p>
            </p:txBody>
          </p:sp>
          <p:sp>
            <p:nvSpPr>
              <p:cNvPr id="36" name="Freeform 36"/>
              <p:cNvSpPr/>
              <p:nvPr/>
            </p:nvSpPr>
            <p:spPr>
              <a:xfrm>
                <a:off x="0" y="0"/>
                <a:ext cx="4095781" cy="981356"/>
              </a:xfrm>
              <a:custGeom>
                <a:avLst/>
                <a:gdLst/>
                <a:ahLst/>
                <a:cxnLst/>
                <a:rect l="l" t="t" r="r" b="b"/>
                <a:pathLst>
                  <a:path w="4095781" h="981356">
                    <a:moveTo>
                      <a:pt x="3971321" y="59690"/>
                    </a:moveTo>
                    <a:cubicBezTo>
                      <a:pt x="4006881" y="59690"/>
                      <a:pt x="4036091" y="88900"/>
                      <a:pt x="4036091" y="124460"/>
                    </a:cubicBezTo>
                    <a:lnTo>
                      <a:pt x="4036091" y="856896"/>
                    </a:lnTo>
                    <a:cubicBezTo>
                      <a:pt x="4036091" y="892456"/>
                      <a:pt x="4006881" y="921666"/>
                      <a:pt x="3971321" y="921666"/>
                    </a:cubicBezTo>
                    <a:lnTo>
                      <a:pt x="124460" y="921666"/>
                    </a:lnTo>
                    <a:cubicBezTo>
                      <a:pt x="88900" y="921666"/>
                      <a:pt x="59690" y="892456"/>
                      <a:pt x="59690" y="856896"/>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856896"/>
                    </a:lnTo>
                    <a:cubicBezTo>
                      <a:pt x="0" y="925476"/>
                      <a:pt x="55880" y="981356"/>
                      <a:pt x="124460" y="981356"/>
                    </a:cubicBezTo>
                    <a:lnTo>
                      <a:pt x="3971321" y="981356"/>
                    </a:lnTo>
                    <a:cubicBezTo>
                      <a:pt x="4039901" y="981356"/>
                      <a:pt x="4095781" y="925476"/>
                      <a:pt x="4095781" y="856896"/>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37" name="Group 37"/>
            <p:cNvGrpSpPr/>
            <p:nvPr/>
          </p:nvGrpSpPr>
          <p:grpSpPr>
            <a:xfrm>
              <a:off x="8629510" y="8375368"/>
              <a:ext cx="2780558" cy="567974"/>
              <a:chOff x="0" y="0"/>
              <a:chExt cx="4095781" cy="836630"/>
            </a:xfrm>
          </p:grpSpPr>
          <p:sp>
            <p:nvSpPr>
              <p:cNvPr id="38" name="Freeform 38"/>
              <p:cNvSpPr/>
              <p:nvPr/>
            </p:nvSpPr>
            <p:spPr>
              <a:xfrm>
                <a:off x="31750" y="31750"/>
                <a:ext cx="4032281" cy="773130"/>
              </a:xfrm>
              <a:custGeom>
                <a:avLst/>
                <a:gdLst/>
                <a:ahLst/>
                <a:cxnLst/>
                <a:rect l="l" t="t" r="r" b="b"/>
                <a:pathLst>
                  <a:path w="4032281" h="773130">
                    <a:moveTo>
                      <a:pt x="3939571" y="773130"/>
                    </a:moveTo>
                    <a:lnTo>
                      <a:pt x="92710" y="773130"/>
                    </a:lnTo>
                    <a:cubicBezTo>
                      <a:pt x="41910" y="773130"/>
                      <a:pt x="0" y="731220"/>
                      <a:pt x="0" y="680420"/>
                    </a:cubicBezTo>
                    <a:lnTo>
                      <a:pt x="0" y="92710"/>
                    </a:lnTo>
                    <a:cubicBezTo>
                      <a:pt x="0" y="41910"/>
                      <a:pt x="41910" y="0"/>
                      <a:pt x="92710" y="0"/>
                    </a:cubicBezTo>
                    <a:lnTo>
                      <a:pt x="3938301" y="0"/>
                    </a:lnTo>
                    <a:cubicBezTo>
                      <a:pt x="3989101" y="0"/>
                      <a:pt x="4031011" y="41910"/>
                      <a:pt x="4031011" y="92710"/>
                    </a:cubicBezTo>
                    <a:lnTo>
                      <a:pt x="4031011" y="679150"/>
                    </a:lnTo>
                    <a:cubicBezTo>
                      <a:pt x="4032281" y="731220"/>
                      <a:pt x="3990371" y="773130"/>
                      <a:pt x="3939571" y="773130"/>
                    </a:cubicBezTo>
                    <a:close/>
                  </a:path>
                </a:pathLst>
              </a:custGeom>
              <a:solidFill>
                <a:srgbClr val="E4F8F6"/>
              </a:solidFill>
            </p:spPr>
            <p:txBody>
              <a:bodyPr/>
              <a:lstStyle/>
              <a:p>
                <a:endParaRPr lang="en-US"/>
              </a:p>
            </p:txBody>
          </p:sp>
          <p:sp>
            <p:nvSpPr>
              <p:cNvPr id="39" name="Freeform 39"/>
              <p:cNvSpPr/>
              <p:nvPr/>
            </p:nvSpPr>
            <p:spPr>
              <a:xfrm>
                <a:off x="0" y="0"/>
                <a:ext cx="4095781" cy="836630"/>
              </a:xfrm>
              <a:custGeom>
                <a:avLst/>
                <a:gdLst/>
                <a:ahLst/>
                <a:cxnLst/>
                <a:rect l="l" t="t" r="r" b="b"/>
                <a:pathLst>
                  <a:path w="4095781" h="836630">
                    <a:moveTo>
                      <a:pt x="3971321" y="59690"/>
                    </a:moveTo>
                    <a:cubicBezTo>
                      <a:pt x="4006881" y="59690"/>
                      <a:pt x="4036091" y="88900"/>
                      <a:pt x="4036091" y="124460"/>
                    </a:cubicBezTo>
                    <a:lnTo>
                      <a:pt x="4036091" y="712170"/>
                    </a:lnTo>
                    <a:cubicBezTo>
                      <a:pt x="4036091" y="747730"/>
                      <a:pt x="4006881" y="776940"/>
                      <a:pt x="3971321" y="776940"/>
                    </a:cubicBezTo>
                    <a:lnTo>
                      <a:pt x="124460" y="776940"/>
                    </a:lnTo>
                    <a:cubicBezTo>
                      <a:pt x="88900" y="776940"/>
                      <a:pt x="59690" y="747730"/>
                      <a:pt x="59690" y="712170"/>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712170"/>
                    </a:lnTo>
                    <a:cubicBezTo>
                      <a:pt x="0" y="780750"/>
                      <a:pt x="55880" y="836630"/>
                      <a:pt x="124460" y="836630"/>
                    </a:cubicBezTo>
                    <a:lnTo>
                      <a:pt x="3971321" y="836630"/>
                    </a:lnTo>
                    <a:cubicBezTo>
                      <a:pt x="4039901" y="836630"/>
                      <a:pt x="4095781" y="780750"/>
                      <a:pt x="4095781" y="712170"/>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40" name="Group 40"/>
            <p:cNvGrpSpPr/>
            <p:nvPr/>
          </p:nvGrpSpPr>
          <p:grpSpPr>
            <a:xfrm>
              <a:off x="8631428" y="5299134"/>
              <a:ext cx="2780558" cy="696194"/>
              <a:chOff x="0" y="0"/>
              <a:chExt cx="4095781" cy="1025499"/>
            </a:xfrm>
          </p:grpSpPr>
          <p:sp>
            <p:nvSpPr>
              <p:cNvPr id="41" name="Freeform 41"/>
              <p:cNvSpPr/>
              <p:nvPr/>
            </p:nvSpPr>
            <p:spPr>
              <a:xfrm>
                <a:off x="31750" y="31750"/>
                <a:ext cx="4032281" cy="961998"/>
              </a:xfrm>
              <a:custGeom>
                <a:avLst/>
                <a:gdLst/>
                <a:ahLst/>
                <a:cxnLst/>
                <a:rect l="l" t="t" r="r" b="b"/>
                <a:pathLst>
                  <a:path w="4032281" h="961998">
                    <a:moveTo>
                      <a:pt x="3939571" y="961998"/>
                    </a:moveTo>
                    <a:lnTo>
                      <a:pt x="92710" y="961998"/>
                    </a:lnTo>
                    <a:cubicBezTo>
                      <a:pt x="41910" y="961998"/>
                      <a:pt x="0" y="920088"/>
                      <a:pt x="0" y="869288"/>
                    </a:cubicBezTo>
                    <a:lnTo>
                      <a:pt x="0" y="92710"/>
                    </a:lnTo>
                    <a:cubicBezTo>
                      <a:pt x="0" y="41910"/>
                      <a:pt x="41910" y="0"/>
                      <a:pt x="92710" y="0"/>
                    </a:cubicBezTo>
                    <a:lnTo>
                      <a:pt x="3938301" y="0"/>
                    </a:lnTo>
                    <a:cubicBezTo>
                      <a:pt x="3989101" y="0"/>
                      <a:pt x="4031011" y="41910"/>
                      <a:pt x="4031011" y="92710"/>
                    </a:cubicBezTo>
                    <a:lnTo>
                      <a:pt x="4031011" y="868019"/>
                    </a:lnTo>
                    <a:cubicBezTo>
                      <a:pt x="4032281" y="920088"/>
                      <a:pt x="3990371" y="961998"/>
                      <a:pt x="3939571" y="961998"/>
                    </a:cubicBezTo>
                    <a:close/>
                  </a:path>
                </a:pathLst>
              </a:custGeom>
              <a:solidFill>
                <a:srgbClr val="E4F8F6"/>
              </a:solidFill>
            </p:spPr>
            <p:txBody>
              <a:bodyPr/>
              <a:lstStyle/>
              <a:p>
                <a:endParaRPr lang="en-US"/>
              </a:p>
            </p:txBody>
          </p:sp>
          <p:sp>
            <p:nvSpPr>
              <p:cNvPr id="42" name="Freeform 42"/>
              <p:cNvSpPr/>
              <p:nvPr/>
            </p:nvSpPr>
            <p:spPr>
              <a:xfrm>
                <a:off x="0" y="0"/>
                <a:ext cx="4095781" cy="1025499"/>
              </a:xfrm>
              <a:custGeom>
                <a:avLst/>
                <a:gdLst/>
                <a:ahLst/>
                <a:cxnLst/>
                <a:rect l="l" t="t" r="r" b="b"/>
                <a:pathLst>
                  <a:path w="4095781" h="1025499">
                    <a:moveTo>
                      <a:pt x="3971321" y="59690"/>
                    </a:moveTo>
                    <a:cubicBezTo>
                      <a:pt x="4006881" y="59690"/>
                      <a:pt x="4036091" y="88900"/>
                      <a:pt x="4036091" y="124460"/>
                    </a:cubicBezTo>
                    <a:lnTo>
                      <a:pt x="4036091" y="901039"/>
                    </a:lnTo>
                    <a:cubicBezTo>
                      <a:pt x="4036091" y="936599"/>
                      <a:pt x="4006881" y="965808"/>
                      <a:pt x="3971321" y="965808"/>
                    </a:cubicBezTo>
                    <a:lnTo>
                      <a:pt x="124460" y="965808"/>
                    </a:lnTo>
                    <a:cubicBezTo>
                      <a:pt x="88900" y="965808"/>
                      <a:pt x="59690" y="936599"/>
                      <a:pt x="59690" y="901039"/>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901039"/>
                    </a:lnTo>
                    <a:cubicBezTo>
                      <a:pt x="0" y="969619"/>
                      <a:pt x="55880" y="1025499"/>
                      <a:pt x="124460" y="1025499"/>
                    </a:cubicBezTo>
                    <a:lnTo>
                      <a:pt x="3971321" y="1025499"/>
                    </a:lnTo>
                    <a:cubicBezTo>
                      <a:pt x="4039901" y="1025499"/>
                      <a:pt x="4095781" y="969619"/>
                      <a:pt x="4095781" y="901039"/>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43" name="Group 43"/>
            <p:cNvGrpSpPr/>
            <p:nvPr/>
          </p:nvGrpSpPr>
          <p:grpSpPr>
            <a:xfrm>
              <a:off x="8631428" y="6271940"/>
              <a:ext cx="2780558" cy="879393"/>
              <a:chOff x="0" y="0"/>
              <a:chExt cx="4095781" cy="1295352"/>
            </a:xfrm>
          </p:grpSpPr>
          <p:sp>
            <p:nvSpPr>
              <p:cNvPr id="44" name="Freeform 44"/>
              <p:cNvSpPr/>
              <p:nvPr/>
            </p:nvSpPr>
            <p:spPr>
              <a:xfrm>
                <a:off x="31750" y="31750"/>
                <a:ext cx="4032281" cy="1231852"/>
              </a:xfrm>
              <a:custGeom>
                <a:avLst/>
                <a:gdLst/>
                <a:ahLst/>
                <a:cxnLst/>
                <a:rect l="l" t="t" r="r" b="b"/>
                <a:pathLst>
                  <a:path w="4032281" h="1231852">
                    <a:moveTo>
                      <a:pt x="3939571" y="1231852"/>
                    </a:moveTo>
                    <a:lnTo>
                      <a:pt x="92710" y="1231852"/>
                    </a:lnTo>
                    <a:cubicBezTo>
                      <a:pt x="41910" y="1231852"/>
                      <a:pt x="0" y="1189942"/>
                      <a:pt x="0" y="1139142"/>
                    </a:cubicBezTo>
                    <a:lnTo>
                      <a:pt x="0" y="92710"/>
                    </a:lnTo>
                    <a:cubicBezTo>
                      <a:pt x="0" y="41910"/>
                      <a:pt x="41910" y="0"/>
                      <a:pt x="92710" y="0"/>
                    </a:cubicBezTo>
                    <a:lnTo>
                      <a:pt x="3938301" y="0"/>
                    </a:lnTo>
                    <a:cubicBezTo>
                      <a:pt x="3989101" y="0"/>
                      <a:pt x="4031011" y="41910"/>
                      <a:pt x="4031011" y="92710"/>
                    </a:cubicBezTo>
                    <a:lnTo>
                      <a:pt x="4031011" y="1137872"/>
                    </a:lnTo>
                    <a:cubicBezTo>
                      <a:pt x="4032281" y="1189942"/>
                      <a:pt x="3990371" y="1231852"/>
                      <a:pt x="3939571" y="1231852"/>
                    </a:cubicBezTo>
                    <a:close/>
                  </a:path>
                </a:pathLst>
              </a:custGeom>
              <a:solidFill>
                <a:srgbClr val="E4F8F6"/>
              </a:solidFill>
            </p:spPr>
            <p:txBody>
              <a:bodyPr/>
              <a:lstStyle/>
              <a:p>
                <a:endParaRPr lang="en-US"/>
              </a:p>
            </p:txBody>
          </p:sp>
          <p:sp>
            <p:nvSpPr>
              <p:cNvPr id="45" name="Freeform 45"/>
              <p:cNvSpPr/>
              <p:nvPr/>
            </p:nvSpPr>
            <p:spPr>
              <a:xfrm>
                <a:off x="0" y="0"/>
                <a:ext cx="4095781" cy="1295352"/>
              </a:xfrm>
              <a:custGeom>
                <a:avLst/>
                <a:gdLst/>
                <a:ahLst/>
                <a:cxnLst/>
                <a:rect l="l" t="t" r="r" b="b"/>
                <a:pathLst>
                  <a:path w="4095781" h="1295352">
                    <a:moveTo>
                      <a:pt x="3971321" y="59690"/>
                    </a:moveTo>
                    <a:cubicBezTo>
                      <a:pt x="4006881" y="59690"/>
                      <a:pt x="4036091" y="88900"/>
                      <a:pt x="4036091" y="124460"/>
                    </a:cubicBezTo>
                    <a:lnTo>
                      <a:pt x="4036091" y="1170892"/>
                    </a:lnTo>
                    <a:cubicBezTo>
                      <a:pt x="4036091" y="1206452"/>
                      <a:pt x="4006881" y="1235662"/>
                      <a:pt x="3971321" y="1235662"/>
                    </a:cubicBezTo>
                    <a:lnTo>
                      <a:pt x="124460" y="1235662"/>
                    </a:lnTo>
                    <a:cubicBezTo>
                      <a:pt x="88900" y="1235662"/>
                      <a:pt x="59690" y="1206452"/>
                      <a:pt x="59690" y="1170892"/>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1170892"/>
                    </a:lnTo>
                    <a:cubicBezTo>
                      <a:pt x="0" y="1239472"/>
                      <a:pt x="55880" y="1295352"/>
                      <a:pt x="124460" y="1295352"/>
                    </a:cubicBezTo>
                    <a:lnTo>
                      <a:pt x="3971321" y="1295352"/>
                    </a:lnTo>
                    <a:cubicBezTo>
                      <a:pt x="4039901" y="1295352"/>
                      <a:pt x="4095781" y="1239472"/>
                      <a:pt x="4095781" y="1170892"/>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46" name="Group 46"/>
            <p:cNvGrpSpPr/>
            <p:nvPr/>
          </p:nvGrpSpPr>
          <p:grpSpPr>
            <a:xfrm>
              <a:off x="8633346" y="4152368"/>
              <a:ext cx="2780558" cy="868364"/>
              <a:chOff x="0" y="0"/>
              <a:chExt cx="4095781" cy="1279105"/>
            </a:xfrm>
          </p:grpSpPr>
          <p:sp>
            <p:nvSpPr>
              <p:cNvPr id="47" name="Freeform 47"/>
              <p:cNvSpPr/>
              <p:nvPr/>
            </p:nvSpPr>
            <p:spPr>
              <a:xfrm>
                <a:off x="31750" y="31750"/>
                <a:ext cx="4032281" cy="1215605"/>
              </a:xfrm>
              <a:custGeom>
                <a:avLst/>
                <a:gdLst/>
                <a:ahLst/>
                <a:cxnLst/>
                <a:rect l="l" t="t" r="r" b="b"/>
                <a:pathLst>
                  <a:path w="4032281" h="1215605">
                    <a:moveTo>
                      <a:pt x="3939571" y="1215605"/>
                    </a:moveTo>
                    <a:lnTo>
                      <a:pt x="92710" y="1215605"/>
                    </a:lnTo>
                    <a:cubicBezTo>
                      <a:pt x="41910" y="1215605"/>
                      <a:pt x="0" y="1173695"/>
                      <a:pt x="0" y="1122895"/>
                    </a:cubicBezTo>
                    <a:lnTo>
                      <a:pt x="0" y="92710"/>
                    </a:lnTo>
                    <a:cubicBezTo>
                      <a:pt x="0" y="41910"/>
                      <a:pt x="41910" y="0"/>
                      <a:pt x="92710" y="0"/>
                    </a:cubicBezTo>
                    <a:lnTo>
                      <a:pt x="3938301" y="0"/>
                    </a:lnTo>
                    <a:cubicBezTo>
                      <a:pt x="3989101" y="0"/>
                      <a:pt x="4031011" y="41910"/>
                      <a:pt x="4031011" y="92710"/>
                    </a:cubicBezTo>
                    <a:lnTo>
                      <a:pt x="4031011" y="1121625"/>
                    </a:lnTo>
                    <a:cubicBezTo>
                      <a:pt x="4032281" y="1173695"/>
                      <a:pt x="3990371" y="1215605"/>
                      <a:pt x="3939571" y="1215605"/>
                    </a:cubicBezTo>
                    <a:close/>
                  </a:path>
                </a:pathLst>
              </a:custGeom>
              <a:solidFill>
                <a:srgbClr val="E4F8F6"/>
              </a:solidFill>
            </p:spPr>
            <p:txBody>
              <a:bodyPr/>
              <a:lstStyle/>
              <a:p>
                <a:endParaRPr lang="en-US"/>
              </a:p>
            </p:txBody>
          </p:sp>
          <p:sp>
            <p:nvSpPr>
              <p:cNvPr id="48" name="Freeform 48"/>
              <p:cNvSpPr/>
              <p:nvPr/>
            </p:nvSpPr>
            <p:spPr>
              <a:xfrm>
                <a:off x="0" y="0"/>
                <a:ext cx="4095781" cy="1279105"/>
              </a:xfrm>
              <a:custGeom>
                <a:avLst/>
                <a:gdLst/>
                <a:ahLst/>
                <a:cxnLst/>
                <a:rect l="l" t="t" r="r" b="b"/>
                <a:pathLst>
                  <a:path w="4095781" h="1279105">
                    <a:moveTo>
                      <a:pt x="3971321" y="59690"/>
                    </a:moveTo>
                    <a:cubicBezTo>
                      <a:pt x="4006881" y="59690"/>
                      <a:pt x="4036091" y="88900"/>
                      <a:pt x="4036091" y="124460"/>
                    </a:cubicBezTo>
                    <a:lnTo>
                      <a:pt x="4036091" y="1154645"/>
                    </a:lnTo>
                    <a:cubicBezTo>
                      <a:pt x="4036091" y="1190205"/>
                      <a:pt x="4006881" y="1219415"/>
                      <a:pt x="3971321" y="1219415"/>
                    </a:cubicBezTo>
                    <a:lnTo>
                      <a:pt x="124460" y="1219415"/>
                    </a:lnTo>
                    <a:cubicBezTo>
                      <a:pt x="88900" y="1219415"/>
                      <a:pt x="59690" y="1190205"/>
                      <a:pt x="59690" y="1154645"/>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1154645"/>
                    </a:lnTo>
                    <a:cubicBezTo>
                      <a:pt x="0" y="1223225"/>
                      <a:pt x="55880" y="1279105"/>
                      <a:pt x="124460" y="1279105"/>
                    </a:cubicBezTo>
                    <a:lnTo>
                      <a:pt x="3971321" y="1279105"/>
                    </a:lnTo>
                    <a:cubicBezTo>
                      <a:pt x="4039901" y="1279105"/>
                      <a:pt x="4095781" y="1223225"/>
                      <a:pt x="4095781" y="1154645"/>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49" name="AutoShape 49"/>
            <p:cNvSpPr/>
            <p:nvPr/>
          </p:nvSpPr>
          <p:spPr>
            <a:xfrm flipV="1">
              <a:off x="8219216" y="3480367"/>
              <a:ext cx="15367" cy="5239544"/>
            </a:xfrm>
            <a:prstGeom prst="line">
              <a:avLst/>
            </a:prstGeom>
            <a:ln w="25400" cap="rnd">
              <a:solidFill>
                <a:srgbClr val="003882"/>
              </a:solidFill>
              <a:prstDash val="solid"/>
              <a:headEnd type="none" w="sm" len="sm"/>
              <a:tailEnd type="none" w="sm" len="sm"/>
            </a:ln>
          </p:spPr>
          <p:txBody>
            <a:bodyPr/>
            <a:lstStyle/>
            <a:p>
              <a:endParaRPr lang="en-US"/>
            </a:p>
          </p:txBody>
        </p:sp>
        <p:grpSp>
          <p:nvGrpSpPr>
            <p:cNvPr id="50" name="Group 50"/>
            <p:cNvGrpSpPr/>
            <p:nvPr/>
          </p:nvGrpSpPr>
          <p:grpSpPr>
            <a:xfrm>
              <a:off x="7851180" y="2695467"/>
              <a:ext cx="3562725" cy="1001910"/>
              <a:chOff x="0" y="0"/>
              <a:chExt cx="5247917" cy="1475820"/>
            </a:xfrm>
          </p:grpSpPr>
          <p:sp>
            <p:nvSpPr>
              <p:cNvPr id="51" name="Freeform 51"/>
              <p:cNvSpPr/>
              <p:nvPr/>
            </p:nvSpPr>
            <p:spPr>
              <a:xfrm>
                <a:off x="31750" y="31750"/>
                <a:ext cx="5184416" cy="1412320"/>
              </a:xfrm>
              <a:custGeom>
                <a:avLst/>
                <a:gdLst/>
                <a:ahLst/>
                <a:cxnLst/>
                <a:rect l="l" t="t" r="r" b="b"/>
                <a:pathLst>
                  <a:path w="5184416" h="1412320">
                    <a:moveTo>
                      <a:pt x="5091706" y="1412320"/>
                    </a:moveTo>
                    <a:lnTo>
                      <a:pt x="92710" y="1412320"/>
                    </a:lnTo>
                    <a:cubicBezTo>
                      <a:pt x="41910" y="1412320"/>
                      <a:pt x="0" y="1370410"/>
                      <a:pt x="0" y="1319610"/>
                    </a:cubicBezTo>
                    <a:lnTo>
                      <a:pt x="0" y="92710"/>
                    </a:lnTo>
                    <a:cubicBezTo>
                      <a:pt x="0" y="41910"/>
                      <a:pt x="41910" y="0"/>
                      <a:pt x="92710" y="0"/>
                    </a:cubicBezTo>
                    <a:lnTo>
                      <a:pt x="5090437" y="0"/>
                    </a:lnTo>
                    <a:cubicBezTo>
                      <a:pt x="5141237" y="0"/>
                      <a:pt x="5183146" y="41910"/>
                      <a:pt x="5183146" y="92710"/>
                    </a:cubicBezTo>
                    <a:lnTo>
                      <a:pt x="5183146" y="1318340"/>
                    </a:lnTo>
                    <a:cubicBezTo>
                      <a:pt x="5184416" y="1370410"/>
                      <a:pt x="5142506" y="1412320"/>
                      <a:pt x="5091706" y="1412320"/>
                    </a:cubicBezTo>
                    <a:close/>
                  </a:path>
                </a:pathLst>
              </a:custGeom>
              <a:solidFill>
                <a:srgbClr val="055E6E"/>
              </a:solidFill>
            </p:spPr>
            <p:txBody>
              <a:bodyPr/>
              <a:lstStyle/>
              <a:p>
                <a:endParaRPr lang="en-US"/>
              </a:p>
            </p:txBody>
          </p:sp>
          <p:sp>
            <p:nvSpPr>
              <p:cNvPr id="52" name="Freeform 52"/>
              <p:cNvSpPr/>
              <p:nvPr/>
            </p:nvSpPr>
            <p:spPr>
              <a:xfrm>
                <a:off x="0" y="0"/>
                <a:ext cx="5247916" cy="1475820"/>
              </a:xfrm>
              <a:custGeom>
                <a:avLst/>
                <a:gdLst/>
                <a:ahLst/>
                <a:cxnLst/>
                <a:rect l="l" t="t" r="r" b="b"/>
                <a:pathLst>
                  <a:path w="5247916" h="1475820">
                    <a:moveTo>
                      <a:pt x="5123456" y="59690"/>
                    </a:moveTo>
                    <a:cubicBezTo>
                      <a:pt x="5159016" y="59690"/>
                      <a:pt x="5188226" y="88900"/>
                      <a:pt x="5188226" y="124460"/>
                    </a:cubicBezTo>
                    <a:lnTo>
                      <a:pt x="5188226" y="1351360"/>
                    </a:lnTo>
                    <a:cubicBezTo>
                      <a:pt x="5188226" y="1386920"/>
                      <a:pt x="5159016" y="1416130"/>
                      <a:pt x="5123456" y="1416130"/>
                    </a:cubicBezTo>
                    <a:lnTo>
                      <a:pt x="124460" y="1416130"/>
                    </a:lnTo>
                    <a:cubicBezTo>
                      <a:pt x="88900" y="1416130"/>
                      <a:pt x="59690" y="1386920"/>
                      <a:pt x="59690" y="1351360"/>
                    </a:cubicBezTo>
                    <a:lnTo>
                      <a:pt x="59690" y="124460"/>
                    </a:lnTo>
                    <a:cubicBezTo>
                      <a:pt x="59690" y="88900"/>
                      <a:pt x="88900" y="59690"/>
                      <a:pt x="124460" y="59690"/>
                    </a:cubicBezTo>
                    <a:lnTo>
                      <a:pt x="5123457" y="59690"/>
                    </a:lnTo>
                    <a:moveTo>
                      <a:pt x="5123457" y="0"/>
                    </a:moveTo>
                    <a:lnTo>
                      <a:pt x="124460" y="0"/>
                    </a:lnTo>
                    <a:cubicBezTo>
                      <a:pt x="55880" y="0"/>
                      <a:pt x="0" y="55880"/>
                      <a:pt x="0" y="124460"/>
                    </a:cubicBezTo>
                    <a:lnTo>
                      <a:pt x="0" y="1351360"/>
                    </a:lnTo>
                    <a:cubicBezTo>
                      <a:pt x="0" y="1419940"/>
                      <a:pt x="55880" y="1475820"/>
                      <a:pt x="124460" y="1475820"/>
                    </a:cubicBezTo>
                    <a:lnTo>
                      <a:pt x="5123457" y="1475820"/>
                    </a:lnTo>
                    <a:cubicBezTo>
                      <a:pt x="5192037" y="1475820"/>
                      <a:pt x="5247916" y="1419940"/>
                      <a:pt x="5247916" y="1351360"/>
                    </a:cubicBezTo>
                    <a:lnTo>
                      <a:pt x="5247916" y="124460"/>
                    </a:lnTo>
                    <a:cubicBezTo>
                      <a:pt x="5247916" y="55880"/>
                      <a:pt x="5192037" y="0"/>
                      <a:pt x="5123457" y="0"/>
                    </a:cubicBezTo>
                    <a:close/>
                  </a:path>
                </a:pathLst>
              </a:custGeom>
              <a:solidFill>
                <a:srgbClr val="055E6E"/>
              </a:solidFill>
            </p:spPr>
            <p:txBody>
              <a:bodyPr/>
              <a:lstStyle/>
              <a:p>
                <a:endParaRPr lang="en-US"/>
              </a:p>
            </p:txBody>
          </p:sp>
        </p:grpSp>
        <p:sp>
          <p:nvSpPr>
            <p:cNvPr id="53" name="AutoShape 53"/>
            <p:cNvSpPr/>
            <p:nvPr/>
          </p:nvSpPr>
          <p:spPr>
            <a:xfrm>
              <a:off x="8234584" y="8698842"/>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54" name="AutoShape 54"/>
            <p:cNvSpPr/>
            <p:nvPr/>
          </p:nvSpPr>
          <p:spPr>
            <a:xfrm>
              <a:off x="8238419" y="7783741"/>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55" name="AutoShape 55"/>
            <p:cNvSpPr/>
            <p:nvPr/>
          </p:nvSpPr>
          <p:spPr>
            <a:xfrm>
              <a:off x="8234584" y="6696380"/>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56" name="AutoShape 56"/>
            <p:cNvSpPr/>
            <p:nvPr/>
          </p:nvSpPr>
          <p:spPr>
            <a:xfrm>
              <a:off x="8236501" y="5670152"/>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57" name="AutoShape 57"/>
            <p:cNvSpPr/>
            <p:nvPr/>
          </p:nvSpPr>
          <p:spPr>
            <a:xfrm>
              <a:off x="8236501" y="4642134"/>
              <a:ext cx="394926" cy="0"/>
            </a:xfrm>
            <a:prstGeom prst="line">
              <a:avLst/>
            </a:prstGeom>
            <a:ln w="25400" cap="flat">
              <a:solidFill>
                <a:srgbClr val="003882"/>
              </a:solidFill>
              <a:prstDash val="solid"/>
              <a:headEnd type="none" w="sm" len="sm"/>
              <a:tailEnd type="none" w="sm" len="sm"/>
            </a:ln>
          </p:spPr>
          <p:txBody>
            <a:bodyPr/>
            <a:lstStyle/>
            <a:p>
              <a:endParaRPr lang="en-US"/>
            </a:p>
          </p:txBody>
        </p:sp>
        <p:grpSp>
          <p:nvGrpSpPr>
            <p:cNvPr id="58" name="Group 58"/>
            <p:cNvGrpSpPr/>
            <p:nvPr/>
          </p:nvGrpSpPr>
          <p:grpSpPr>
            <a:xfrm>
              <a:off x="12596525" y="5045248"/>
              <a:ext cx="2780558" cy="709753"/>
              <a:chOff x="0" y="0"/>
              <a:chExt cx="4095781" cy="1045471"/>
            </a:xfrm>
          </p:grpSpPr>
          <p:sp>
            <p:nvSpPr>
              <p:cNvPr id="59" name="Freeform 59"/>
              <p:cNvSpPr/>
              <p:nvPr/>
            </p:nvSpPr>
            <p:spPr>
              <a:xfrm>
                <a:off x="31750" y="31750"/>
                <a:ext cx="4032281" cy="981971"/>
              </a:xfrm>
              <a:custGeom>
                <a:avLst/>
                <a:gdLst/>
                <a:ahLst/>
                <a:cxnLst/>
                <a:rect l="l" t="t" r="r" b="b"/>
                <a:pathLst>
                  <a:path w="4032281" h="981971">
                    <a:moveTo>
                      <a:pt x="3939571" y="981971"/>
                    </a:moveTo>
                    <a:lnTo>
                      <a:pt x="92710" y="981971"/>
                    </a:lnTo>
                    <a:cubicBezTo>
                      <a:pt x="41910" y="981971"/>
                      <a:pt x="0" y="940061"/>
                      <a:pt x="0" y="889261"/>
                    </a:cubicBezTo>
                    <a:lnTo>
                      <a:pt x="0" y="92710"/>
                    </a:lnTo>
                    <a:cubicBezTo>
                      <a:pt x="0" y="41910"/>
                      <a:pt x="41910" y="0"/>
                      <a:pt x="92710" y="0"/>
                    </a:cubicBezTo>
                    <a:lnTo>
                      <a:pt x="3938301" y="0"/>
                    </a:lnTo>
                    <a:cubicBezTo>
                      <a:pt x="3989101" y="0"/>
                      <a:pt x="4031011" y="41910"/>
                      <a:pt x="4031011" y="92710"/>
                    </a:cubicBezTo>
                    <a:lnTo>
                      <a:pt x="4031011" y="887991"/>
                    </a:lnTo>
                    <a:cubicBezTo>
                      <a:pt x="4032281" y="940061"/>
                      <a:pt x="3990371" y="981971"/>
                      <a:pt x="3939571" y="981971"/>
                    </a:cubicBezTo>
                    <a:close/>
                  </a:path>
                </a:pathLst>
              </a:custGeom>
              <a:solidFill>
                <a:srgbClr val="D9D9D9"/>
              </a:solidFill>
            </p:spPr>
            <p:txBody>
              <a:bodyPr/>
              <a:lstStyle/>
              <a:p>
                <a:endParaRPr lang="en-US"/>
              </a:p>
            </p:txBody>
          </p:sp>
          <p:sp>
            <p:nvSpPr>
              <p:cNvPr id="60" name="Freeform 60"/>
              <p:cNvSpPr/>
              <p:nvPr/>
            </p:nvSpPr>
            <p:spPr>
              <a:xfrm>
                <a:off x="0" y="0"/>
                <a:ext cx="4095781" cy="1045471"/>
              </a:xfrm>
              <a:custGeom>
                <a:avLst/>
                <a:gdLst/>
                <a:ahLst/>
                <a:cxnLst/>
                <a:rect l="l" t="t" r="r" b="b"/>
                <a:pathLst>
                  <a:path w="4095781" h="1045471">
                    <a:moveTo>
                      <a:pt x="3971321" y="59690"/>
                    </a:moveTo>
                    <a:cubicBezTo>
                      <a:pt x="4006881" y="59690"/>
                      <a:pt x="4036091" y="88900"/>
                      <a:pt x="4036091" y="124460"/>
                    </a:cubicBezTo>
                    <a:lnTo>
                      <a:pt x="4036091" y="921011"/>
                    </a:lnTo>
                    <a:cubicBezTo>
                      <a:pt x="4036091" y="956571"/>
                      <a:pt x="4006881" y="985781"/>
                      <a:pt x="3971321" y="985781"/>
                    </a:cubicBezTo>
                    <a:lnTo>
                      <a:pt x="124460" y="985781"/>
                    </a:lnTo>
                    <a:cubicBezTo>
                      <a:pt x="88900" y="985781"/>
                      <a:pt x="59690" y="956571"/>
                      <a:pt x="59690" y="921011"/>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921011"/>
                    </a:lnTo>
                    <a:cubicBezTo>
                      <a:pt x="0" y="989591"/>
                      <a:pt x="55880" y="1045471"/>
                      <a:pt x="124460" y="1045471"/>
                    </a:cubicBezTo>
                    <a:lnTo>
                      <a:pt x="3971321" y="1045471"/>
                    </a:lnTo>
                    <a:cubicBezTo>
                      <a:pt x="4039901" y="1045471"/>
                      <a:pt x="4095781" y="989591"/>
                      <a:pt x="4095781" y="921011"/>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61" name="Group 61"/>
            <p:cNvGrpSpPr/>
            <p:nvPr/>
          </p:nvGrpSpPr>
          <p:grpSpPr>
            <a:xfrm>
              <a:off x="12596525" y="4177866"/>
              <a:ext cx="2780558" cy="592781"/>
              <a:chOff x="0" y="0"/>
              <a:chExt cx="4095781" cy="873170"/>
            </a:xfrm>
          </p:grpSpPr>
          <p:sp>
            <p:nvSpPr>
              <p:cNvPr id="62" name="Freeform 62"/>
              <p:cNvSpPr/>
              <p:nvPr/>
            </p:nvSpPr>
            <p:spPr>
              <a:xfrm>
                <a:off x="31750" y="31750"/>
                <a:ext cx="4032281" cy="809670"/>
              </a:xfrm>
              <a:custGeom>
                <a:avLst/>
                <a:gdLst/>
                <a:ahLst/>
                <a:cxnLst/>
                <a:rect l="l" t="t" r="r" b="b"/>
                <a:pathLst>
                  <a:path w="4032281" h="809670">
                    <a:moveTo>
                      <a:pt x="3939571" y="809670"/>
                    </a:moveTo>
                    <a:lnTo>
                      <a:pt x="92710" y="809670"/>
                    </a:lnTo>
                    <a:cubicBezTo>
                      <a:pt x="41910" y="809670"/>
                      <a:pt x="0" y="767760"/>
                      <a:pt x="0" y="716960"/>
                    </a:cubicBezTo>
                    <a:lnTo>
                      <a:pt x="0" y="92710"/>
                    </a:lnTo>
                    <a:cubicBezTo>
                      <a:pt x="0" y="41910"/>
                      <a:pt x="41910" y="0"/>
                      <a:pt x="92710" y="0"/>
                    </a:cubicBezTo>
                    <a:lnTo>
                      <a:pt x="3938301" y="0"/>
                    </a:lnTo>
                    <a:cubicBezTo>
                      <a:pt x="3989101" y="0"/>
                      <a:pt x="4031011" y="41910"/>
                      <a:pt x="4031011" y="92710"/>
                    </a:cubicBezTo>
                    <a:lnTo>
                      <a:pt x="4031011" y="715690"/>
                    </a:lnTo>
                    <a:cubicBezTo>
                      <a:pt x="4032281" y="767760"/>
                      <a:pt x="3990371" y="809670"/>
                      <a:pt x="3939571" y="809670"/>
                    </a:cubicBezTo>
                    <a:close/>
                  </a:path>
                </a:pathLst>
              </a:custGeom>
              <a:solidFill>
                <a:srgbClr val="D9D9D9"/>
              </a:solidFill>
            </p:spPr>
            <p:txBody>
              <a:bodyPr/>
              <a:lstStyle/>
              <a:p>
                <a:endParaRPr lang="en-US"/>
              </a:p>
            </p:txBody>
          </p:sp>
          <p:sp>
            <p:nvSpPr>
              <p:cNvPr id="63" name="Freeform 63"/>
              <p:cNvSpPr/>
              <p:nvPr/>
            </p:nvSpPr>
            <p:spPr>
              <a:xfrm>
                <a:off x="0" y="0"/>
                <a:ext cx="4095781" cy="873170"/>
              </a:xfrm>
              <a:custGeom>
                <a:avLst/>
                <a:gdLst/>
                <a:ahLst/>
                <a:cxnLst/>
                <a:rect l="l" t="t" r="r" b="b"/>
                <a:pathLst>
                  <a:path w="4095781" h="873170">
                    <a:moveTo>
                      <a:pt x="3971321" y="59690"/>
                    </a:moveTo>
                    <a:cubicBezTo>
                      <a:pt x="4006881" y="59690"/>
                      <a:pt x="4036091" y="88900"/>
                      <a:pt x="4036091" y="124460"/>
                    </a:cubicBezTo>
                    <a:lnTo>
                      <a:pt x="4036091" y="748710"/>
                    </a:lnTo>
                    <a:cubicBezTo>
                      <a:pt x="4036091" y="784270"/>
                      <a:pt x="4006881" y="813480"/>
                      <a:pt x="3971321" y="813480"/>
                    </a:cubicBezTo>
                    <a:lnTo>
                      <a:pt x="124460" y="813480"/>
                    </a:lnTo>
                    <a:cubicBezTo>
                      <a:pt x="88900" y="813480"/>
                      <a:pt x="59690" y="784270"/>
                      <a:pt x="59690" y="748710"/>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748710"/>
                    </a:lnTo>
                    <a:cubicBezTo>
                      <a:pt x="0" y="817290"/>
                      <a:pt x="55880" y="873170"/>
                      <a:pt x="124460" y="873170"/>
                    </a:cubicBezTo>
                    <a:lnTo>
                      <a:pt x="3971321" y="873170"/>
                    </a:lnTo>
                    <a:cubicBezTo>
                      <a:pt x="4039901" y="873170"/>
                      <a:pt x="4095781" y="817290"/>
                      <a:pt x="4095781" y="748710"/>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64" name="AutoShape 64"/>
            <p:cNvSpPr/>
            <p:nvPr/>
          </p:nvSpPr>
          <p:spPr>
            <a:xfrm flipV="1">
              <a:off x="12199693" y="3393543"/>
              <a:ext cx="0" cy="2969016"/>
            </a:xfrm>
            <a:prstGeom prst="line">
              <a:avLst/>
            </a:prstGeom>
            <a:ln w="25400" cap="rnd">
              <a:solidFill>
                <a:srgbClr val="003882"/>
              </a:solidFill>
              <a:prstDash val="solid"/>
              <a:headEnd type="none" w="sm" len="sm"/>
              <a:tailEnd type="none" w="sm" len="sm"/>
            </a:ln>
          </p:spPr>
          <p:txBody>
            <a:bodyPr/>
            <a:lstStyle/>
            <a:p>
              <a:endParaRPr lang="en-US"/>
            </a:p>
          </p:txBody>
        </p:sp>
        <p:grpSp>
          <p:nvGrpSpPr>
            <p:cNvPr id="65" name="Group 65"/>
            <p:cNvGrpSpPr/>
            <p:nvPr/>
          </p:nvGrpSpPr>
          <p:grpSpPr>
            <a:xfrm>
              <a:off x="11797074" y="2695467"/>
              <a:ext cx="3564642" cy="1001910"/>
              <a:chOff x="0" y="0"/>
              <a:chExt cx="5250742" cy="1475820"/>
            </a:xfrm>
          </p:grpSpPr>
          <p:sp>
            <p:nvSpPr>
              <p:cNvPr id="66" name="Freeform 66"/>
              <p:cNvSpPr/>
              <p:nvPr/>
            </p:nvSpPr>
            <p:spPr>
              <a:xfrm>
                <a:off x="31750" y="31750"/>
                <a:ext cx="5187242" cy="1412320"/>
              </a:xfrm>
              <a:custGeom>
                <a:avLst/>
                <a:gdLst/>
                <a:ahLst/>
                <a:cxnLst/>
                <a:rect l="l" t="t" r="r" b="b"/>
                <a:pathLst>
                  <a:path w="5187242" h="1412320">
                    <a:moveTo>
                      <a:pt x="5094532" y="1412320"/>
                    </a:moveTo>
                    <a:lnTo>
                      <a:pt x="92710" y="1412320"/>
                    </a:lnTo>
                    <a:cubicBezTo>
                      <a:pt x="41910" y="1412320"/>
                      <a:pt x="0" y="1370410"/>
                      <a:pt x="0" y="1319610"/>
                    </a:cubicBezTo>
                    <a:lnTo>
                      <a:pt x="0" y="92710"/>
                    </a:lnTo>
                    <a:cubicBezTo>
                      <a:pt x="0" y="41910"/>
                      <a:pt x="41910" y="0"/>
                      <a:pt x="92710" y="0"/>
                    </a:cubicBezTo>
                    <a:lnTo>
                      <a:pt x="5093262" y="0"/>
                    </a:lnTo>
                    <a:cubicBezTo>
                      <a:pt x="5144062" y="0"/>
                      <a:pt x="5185972" y="41910"/>
                      <a:pt x="5185972" y="92710"/>
                    </a:cubicBezTo>
                    <a:lnTo>
                      <a:pt x="5185972" y="1318340"/>
                    </a:lnTo>
                    <a:cubicBezTo>
                      <a:pt x="5187242" y="1370410"/>
                      <a:pt x="5145332" y="1412320"/>
                      <a:pt x="5094532" y="1412320"/>
                    </a:cubicBezTo>
                    <a:close/>
                  </a:path>
                </a:pathLst>
              </a:custGeom>
              <a:solidFill>
                <a:srgbClr val="055E6E"/>
              </a:solidFill>
            </p:spPr>
            <p:txBody>
              <a:bodyPr/>
              <a:lstStyle/>
              <a:p>
                <a:endParaRPr lang="en-US"/>
              </a:p>
            </p:txBody>
          </p:sp>
          <p:sp>
            <p:nvSpPr>
              <p:cNvPr id="67" name="Freeform 67"/>
              <p:cNvSpPr/>
              <p:nvPr/>
            </p:nvSpPr>
            <p:spPr>
              <a:xfrm>
                <a:off x="0" y="0"/>
                <a:ext cx="5250742" cy="1475820"/>
              </a:xfrm>
              <a:custGeom>
                <a:avLst/>
                <a:gdLst/>
                <a:ahLst/>
                <a:cxnLst/>
                <a:rect l="l" t="t" r="r" b="b"/>
                <a:pathLst>
                  <a:path w="5250742" h="1475820">
                    <a:moveTo>
                      <a:pt x="5126282" y="59690"/>
                    </a:moveTo>
                    <a:cubicBezTo>
                      <a:pt x="5161842" y="59690"/>
                      <a:pt x="5191052" y="88900"/>
                      <a:pt x="5191052" y="124460"/>
                    </a:cubicBezTo>
                    <a:lnTo>
                      <a:pt x="5191052" y="1351360"/>
                    </a:lnTo>
                    <a:cubicBezTo>
                      <a:pt x="5191052" y="1386920"/>
                      <a:pt x="5161842" y="1416130"/>
                      <a:pt x="5126282" y="1416130"/>
                    </a:cubicBezTo>
                    <a:lnTo>
                      <a:pt x="124460" y="1416130"/>
                    </a:lnTo>
                    <a:cubicBezTo>
                      <a:pt x="88900" y="1416130"/>
                      <a:pt x="59690" y="1386920"/>
                      <a:pt x="59690" y="1351360"/>
                    </a:cubicBezTo>
                    <a:lnTo>
                      <a:pt x="59690" y="124460"/>
                    </a:lnTo>
                    <a:cubicBezTo>
                      <a:pt x="59690" y="88900"/>
                      <a:pt x="88900" y="59690"/>
                      <a:pt x="124460" y="59690"/>
                    </a:cubicBezTo>
                    <a:lnTo>
                      <a:pt x="5126282" y="59690"/>
                    </a:lnTo>
                    <a:moveTo>
                      <a:pt x="5126282" y="0"/>
                    </a:moveTo>
                    <a:lnTo>
                      <a:pt x="124460" y="0"/>
                    </a:lnTo>
                    <a:cubicBezTo>
                      <a:pt x="55880" y="0"/>
                      <a:pt x="0" y="55880"/>
                      <a:pt x="0" y="124460"/>
                    </a:cubicBezTo>
                    <a:lnTo>
                      <a:pt x="0" y="1351360"/>
                    </a:lnTo>
                    <a:cubicBezTo>
                      <a:pt x="0" y="1419940"/>
                      <a:pt x="55880" y="1475820"/>
                      <a:pt x="124460" y="1475820"/>
                    </a:cubicBezTo>
                    <a:lnTo>
                      <a:pt x="5126282" y="1475820"/>
                    </a:lnTo>
                    <a:cubicBezTo>
                      <a:pt x="5194862" y="1475820"/>
                      <a:pt x="5250742" y="1419940"/>
                      <a:pt x="5250742" y="1351360"/>
                    </a:cubicBezTo>
                    <a:lnTo>
                      <a:pt x="5250742" y="124460"/>
                    </a:lnTo>
                    <a:cubicBezTo>
                      <a:pt x="5250742" y="55880"/>
                      <a:pt x="5194862" y="0"/>
                      <a:pt x="5126282" y="0"/>
                    </a:cubicBezTo>
                    <a:close/>
                  </a:path>
                </a:pathLst>
              </a:custGeom>
              <a:solidFill>
                <a:srgbClr val="055E6E"/>
              </a:solidFill>
            </p:spPr>
            <p:txBody>
              <a:bodyPr/>
              <a:lstStyle/>
              <a:p>
                <a:endParaRPr lang="en-US"/>
              </a:p>
            </p:txBody>
          </p:sp>
        </p:grpSp>
        <p:grpSp>
          <p:nvGrpSpPr>
            <p:cNvPr id="68" name="Group 68"/>
            <p:cNvGrpSpPr/>
            <p:nvPr/>
          </p:nvGrpSpPr>
          <p:grpSpPr>
            <a:xfrm>
              <a:off x="15752996" y="2695467"/>
              <a:ext cx="3564642" cy="1001910"/>
              <a:chOff x="0" y="0"/>
              <a:chExt cx="5250742" cy="1475820"/>
            </a:xfrm>
          </p:grpSpPr>
          <p:sp>
            <p:nvSpPr>
              <p:cNvPr id="69" name="Freeform 69"/>
              <p:cNvSpPr/>
              <p:nvPr/>
            </p:nvSpPr>
            <p:spPr>
              <a:xfrm>
                <a:off x="31750" y="31750"/>
                <a:ext cx="5187242" cy="1412320"/>
              </a:xfrm>
              <a:custGeom>
                <a:avLst/>
                <a:gdLst/>
                <a:ahLst/>
                <a:cxnLst/>
                <a:rect l="l" t="t" r="r" b="b"/>
                <a:pathLst>
                  <a:path w="5187242" h="1412320">
                    <a:moveTo>
                      <a:pt x="5094532" y="1412320"/>
                    </a:moveTo>
                    <a:lnTo>
                      <a:pt x="92710" y="1412320"/>
                    </a:lnTo>
                    <a:cubicBezTo>
                      <a:pt x="41910" y="1412320"/>
                      <a:pt x="0" y="1370410"/>
                      <a:pt x="0" y="1319610"/>
                    </a:cubicBezTo>
                    <a:lnTo>
                      <a:pt x="0" y="92710"/>
                    </a:lnTo>
                    <a:cubicBezTo>
                      <a:pt x="0" y="41910"/>
                      <a:pt x="41910" y="0"/>
                      <a:pt x="92710" y="0"/>
                    </a:cubicBezTo>
                    <a:lnTo>
                      <a:pt x="5093262" y="0"/>
                    </a:lnTo>
                    <a:cubicBezTo>
                      <a:pt x="5144062" y="0"/>
                      <a:pt x="5185972" y="41910"/>
                      <a:pt x="5185972" y="92710"/>
                    </a:cubicBezTo>
                    <a:lnTo>
                      <a:pt x="5185972" y="1318340"/>
                    </a:lnTo>
                    <a:cubicBezTo>
                      <a:pt x="5187242" y="1370410"/>
                      <a:pt x="5145332" y="1412320"/>
                      <a:pt x="5094532" y="1412320"/>
                    </a:cubicBezTo>
                    <a:close/>
                  </a:path>
                </a:pathLst>
              </a:custGeom>
              <a:solidFill>
                <a:srgbClr val="055E6E"/>
              </a:solidFill>
            </p:spPr>
            <p:txBody>
              <a:bodyPr/>
              <a:lstStyle/>
              <a:p>
                <a:endParaRPr lang="en-US"/>
              </a:p>
            </p:txBody>
          </p:sp>
          <p:sp>
            <p:nvSpPr>
              <p:cNvPr id="70" name="Freeform 70"/>
              <p:cNvSpPr/>
              <p:nvPr/>
            </p:nvSpPr>
            <p:spPr>
              <a:xfrm>
                <a:off x="0" y="0"/>
                <a:ext cx="5250742" cy="1475820"/>
              </a:xfrm>
              <a:custGeom>
                <a:avLst/>
                <a:gdLst/>
                <a:ahLst/>
                <a:cxnLst/>
                <a:rect l="l" t="t" r="r" b="b"/>
                <a:pathLst>
                  <a:path w="5250742" h="1475820">
                    <a:moveTo>
                      <a:pt x="5126282" y="59690"/>
                    </a:moveTo>
                    <a:cubicBezTo>
                      <a:pt x="5161842" y="59690"/>
                      <a:pt x="5191052" y="88900"/>
                      <a:pt x="5191052" y="124460"/>
                    </a:cubicBezTo>
                    <a:lnTo>
                      <a:pt x="5191052" y="1351360"/>
                    </a:lnTo>
                    <a:cubicBezTo>
                      <a:pt x="5191052" y="1386920"/>
                      <a:pt x="5161842" y="1416130"/>
                      <a:pt x="5126282" y="1416130"/>
                    </a:cubicBezTo>
                    <a:lnTo>
                      <a:pt x="124460" y="1416130"/>
                    </a:lnTo>
                    <a:cubicBezTo>
                      <a:pt x="88900" y="1416130"/>
                      <a:pt x="59690" y="1386920"/>
                      <a:pt x="59690" y="1351360"/>
                    </a:cubicBezTo>
                    <a:lnTo>
                      <a:pt x="59690" y="124460"/>
                    </a:lnTo>
                    <a:cubicBezTo>
                      <a:pt x="59690" y="88900"/>
                      <a:pt x="88900" y="59690"/>
                      <a:pt x="124460" y="59690"/>
                    </a:cubicBezTo>
                    <a:lnTo>
                      <a:pt x="5126282" y="59690"/>
                    </a:lnTo>
                    <a:moveTo>
                      <a:pt x="5126282" y="0"/>
                    </a:moveTo>
                    <a:lnTo>
                      <a:pt x="124460" y="0"/>
                    </a:lnTo>
                    <a:cubicBezTo>
                      <a:pt x="55880" y="0"/>
                      <a:pt x="0" y="55880"/>
                      <a:pt x="0" y="124460"/>
                    </a:cubicBezTo>
                    <a:lnTo>
                      <a:pt x="0" y="1351360"/>
                    </a:lnTo>
                    <a:cubicBezTo>
                      <a:pt x="0" y="1419940"/>
                      <a:pt x="55880" y="1475820"/>
                      <a:pt x="124460" y="1475820"/>
                    </a:cubicBezTo>
                    <a:lnTo>
                      <a:pt x="5126282" y="1475820"/>
                    </a:lnTo>
                    <a:cubicBezTo>
                      <a:pt x="5194862" y="1475820"/>
                      <a:pt x="5250742" y="1419940"/>
                      <a:pt x="5250742" y="1351360"/>
                    </a:cubicBezTo>
                    <a:lnTo>
                      <a:pt x="5250742" y="124460"/>
                    </a:lnTo>
                    <a:cubicBezTo>
                      <a:pt x="5250742" y="55880"/>
                      <a:pt x="5194862" y="0"/>
                      <a:pt x="5126282" y="0"/>
                    </a:cubicBezTo>
                    <a:close/>
                  </a:path>
                </a:pathLst>
              </a:custGeom>
              <a:solidFill>
                <a:srgbClr val="055E6E"/>
              </a:solidFill>
            </p:spPr>
            <p:txBody>
              <a:bodyPr/>
              <a:lstStyle/>
              <a:p>
                <a:endParaRPr lang="en-US"/>
              </a:p>
            </p:txBody>
          </p:sp>
        </p:grpSp>
        <p:sp>
          <p:nvSpPr>
            <p:cNvPr id="71" name="AutoShape 71"/>
            <p:cNvSpPr/>
            <p:nvPr/>
          </p:nvSpPr>
          <p:spPr>
            <a:xfrm>
              <a:off x="12215061" y="5387472"/>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72" name="AutoShape 72"/>
            <p:cNvSpPr/>
            <p:nvPr/>
          </p:nvSpPr>
          <p:spPr>
            <a:xfrm>
              <a:off x="12195416" y="4429459"/>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73" name="AutoShape 73"/>
            <p:cNvSpPr/>
            <p:nvPr/>
          </p:nvSpPr>
          <p:spPr>
            <a:xfrm flipV="1">
              <a:off x="13603486" y="2202292"/>
              <a:ext cx="0" cy="493175"/>
            </a:xfrm>
            <a:prstGeom prst="line">
              <a:avLst/>
            </a:prstGeom>
            <a:ln w="25400" cap="flat">
              <a:solidFill>
                <a:srgbClr val="003882"/>
              </a:solidFill>
              <a:prstDash val="solid"/>
              <a:headEnd type="none" w="sm" len="sm"/>
              <a:tailEnd type="none" w="sm" len="sm"/>
            </a:ln>
          </p:spPr>
          <p:txBody>
            <a:bodyPr/>
            <a:lstStyle/>
            <a:p>
              <a:endParaRPr lang="en-US"/>
            </a:p>
          </p:txBody>
        </p:sp>
        <p:sp>
          <p:nvSpPr>
            <p:cNvPr id="74" name="AutoShape 74"/>
            <p:cNvSpPr/>
            <p:nvPr/>
          </p:nvSpPr>
          <p:spPr>
            <a:xfrm flipV="1">
              <a:off x="17559408" y="2202292"/>
              <a:ext cx="0" cy="493175"/>
            </a:xfrm>
            <a:prstGeom prst="line">
              <a:avLst/>
            </a:prstGeom>
            <a:ln w="25400" cap="flat">
              <a:solidFill>
                <a:srgbClr val="003882"/>
              </a:solidFill>
              <a:prstDash val="solid"/>
              <a:headEnd type="none" w="sm" len="sm"/>
              <a:tailEnd type="none" w="sm" len="sm"/>
            </a:ln>
          </p:spPr>
          <p:txBody>
            <a:bodyPr/>
            <a:lstStyle/>
            <a:p>
              <a:endParaRPr lang="en-US"/>
            </a:p>
          </p:txBody>
        </p:sp>
        <p:sp>
          <p:nvSpPr>
            <p:cNvPr id="75" name="AutoShape 75"/>
            <p:cNvSpPr/>
            <p:nvPr/>
          </p:nvSpPr>
          <p:spPr>
            <a:xfrm flipV="1">
              <a:off x="11158711" y="1276422"/>
              <a:ext cx="1504" cy="957429"/>
            </a:xfrm>
            <a:prstGeom prst="line">
              <a:avLst/>
            </a:prstGeom>
            <a:ln w="25400" cap="flat">
              <a:solidFill>
                <a:srgbClr val="003882"/>
              </a:solidFill>
              <a:prstDash val="solid"/>
              <a:headEnd type="none" w="sm" len="sm"/>
              <a:tailEnd type="none" w="sm" len="sm"/>
            </a:ln>
          </p:spPr>
          <p:txBody>
            <a:bodyPr/>
            <a:lstStyle/>
            <a:p>
              <a:endParaRPr lang="en-US"/>
            </a:p>
          </p:txBody>
        </p:sp>
        <p:sp>
          <p:nvSpPr>
            <p:cNvPr id="76" name="AutoShape 76"/>
            <p:cNvSpPr/>
            <p:nvPr/>
          </p:nvSpPr>
          <p:spPr>
            <a:xfrm flipV="1">
              <a:off x="5700852" y="2202292"/>
              <a:ext cx="0" cy="493175"/>
            </a:xfrm>
            <a:prstGeom prst="line">
              <a:avLst/>
            </a:prstGeom>
            <a:ln w="25400" cap="flat">
              <a:solidFill>
                <a:srgbClr val="003882"/>
              </a:solidFill>
              <a:prstDash val="solid"/>
              <a:headEnd type="none" w="sm" len="sm"/>
              <a:tailEnd type="none" w="sm" len="sm"/>
            </a:ln>
          </p:spPr>
          <p:txBody>
            <a:bodyPr/>
            <a:lstStyle/>
            <a:p>
              <a:endParaRPr lang="en-US"/>
            </a:p>
          </p:txBody>
        </p:sp>
        <p:sp>
          <p:nvSpPr>
            <p:cNvPr id="77" name="AutoShape 77"/>
            <p:cNvSpPr/>
            <p:nvPr/>
          </p:nvSpPr>
          <p:spPr>
            <a:xfrm>
              <a:off x="1747594" y="2213827"/>
              <a:ext cx="19867385" cy="7665"/>
            </a:xfrm>
            <a:prstGeom prst="line">
              <a:avLst/>
            </a:prstGeom>
            <a:ln w="25400" cap="flat">
              <a:solidFill>
                <a:srgbClr val="003882"/>
              </a:solidFill>
              <a:prstDash val="solid"/>
              <a:headEnd type="none" w="sm" len="sm"/>
              <a:tailEnd type="none" w="sm" len="sm"/>
            </a:ln>
          </p:spPr>
          <p:txBody>
            <a:bodyPr/>
            <a:lstStyle/>
            <a:p>
              <a:endParaRPr lang="en-US"/>
            </a:p>
          </p:txBody>
        </p:sp>
        <p:sp>
          <p:nvSpPr>
            <p:cNvPr id="78" name="TextBox 78"/>
            <p:cNvSpPr txBox="1"/>
            <p:nvPr/>
          </p:nvSpPr>
          <p:spPr>
            <a:xfrm>
              <a:off x="920089" y="5227124"/>
              <a:ext cx="2235004" cy="313991"/>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Feasibility Study</a:t>
              </a:r>
            </a:p>
          </p:txBody>
        </p:sp>
        <p:sp>
          <p:nvSpPr>
            <p:cNvPr id="79" name="TextBox 79"/>
            <p:cNvSpPr txBox="1"/>
            <p:nvPr/>
          </p:nvSpPr>
          <p:spPr>
            <a:xfrm>
              <a:off x="888126" y="6098794"/>
              <a:ext cx="2235004" cy="313991"/>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Literature Survey</a:t>
              </a:r>
            </a:p>
          </p:txBody>
        </p:sp>
        <p:sp>
          <p:nvSpPr>
            <p:cNvPr id="80" name="TextBox 80"/>
            <p:cNvSpPr txBox="1"/>
            <p:nvPr/>
          </p:nvSpPr>
          <p:spPr>
            <a:xfrm>
              <a:off x="920089" y="4354495"/>
              <a:ext cx="2235004" cy="313991"/>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Topic Selection</a:t>
              </a:r>
            </a:p>
          </p:txBody>
        </p:sp>
        <p:sp>
          <p:nvSpPr>
            <p:cNvPr id="81" name="TextBox 81"/>
            <p:cNvSpPr txBox="1"/>
            <p:nvPr/>
          </p:nvSpPr>
          <p:spPr>
            <a:xfrm>
              <a:off x="248551" y="2908950"/>
              <a:ext cx="3067540" cy="422815"/>
            </a:xfrm>
            <a:prstGeom prst="rect">
              <a:avLst/>
            </a:prstGeom>
          </p:spPr>
          <p:txBody>
            <a:bodyPr lIns="0" tIns="0" rIns="0" bIns="0" rtlCol="0" anchor="t">
              <a:spAutoFit/>
            </a:bodyPr>
            <a:lstStyle/>
            <a:p>
              <a:pPr algn="ctr">
                <a:lnSpc>
                  <a:spcPts val="2760"/>
                </a:lnSpc>
                <a:spcBef>
                  <a:spcPct val="0"/>
                </a:spcBef>
              </a:pPr>
              <a:r>
                <a:rPr lang="en-US" sz="1971">
                  <a:solidFill>
                    <a:srgbClr val="FFFFFF"/>
                  </a:solidFill>
                  <a:latin typeface="Arial Unicode"/>
                  <a:ea typeface="Arial Unicode"/>
                  <a:cs typeface="Arial Unicode"/>
                  <a:sym typeface="Arial Unicode"/>
                </a:rPr>
                <a:t>Background Study</a:t>
              </a:r>
            </a:p>
          </p:txBody>
        </p:sp>
        <p:sp>
          <p:nvSpPr>
            <p:cNvPr id="82" name="TextBox 82"/>
            <p:cNvSpPr txBox="1"/>
            <p:nvPr/>
          </p:nvSpPr>
          <p:spPr>
            <a:xfrm>
              <a:off x="4876108" y="5407732"/>
              <a:ext cx="2235004" cy="664008"/>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Requirements Analysis</a:t>
              </a:r>
            </a:p>
          </p:txBody>
        </p:sp>
        <p:sp>
          <p:nvSpPr>
            <p:cNvPr id="83" name="TextBox 83"/>
            <p:cNvSpPr txBox="1"/>
            <p:nvPr/>
          </p:nvSpPr>
          <p:spPr>
            <a:xfrm>
              <a:off x="4891467" y="6637687"/>
              <a:ext cx="2235004" cy="654369"/>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Requirements Specification</a:t>
              </a:r>
            </a:p>
          </p:txBody>
        </p:sp>
        <p:sp>
          <p:nvSpPr>
            <p:cNvPr id="84" name="TextBox 84"/>
            <p:cNvSpPr txBox="1"/>
            <p:nvPr/>
          </p:nvSpPr>
          <p:spPr>
            <a:xfrm>
              <a:off x="4876108" y="4247211"/>
              <a:ext cx="2235004" cy="654369"/>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Requirements Gathering</a:t>
              </a:r>
            </a:p>
          </p:txBody>
        </p:sp>
        <p:sp>
          <p:nvSpPr>
            <p:cNvPr id="85" name="TextBox 85"/>
            <p:cNvSpPr txBox="1"/>
            <p:nvPr/>
          </p:nvSpPr>
          <p:spPr>
            <a:xfrm>
              <a:off x="4198367" y="2970727"/>
              <a:ext cx="3019088" cy="422815"/>
            </a:xfrm>
            <a:prstGeom prst="rect">
              <a:avLst/>
            </a:prstGeom>
          </p:spPr>
          <p:txBody>
            <a:bodyPr lIns="0" tIns="0" rIns="0" bIns="0" rtlCol="0" anchor="t">
              <a:spAutoFit/>
            </a:bodyPr>
            <a:lstStyle/>
            <a:p>
              <a:pPr algn="ctr">
                <a:lnSpc>
                  <a:spcPts val="2760"/>
                </a:lnSpc>
                <a:spcBef>
                  <a:spcPct val="0"/>
                </a:spcBef>
              </a:pPr>
              <a:r>
                <a:rPr lang="en-US" sz="1971">
                  <a:solidFill>
                    <a:srgbClr val="FFFFFF"/>
                  </a:solidFill>
                  <a:latin typeface="Arial Unicode"/>
                  <a:ea typeface="Arial Unicode"/>
                  <a:cs typeface="Arial Unicode"/>
                  <a:sym typeface="Arial Unicode"/>
                </a:rPr>
                <a:t>Requirements</a:t>
              </a:r>
            </a:p>
          </p:txBody>
        </p:sp>
        <p:sp>
          <p:nvSpPr>
            <p:cNvPr id="86" name="TextBox 86"/>
            <p:cNvSpPr txBox="1"/>
            <p:nvPr/>
          </p:nvSpPr>
          <p:spPr>
            <a:xfrm>
              <a:off x="8925211" y="7577006"/>
              <a:ext cx="2235004" cy="316288"/>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Progress Report</a:t>
              </a:r>
            </a:p>
          </p:txBody>
        </p:sp>
        <p:sp>
          <p:nvSpPr>
            <p:cNvPr id="87" name="TextBox 87"/>
            <p:cNvSpPr txBox="1"/>
            <p:nvPr/>
          </p:nvSpPr>
          <p:spPr>
            <a:xfrm>
              <a:off x="8902287" y="8490304"/>
              <a:ext cx="2235004" cy="316288"/>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Final Report</a:t>
              </a:r>
            </a:p>
          </p:txBody>
        </p:sp>
        <p:sp>
          <p:nvSpPr>
            <p:cNvPr id="88" name="TextBox 88"/>
            <p:cNvSpPr txBox="1"/>
            <p:nvPr/>
          </p:nvSpPr>
          <p:spPr>
            <a:xfrm>
              <a:off x="8906123" y="5311548"/>
              <a:ext cx="2235004" cy="654369"/>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Proposal Presentation</a:t>
              </a:r>
            </a:p>
          </p:txBody>
        </p:sp>
        <p:sp>
          <p:nvSpPr>
            <p:cNvPr id="89" name="TextBox 89"/>
            <p:cNvSpPr txBox="1"/>
            <p:nvPr/>
          </p:nvSpPr>
          <p:spPr>
            <a:xfrm>
              <a:off x="8904205" y="6523987"/>
              <a:ext cx="2235004" cy="316288"/>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Proposal Report</a:t>
              </a:r>
            </a:p>
          </p:txBody>
        </p:sp>
        <p:sp>
          <p:nvSpPr>
            <p:cNvPr id="90" name="TextBox 90"/>
            <p:cNvSpPr txBox="1"/>
            <p:nvPr/>
          </p:nvSpPr>
          <p:spPr>
            <a:xfrm>
              <a:off x="8906123" y="4245078"/>
              <a:ext cx="2235004" cy="654369"/>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TAF Documentation</a:t>
              </a:r>
            </a:p>
          </p:txBody>
        </p:sp>
        <p:sp>
          <p:nvSpPr>
            <p:cNvPr id="91" name="TextBox 91"/>
            <p:cNvSpPr txBox="1"/>
            <p:nvPr/>
          </p:nvSpPr>
          <p:spPr>
            <a:xfrm>
              <a:off x="8384029" y="2968918"/>
              <a:ext cx="2246471" cy="422815"/>
            </a:xfrm>
            <a:prstGeom prst="rect">
              <a:avLst/>
            </a:prstGeom>
          </p:spPr>
          <p:txBody>
            <a:bodyPr lIns="0" tIns="0" rIns="0" bIns="0" rtlCol="0" anchor="t">
              <a:spAutoFit/>
            </a:bodyPr>
            <a:lstStyle/>
            <a:p>
              <a:pPr algn="ctr">
                <a:lnSpc>
                  <a:spcPts val="2760"/>
                </a:lnSpc>
                <a:spcBef>
                  <a:spcPct val="0"/>
                </a:spcBef>
              </a:pPr>
              <a:r>
                <a:rPr lang="en-US" sz="1971">
                  <a:solidFill>
                    <a:srgbClr val="FFFFFF"/>
                  </a:solidFill>
                  <a:latin typeface="Arial Unicode"/>
                  <a:ea typeface="Arial Unicode"/>
                  <a:cs typeface="Arial Unicode"/>
                  <a:sym typeface="Arial Unicode"/>
                </a:rPr>
                <a:t>Documentation</a:t>
              </a:r>
            </a:p>
          </p:txBody>
        </p:sp>
        <p:sp>
          <p:nvSpPr>
            <p:cNvPr id="92" name="TextBox 92"/>
            <p:cNvSpPr txBox="1"/>
            <p:nvPr/>
          </p:nvSpPr>
          <p:spPr>
            <a:xfrm>
              <a:off x="12869302" y="5212631"/>
              <a:ext cx="2235004" cy="321107"/>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Bold"/>
                  <a:ea typeface="Libre Franklin Bold"/>
                  <a:cs typeface="Libre Franklin Bold"/>
                  <a:sym typeface="Libre Franklin Bold"/>
                </a:rPr>
                <a:t>Database Design</a:t>
              </a:r>
            </a:p>
          </p:txBody>
        </p:sp>
        <p:sp>
          <p:nvSpPr>
            <p:cNvPr id="93" name="TextBox 93"/>
            <p:cNvSpPr txBox="1"/>
            <p:nvPr/>
          </p:nvSpPr>
          <p:spPr>
            <a:xfrm>
              <a:off x="12853796" y="4299415"/>
              <a:ext cx="2235004" cy="321107"/>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Bold"/>
                  <a:ea typeface="Libre Franklin Bold"/>
                  <a:cs typeface="Libre Franklin Bold"/>
                  <a:sym typeface="Libre Franklin Bold"/>
                </a:rPr>
                <a:t>Wireframe Design</a:t>
              </a:r>
            </a:p>
          </p:txBody>
        </p:sp>
        <p:sp>
          <p:nvSpPr>
            <p:cNvPr id="94" name="TextBox 94"/>
            <p:cNvSpPr txBox="1"/>
            <p:nvPr/>
          </p:nvSpPr>
          <p:spPr>
            <a:xfrm>
              <a:off x="12069712" y="2922268"/>
              <a:ext cx="3019088" cy="422815"/>
            </a:xfrm>
            <a:prstGeom prst="rect">
              <a:avLst/>
            </a:prstGeom>
          </p:spPr>
          <p:txBody>
            <a:bodyPr lIns="0" tIns="0" rIns="0" bIns="0" rtlCol="0" anchor="t">
              <a:spAutoFit/>
            </a:bodyPr>
            <a:lstStyle/>
            <a:p>
              <a:pPr algn="ctr">
                <a:lnSpc>
                  <a:spcPts val="2760"/>
                </a:lnSpc>
                <a:spcBef>
                  <a:spcPct val="0"/>
                </a:spcBef>
              </a:pPr>
              <a:r>
                <a:rPr lang="en-US" sz="1971">
                  <a:solidFill>
                    <a:srgbClr val="FFFFFF"/>
                  </a:solidFill>
                  <a:latin typeface="Arial Unicode"/>
                  <a:ea typeface="Arial Unicode"/>
                  <a:cs typeface="Arial Unicode"/>
                  <a:sym typeface="Arial Unicode"/>
                </a:rPr>
                <a:t>Design</a:t>
              </a:r>
            </a:p>
          </p:txBody>
        </p:sp>
        <p:sp>
          <p:nvSpPr>
            <p:cNvPr id="95" name="TextBox 95"/>
            <p:cNvSpPr txBox="1"/>
            <p:nvPr/>
          </p:nvSpPr>
          <p:spPr>
            <a:xfrm>
              <a:off x="16049864" y="2886106"/>
              <a:ext cx="3019088" cy="458977"/>
            </a:xfrm>
            <a:prstGeom prst="rect">
              <a:avLst/>
            </a:prstGeom>
          </p:spPr>
          <p:txBody>
            <a:bodyPr lIns="0" tIns="0" rIns="0" bIns="0" rtlCol="0" anchor="t">
              <a:spAutoFit/>
            </a:bodyPr>
            <a:lstStyle/>
            <a:p>
              <a:pPr algn="ctr">
                <a:lnSpc>
                  <a:spcPts val="2929"/>
                </a:lnSpc>
                <a:spcBef>
                  <a:spcPct val="0"/>
                </a:spcBef>
              </a:pPr>
              <a:r>
                <a:rPr lang="en-US" sz="2092">
                  <a:solidFill>
                    <a:srgbClr val="FFFFFF"/>
                  </a:solidFill>
                  <a:latin typeface="Arial Unicode"/>
                  <a:ea typeface="Arial Unicode"/>
                  <a:cs typeface="Arial Unicode"/>
                  <a:sym typeface="Arial Unicode"/>
                </a:rPr>
                <a:t>Implement</a:t>
              </a:r>
            </a:p>
          </p:txBody>
        </p:sp>
        <p:grpSp>
          <p:nvGrpSpPr>
            <p:cNvPr id="96" name="Group 96"/>
            <p:cNvGrpSpPr/>
            <p:nvPr/>
          </p:nvGrpSpPr>
          <p:grpSpPr>
            <a:xfrm>
              <a:off x="8629510" y="0"/>
              <a:ext cx="4980750" cy="1568401"/>
              <a:chOff x="0" y="0"/>
              <a:chExt cx="7336677" cy="2310264"/>
            </a:xfrm>
          </p:grpSpPr>
          <p:sp>
            <p:nvSpPr>
              <p:cNvPr id="97" name="Freeform 97"/>
              <p:cNvSpPr/>
              <p:nvPr/>
            </p:nvSpPr>
            <p:spPr>
              <a:xfrm>
                <a:off x="31750" y="31750"/>
                <a:ext cx="7273177" cy="2246764"/>
              </a:xfrm>
              <a:custGeom>
                <a:avLst/>
                <a:gdLst/>
                <a:ahLst/>
                <a:cxnLst/>
                <a:rect l="l" t="t" r="r" b="b"/>
                <a:pathLst>
                  <a:path w="7273177" h="2246764">
                    <a:moveTo>
                      <a:pt x="7180467" y="2246764"/>
                    </a:moveTo>
                    <a:lnTo>
                      <a:pt x="92710" y="2246764"/>
                    </a:lnTo>
                    <a:cubicBezTo>
                      <a:pt x="41910" y="2246764"/>
                      <a:pt x="0" y="2204854"/>
                      <a:pt x="0" y="2154054"/>
                    </a:cubicBezTo>
                    <a:lnTo>
                      <a:pt x="0" y="92710"/>
                    </a:lnTo>
                    <a:cubicBezTo>
                      <a:pt x="0" y="41910"/>
                      <a:pt x="41910" y="0"/>
                      <a:pt x="92710" y="0"/>
                    </a:cubicBezTo>
                    <a:lnTo>
                      <a:pt x="7179197" y="0"/>
                    </a:lnTo>
                    <a:cubicBezTo>
                      <a:pt x="7229997" y="0"/>
                      <a:pt x="7271907" y="41910"/>
                      <a:pt x="7271907" y="92710"/>
                    </a:cubicBezTo>
                    <a:lnTo>
                      <a:pt x="7271907" y="2152784"/>
                    </a:lnTo>
                    <a:cubicBezTo>
                      <a:pt x="7273177" y="2204854"/>
                      <a:pt x="7231267" y="2246764"/>
                      <a:pt x="7180467" y="2246764"/>
                    </a:cubicBezTo>
                    <a:close/>
                  </a:path>
                </a:pathLst>
              </a:custGeom>
              <a:solidFill>
                <a:srgbClr val="055E6E"/>
              </a:solidFill>
            </p:spPr>
            <p:txBody>
              <a:bodyPr/>
              <a:lstStyle/>
              <a:p>
                <a:endParaRPr lang="en-US"/>
              </a:p>
            </p:txBody>
          </p:sp>
          <p:sp>
            <p:nvSpPr>
              <p:cNvPr id="98" name="Freeform 98"/>
              <p:cNvSpPr/>
              <p:nvPr/>
            </p:nvSpPr>
            <p:spPr>
              <a:xfrm>
                <a:off x="0" y="0"/>
                <a:ext cx="7336677" cy="2310264"/>
              </a:xfrm>
              <a:custGeom>
                <a:avLst/>
                <a:gdLst/>
                <a:ahLst/>
                <a:cxnLst/>
                <a:rect l="l" t="t" r="r" b="b"/>
                <a:pathLst>
                  <a:path w="7336677" h="2310264">
                    <a:moveTo>
                      <a:pt x="7212217" y="59690"/>
                    </a:moveTo>
                    <a:cubicBezTo>
                      <a:pt x="7247777" y="59690"/>
                      <a:pt x="7276987" y="88900"/>
                      <a:pt x="7276987" y="124460"/>
                    </a:cubicBezTo>
                    <a:lnTo>
                      <a:pt x="7276987" y="2185804"/>
                    </a:lnTo>
                    <a:cubicBezTo>
                      <a:pt x="7276987" y="2221364"/>
                      <a:pt x="7247777" y="2250574"/>
                      <a:pt x="7212217" y="2250574"/>
                    </a:cubicBezTo>
                    <a:lnTo>
                      <a:pt x="124460" y="2250574"/>
                    </a:lnTo>
                    <a:cubicBezTo>
                      <a:pt x="88900" y="2250574"/>
                      <a:pt x="59690" y="2221364"/>
                      <a:pt x="59690" y="2185804"/>
                    </a:cubicBezTo>
                    <a:lnTo>
                      <a:pt x="59690" y="124460"/>
                    </a:lnTo>
                    <a:cubicBezTo>
                      <a:pt x="59690" y="88900"/>
                      <a:pt x="88900" y="59690"/>
                      <a:pt x="124460" y="59690"/>
                    </a:cubicBezTo>
                    <a:lnTo>
                      <a:pt x="7212217" y="59690"/>
                    </a:lnTo>
                    <a:moveTo>
                      <a:pt x="7212217" y="0"/>
                    </a:moveTo>
                    <a:lnTo>
                      <a:pt x="124460" y="0"/>
                    </a:lnTo>
                    <a:cubicBezTo>
                      <a:pt x="55880" y="0"/>
                      <a:pt x="0" y="55880"/>
                      <a:pt x="0" y="124460"/>
                    </a:cubicBezTo>
                    <a:lnTo>
                      <a:pt x="0" y="2185804"/>
                    </a:lnTo>
                    <a:cubicBezTo>
                      <a:pt x="0" y="2254384"/>
                      <a:pt x="55880" y="2310264"/>
                      <a:pt x="124460" y="2310264"/>
                    </a:cubicBezTo>
                    <a:lnTo>
                      <a:pt x="7212217" y="2310264"/>
                    </a:lnTo>
                    <a:cubicBezTo>
                      <a:pt x="7280797" y="2310264"/>
                      <a:pt x="7336677" y="2254384"/>
                      <a:pt x="7336677" y="2185804"/>
                    </a:cubicBezTo>
                    <a:lnTo>
                      <a:pt x="7336677" y="124460"/>
                    </a:lnTo>
                    <a:cubicBezTo>
                      <a:pt x="7336677" y="55880"/>
                      <a:pt x="7280797" y="0"/>
                      <a:pt x="7212217" y="0"/>
                    </a:cubicBezTo>
                    <a:close/>
                  </a:path>
                </a:pathLst>
              </a:custGeom>
              <a:solidFill>
                <a:srgbClr val="055E6E"/>
              </a:solidFill>
            </p:spPr>
            <p:txBody>
              <a:bodyPr/>
              <a:lstStyle/>
              <a:p>
                <a:endParaRPr lang="en-US"/>
              </a:p>
            </p:txBody>
          </p:sp>
        </p:grpSp>
        <p:sp>
          <p:nvSpPr>
            <p:cNvPr id="99" name="TextBox 99"/>
            <p:cNvSpPr txBox="1"/>
            <p:nvPr/>
          </p:nvSpPr>
          <p:spPr>
            <a:xfrm>
              <a:off x="8710172" y="532635"/>
              <a:ext cx="4900088" cy="480180"/>
            </a:xfrm>
            <a:prstGeom prst="rect">
              <a:avLst/>
            </a:prstGeom>
          </p:spPr>
          <p:txBody>
            <a:bodyPr lIns="0" tIns="0" rIns="0" bIns="0" rtlCol="0" anchor="t">
              <a:spAutoFit/>
            </a:bodyPr>
            <a:lstStyle/>
            <a:p>
              <a:pPr algn="ctr">
                <a:lnSpc>
                  <a:spcPts val="2734"/>
                </a:lnSpc>
              </a:pPr>
              <a:r>
                <a:rPr lang="en-US" sz="2420">
                  <a:solidFill>
                    <a:srgbClr val="FFFFFF"/>
                  </a:solidFill>
                  <a:latin typeface="Arial Unicode Bold"/>
                  <a:ea typeface="Arial Unicode Bold"/>
                  <a:cs typeface="Arial Unicode Bold"/>
                  <a:sym typeface="Arial Unicode Bold"/>
                </a:rPr>
                <a:t>XSS Detection System </a:t>
              </a:r>
            </a:p>
          </p:txBody>
        </p:sp>
        <p:sp>
          <p:nvSpPr>
            <p:cNvPr id="100" name="AutoShape 100"/>
            <p:cNvSpPr/>
            <p:nvPr/>
          </p:nvSpPr>
          <p:spPr>
            <a:xfrm flipV="1">
              <a:off x="1762955" y="2217659"/>
              <a:ext cx="0" cy="493175"/>
            </a:xfrm>
            <a:prstGeom prst="line">
              <a:avLst/>
            </a:prstGeom>
            <a:ln w="25400" cap="flat">
              <a:solidFill>
                <a:srgbClr val="003882"/>
              </a:solidFill>
              <a:prstDash val="solid"/>
              <a:headEnd type="none" w="sm" len="sm"/>
              <a:tailEnd type="none" w="sm" len="sm"/>
            </a:ln>
          </p:spPr>
          <p:txBody>
            <a:bodyPr/>
            <a:lstStyle/>
            <a:p>
              <a:endParaRPr lang="en-US"/>
            </a:p>
          </p:txBody>
        </p:sp>
        <p:sp>
          <p:nvSpPr>
            <p:cNvPr id="101" name="AutoShape 101"/>
            <p:cNvSpPr/>
            <p:nvPr/>
          </p:nvSpPr>
          <p:spPr>
            <a:xfrm flipV="1">
              <a:off x="275027" y="6270083"/>
              <a:ext cx="383394" cy="10604"/>
            </a:xfrm>
            <a:prstGeom prst="line">
              <a:avLst/>
            </a:prstGeom>
            <a:ln w="25400" cap="flat">
              <a:solidFill>
                <a:srgbClr val="003882"/>
              </a:solidFill>
              <a:prstDash val="solid"/>
              <a:headEnd type="none" w="sm" len="sm"/>
              <a:tailEnd type="none" w="sm" len="sm"/>
            </a:ln>
          </p:spPr>
          <p:txBody>
            <a:bodyPr/>
            <a:lstStyle/>
            <a:p>
              <a:endParaRPr lang="en-US"/>
            </a:p>
          </p:txBody>
        </p:sp>
        <p:sp>
          <p:nvSpPr>
            <p:cNvPr id="102" name="AutoShape 102"/>
            <p:cNvSpPr/>
            <p:nvPr/>
          </p:nvSpPr>
          <p:spPr>
            <a:xfrm>
              <a:off x="263918" y="5365869"/>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103" name="AutoShape 103"/>
            <p:cNvSpPr/>
            <p:nvPr/>
          </p:nvSpPr>
          <p:spPr>
            <a:xfrm>
              <a:off x="263918" y="4510410"/>
              <a:ext cx="394926" cy="0"/>
            </a:xfrm>
            <a:prstGeom prst="line">
              <a:avLst/>
            </a:prstGeom>
            <a:ln w="25400" cap="flat">
              <a:solidFill>
                <a:srgbClr val="003882"/>
              </a:solidFill>
              <a:prstDash val="solid"/>
              <a:headEnd type="none" w="sm" len="sm"/>
              <a:tailEnd type="none" w="sm" len="sm"/>
            </a:ln>
          </p:spPr>
          <p:txBody>
            <a:bodyPr/>
            <a:lstStyle/>
            <a:p>
              <a:endParaRPr lang="en-US"/>
            </a:p>
          </p:txBody>
        </p:sp>
        <p:grpSp>
          <p:nvGrpSpPr>
            <p:cNvPr id="104" name="Group 104"/>
            <p:cNvGrpSpPr/>
            <p:nvPr/>
          </p:nvGrpSpPr>
          <p:grpSpPr>
            <a:xfrm>
              <a:off x="12581158" y="6029604"/>
              <a:ext cx="2780558" cy="707836"/>
              <a:chOff x="0" y="0"/>
              <a:chExt cx="4095781" cy="1042646"/>
            </a:xfrm>
          </p:grpSpPr>
          <p:sp>
            <p:nvSpPr>
              <p:cNvPr id="105" name="Freeform 105"/>
              <p:cNvSpPr/>
              <p:nvPr/>
            </p:nvSpPr>
            <p:spPr>
              <a:xfrm>
                <a:off x="31750" y="31750"/>
                <a:ext cx="4032281" cy="979146"/>
              </a:xfrm>
              <a:custGeom>
                <a:avLst/>
                <a:gdLst/>
                <a:ahLst/>
                <a:cxnLst/>
                <a:rect l="l" t="t" r="r" b="b"/>
                <a:pathLst>
                  <a:path w="4032281" h="979146">
                    <a:moveTo>
                      <a:pt x="3939571" y="979146"/>
                    </a:moveTo>
                    <a:lnTo>
                      <a:pt x="92710" y="979146"/>
                    </a:lnTo>
                    <a:cubicBezTo>
                      <a:pt x="41910" y="979146"/>
                      <a:pt x="0" y="937236"/>
                      <a:pt x="0" y="886436"/>
                    </a:cubicBezTo>
                    <a:lnTo>
                      <a:pt x="0" y="92710"/>
                    </a:lnTo>
                    <a:cubicBezTo>
                      <a:pt x="0" y="41910"/>
                      <a:pt x="41910" y="0"/>
                      <a:pt x="92710" y="0"/>
                    </a:cubicBezTo>
                    <a:lnTo>
                      <a:pt x="3938301" y="0"/>
                    </a:lnTo>
                    <a:cubicBezTo>
                      <a:pt x="3989101" y="0"/>
                      <a:pt x="4031011" y="41910"/>
                      <a:pt x="4031011" y="92710"/>
                    </a:cubicBezTo>
                    <a:lnTo>
                      <a:pt x="4031011" y="885166"/>
                    </a:lnTo>
                    <a:cubicBezTo>
                      <a:pt x="4032281" y="937236"/>
                      <a:pt x="3990371" y="979146"/>
                      <a:pt x="3939571" y="979146"/>
                    </a:cubicBezTo>
                    <a:close/>
                  </a:path>
                </a:pathLst>
              </a:custGeom>
              <a:solidFill>
                <a:srgbClr val="D9D9D9"/>
              </a:solidFill>
            </p:spPr>
            <p:txBody>
              <a:bodyPr/>
              <a:lstStyle/>
              <a:p>
                <a:endParaRPr lang="en-US"/>
              </a:p>
            </p:txBody>
          </p:sp>
          <p:sp>
            <p:nvSpPr>
              <p:cNvPr id="106" name="Freeform 106"/>
              <p:cNvSpPr/>
              <p:nvPr/>
            </p:nvSpPr>
            <p:spPr>
              <a:xfrm>
                <a:off x="0" y="0"/>
                <a:ext cx="4095781" cy="1042646"/>
              </a:xfrm>
              <a:custGeom>
                <a:avLst/>
                <a:gdLst/>
                <a:ahLst/>
                <a:cxnLst/>
                <a:rect l="l" t="t" r="r" b="b"/>
                <a:pathLst>
                  <a:path w="4095781" h="1042646">
                    <a:moveTo>
                      <a:pt x="3971321" y="59690"/>
                    </a:moveTo>
                    <a:cubicBezTo>
                      <a:pt x="4006881" y="59690"/>
                      <a:pt x="4036091" y="88900"/>
                      <a:pt x="4036091" y="124460"/>
                    </a:cubicBezTo>
                    <a:lnTo>
                      <a:pt x="4036091" y="918186"/>
                    </a:lnTo>
                    <a:cubicBezTo>
                      <a:pt x="4036091" y="953746"/>
                      <a:pt x="4006881" y="982956"/>
                      <a:pt x="3971321" y="982956"/>
                    </a:cubicBezTo>
                    <a:lnTo>
                      <a:pt x="124460" y="982956"/>
                    </a:lnTo>
                    <a:cubicBezTo>
                      <a:pt x="88900" y="982956"/>
                      <a:pt x="59690" y="953746"/>
                      <a:pt x="59690" y="918186"/>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918186"/>
                    </a:lnTo>
                    <a:cubicBezTo>
                      <a:pt x="0" y="986766"/>
                      <a:pt x="55880" y="1042646"/>
                      <a:pt x="124460" y="1042646"/>
                    </a:cubicBezTo>
                    <a:lnTo>
                      <a:pt x="3971321" y="1042646"/>
                    </a:lnTo>
                    <a:cubicBezTo>
                      <a:pt x="4039901" y="1042646"/>
                      <a:pt x="4095781" y="986766"/>
                      <a:pt x="4095781" y="918186"/>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107" name="AutoShape 107"/>
            <p:cNvSpPr/>
            <p:nvPr/>
          </p:nvSpPr>
          <p:spPr>
            <a:xfrm>
              <a:off x="12199693" y="6357336"/>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108" name="TextBox 108"/>
            <p:cNvSpPr txBox="1"/>
            <p:nvPr/>
          </p:nvSpPr>
          <p:spPr>
            <a:xfrm>
              <a:off x="12853935" y="6208680"/>
              <a:ext cx="2235004" cy="321107"/>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Bold"/>
                  <a:ea typeface="Libre Franklin Bold"/>
                  <a:cs typeface="Libre Franklin Bold"/>
                  <a:sym typeface="Libre Franklin Bold"/>
                </a:rPr>
                <a:t>Dashboard Design</a:t>
              </a:r>
            </a:p>
          </p:txBody>
        </p:sp>
        <p:grpSp>
          <p:nvGrpSpPr>
            <p:cNvPr id="109" name="Group 109"/>
            <p:cNvGrpSpPr/>
            <p:nvPr/>
          </p:nvGrpSpPr>
          <p:grpSpPr>
            <a:xfrm>
              <a:off x="20592657" y="5089208"/>
              <a:ext cx="2780558" cy="596529"/>
              <a:chOff x="0" y="0"/>
              <a:chExt cx="4095781" cy="878692"/>
            </a:xfrm>
          </p:grpSpPr>
          <p:sp>
            <p:nvSpPr>
              <p:cNvPr id="110" name="Freeform 110"/>
              <p:cNvSpPr/>
              <p:nvPr/>
            </p:nvSpPr>
            <p:spPr>
              <a:xfrm>
                <a:off x="31750" y="31750"/>
                <a:ext cx="4032281" cy="815192"/>
              </a:xfrm>
              <a:custGeom>
                <a:avLst/>
                <a:gdLst/>
                <a:ahLst/>
                <a:cxnLst/>
                <a:rect l="l" t="t" r="r" b="b"/>
                <a:pathLst>
                  <a:path w="4032281" h="815192">
                    <a:moveTo>
                      <a:pt x="3939571" y="815192"/>
                    </a:moveTo>
                    <a:lnTo>
                      <a:pt x="92710" y="815192"/>
                    </a:lnTo>
                    <a:cubicBezTo>
                      <a:pt x="41910" y="815192"/>
                      <a:pt x="0" y="773282"/>
                      <a:pt x="0" y="722482"/>
                    </a:cubicBezTo>
                    <a:lnTo>
                      <a:pt x="0" y="92710"/>
                    </a:lnTo>
                    <a:cubicBezTo>
                      <a:pt x="0" y="41910"/>
                      <a:pt x="41910" y="0"/>
                      <a:pt x="92710" y="0"/>
                    </a:cubicBezTo>
                    <a:lnTo>
                      <a:pt x="3938301" y="0"/>
                    </a:lnTo>
                    <a:cubicBezTo>
                      <a:pt x="3989101" y="0"/>
                      <a:pt x="4031011" y="41910"/>
                      <a:pt x="4031011" y="92710"/>
                    </a:cubicBezTo>
                    <a:lnTo>
                      <a:pt x="4031011" y="721212"/>
                    </a:lnTo>
                    <a:cubicBezTo>
                      <a:pt x="4032281" y="773282"/>
                      <a:pt x="3990371" y="815192"/>
                      <a:pt x="3939571" y="815192"/>
                    </a:cubicBezTo>
                    <a:close/>
                  </a:path>
                </a:pathLst>
              </a:custGeom>
              <a:solidFill>
                <a:srgbClr val="E4F8F6"/>
              </a:solidFill>
            </p:spPr>
            <p:txBody>
              <a:bodyPr/>
              <a:lstStyle/>
              <a:p>
                <a:endParaRPr lang="en-US"/>
              </a:p>
            </p:txBody>
          </p:sp>
          <p:sp>
            <p:nvSpPr>
              <p:cNvPr id="111" name="Freeform 111"/>
              <p:cNvSpPr/>
              <p:nvPr/>
            </p:nvSpPr>
            <p:spPr>
              <a:xfrm>
                <a:off x="0" y="0"/>
                <a:ext cx="4095781" cy="878692"/>
              </a:xfrm>
              <a:custGeom>
                <a:avLst/>
                <a:gdLst/>
                <a:ahLst/>
                <a:cxnLst/>
                <a:rect l="l" t="t" r="r" b="b"/>
                <a:pathLst>
                  <a:path w="4095781" h="878692">
                    <a:moveTo>
                      <a:pt x="3971321" y="59690"/>
                    </a:moveTo>
                    <a:cubicBezTo>
                      <a:pt x="4006881" y="59690"/>
                      <a:pt x="4036091" y="88900"/>
                      <a:pt x="4036091" y="124460"/>
                    </a:cubicBezTo>
                    <a:lnTo>
                      <a:pt x="4036091" y="754232"/>
                    </a:lnTo>
                    <a:cubicBezTo>
                      <a:pt x="4036091" y="789792"/>
                      <a:pt x="4006881" y="819002"/>
                      <a:pt x="3971321" y="819002"/>
                    </a:cubicBezTo>
                    <a:lnTo>
                      <a:pt x="124460" y="819002"/>
                    </a:lnTo>
                    <a:cubicBezTo>
                      <a:pt x="88900" y="819002"/>
                      <a:pt x="59690" y="789792"/>
                      <a:pt x="59690" y="754232"/>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754232"/>
                    </a:lnTo>
                    <a:cubicBezTo>
                      <a:pt x="0" y="822812"/>
                      <a:pt x="55880" y="878692"/>
                      <a:pt x="124460" y="878692"/>
                    </a:cubicBezTo>
                    <a:lnTo>
                      <a:pt x="3971321" y="878692"/>
                    </a:lnTo>
                    <a:cubicBezTo>
                      <a:pt x="4039901" y="878692"/>
                      <a:pt x="4095781" y="822812"/>
                      <a:pt x="4095781" y="754232"/>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112" name="AutoShape 112"/>
            <p:cNvSpPr/>
            <p:nvPr/>
          </p:nvSpPr>
          <p:spPr>
            <a:xfrm flipV="1">
              <a:off x="20197730" y="3300250"/>
              <a:ext cx="17171" cy="3171924"/>
            </a:xfrm>
            <a:prstGeom prst="line">
              <a:avLst/>
            </a:prstGeom>
            <a:ln w="25400" cap="rnd">
              <a:solidFill>
                <a:srgbClr val="003882"/>
              </a:solidFill>
              <a:prstDash val="solid"/>
              <a:headEnd type="none" w="sm" len="sm"/>
              <a:tailEnd type="none" w="sm" len="sm"/>
            </a:ln>
          </p:spPr>
          <p:txBody>
            <a:bodyPr/>
            <a:lstStyle/>
            <a:p>
              <a:endParaRPr lang="en-US"/>
            </a:p>
          </p:txBody>
        </p:sp>
        <p:sp>
          <p:nvSpPr>
            <p:cNvPr id="113" name="AutoShape 113"/>
            <p:cNvSpPr/>
            <p:nvPr/>
          </p:nvSpPr>
          <p:spPr>
            <a:xfrm flipV="1">
              <a:off x="20197730" y="6463043"/>
              <a:ext cx="691794" cy="0"/>
            </a:xfrm>
            <a:prstGeom prst="line">
              <a:avLst/>
            </a:prstGeom>
            <a:ln w="25400" cap="flat">
              <a:solidFill>
                <a:srgbClr val="003882"/>
              </a:solidFill>
              <a:prstDash val="solid"/>
              <a:headEnd type="none" w="sm" len="sm"/>
              <a:tailEnd type="none" w="sm" len="sm"/>
            </a:ln>
          </p:spPr>
          <p:txBody>
            <a:bodyPr/>
            <a:lstStyle/>
            <a:p>
              <a:endParaRPr lang="en-US"/>
            </a:p>
          </p:txBody>
        </p:sp>
        <p:grpSp>
          <p:nvGrpSpPr>
            <p:cNvPr id="114" name="Group 114"/>
            <p:cNvGrpSpPr/>
            <p:nvPr/>
          </p:nvGrpSpPr>
          <p:grpSpPr>
            <a:xfrm>
              <a:off x="20616748" y="5957187"/>
              <a:ext cx="2780558" cy="913298"/>
              <a:chOff x="0" y="0"/>
              <a:chExt cx="4095781" cy="1345293"/>
            </a:xfrm>
          </p:grpSpPr>
          <p:sp>
            <p:nvSpPr>
              <p:cNvPr id="115" name="Freeform 115"/>
              <p:cNvSpPr/>
              <p:nvPr/>
            </p:nvSpPr>
            <p:spPr>
              <a:xfrm>
                <a:off x="31750" y="31750"/>
                <a:ext cx="4032281" cy="1281793"/>
              </a:xfrm>
              <a:custGeom>
                <a:avLst/>
                <a:gdLst/>
                <a:ahLst/>
                <a:cxnLst/>
                <a:rect l="l" t="t" r="r" b="b"/>
                <a:pathLst>
                  <a:path w="4032281" h="1281793">
                    <a:moveTo>
                      <a:pt x="3939571" y="1281793"/>
                    </a:moveTo>
                    <a:lnTo>
                      <a:pt x="92710" y="1281793"/>
                    </a:lnTo>
                    <a:cubicBezTo>
                      <a:pt x="41910" y="1281793"/>
                      <a:pt x="0" y="1239883"/>
                      <a:pt x="0" y="1189083"/>
                    </a:cubicBezTo>
                    <a:lnTo>
                      <a:pt x="0" y="92710"/>
                    </a:lnTo>
                    <a:cubicBezTo>
                      <a:pt x="0" y="41910"/>
                      <a:pt x="41910" y="0"/>
                      <a:pt x="92710" y="0"/>
                    </a:cubicBezTo>
                    <a:lnTo>
                      <a:pt x="3938301" y="0"/>
                    </a:lnTo>
                    <a:cubicBezTo>
                      <a:pt x="3989101" y="0"/>
                      <a:pt x="4031011" y="41910"/>
                      <a:pt x="4031011" y="92710"/>
                    </a:cubicBezTo>
                    <a:lnTo>
                      <a:pt x="4031011" y="1187813"/>
                    </a:lnTo>
                    <a:cubicBezTo>
                      <a:pt x="4032281" y="1239883"/>
                      <a:pt x="3990371" y="1281793"/>
                      <a:pt x="3939571" y="1281793"/>
                    </a:cubicBezTo>
                    <a:close/>
                  </a:path>
                </a:pathLst>
              </a:custGeom>
              <a:solidFill>
                <a:srgbClr val="E4F8F6"/>
              </a:solidFill>
            </p:spPr>
            <p:txBody>
              <a:bodyPr/>
              <a:lstStyle/>
              <a:p>
                <a:endParaRPr lang="en-US"/>
              </a:p>
            </p:txBody>
          </p:sp>
          <p:sp>
            <p:nvSpPr>
              <p:cNvPr id="116" name="Freeform 116"/>
              <p:cNvSpPr/>
              <p:nvPr/>
            </p:nvSpPr>
            <p:spPr>
              <a:xfrm>
                <a:off x="0" y="0"/>
                <a:ext cx="4095781" cy="1345294"/>
              </a:xfrm>
              <a:custGeom>
                <a:avLst/>
                <a:gdLst/>
                <a:ahLst/>
                <a:cxnLst/>
                <a:rect l="l" t="t" r="r" b="b"/>
                <a:pathLst>
                  <a:path w="4095781" h="1345294">
                    <a:moveTo>
                      <a:pt x="3971321" y="59690"/>
                    </a:moveTo>
                    <a:cubicBezTo>
                      <a:pt x="4006881" y="59690"/>
                      <a:pt x="4036091" y="88900"/>
                      <a:pt x="4036091" y="124460"/>
                    </a:cubicBezTo>
                    <a:lnTo>
                      <a:pt x="4036091" y="1220834"/>
                    </a:lnTo>
                    <a:cubicBezTo>
                      <a:pt x="4036091" y="1256394"/>
                      <a:pt x="4006881" y="1285604"/>
                      <a:pt x="3971321" y="1285604"/>
                    </a:cubicBezTo>
                    <a:lnTo>
                      <a:pt x="124460" y="1285604"/>
                    </a:lnTo>
                    <a:cubicBezTo>
                      <a:pt x="88900" y="1285604"/>
                      <a:pt x="59690" y="1256394"/>
                      <a:pt x="59690" y="1220834"/>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1220834"/>
                    </a:lnTo>
                    <a:cubicBezTo>
                      <a:pt x="0" y="1289414"/>
                      <a:pt x="55880" y="1345294"/>
                      <a:pt x="124460" y="1345294"/>
                    </a:cubicBezTo>
                    <a:lnTo>
                      <a:pt x="3971321" y="1345294"/>
                    </a:lnTo>
                    <a:cubicBezTo>
                      <a:pt x="4039901" y="1345294"/>
                      <a:pt x="4095781" y="1289414"/>
                      <a:pt x="4095781" y="1220834"/>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117" name="Group 117"/>
            <p:cNvGrpSpPr/>
            <p:nvPr/>
          </p:nvGrpSpPr>
          <p:grpSpPr>
            <a:xfrm>
              <a:off x="20592657" y="4152368"/>
              <a:ext cx="2780558" cy="670172"/>
              <a:chOff x="0" y="0"/>
              <a:chExt cx="4095781" cy="987167"/>
            </a:xfrm>
          </p:grpSpPr>
          <p:sp>
            <p:nvSpPr>
              <p:cNvPr id="118" name="Freeform 118"/>
              <p:cNvSpPr/>
              <p:nvPr/>
            </p:nvSpPr>
            <p:spPr>
              <a:xfrm>
                <a:off x="31750" y="31750"/>
                <a:ext cx="4032281" cy="923667"/>
              </a:xfrm>
              <a:custGeom>
                <a:avLst/>
                <a:gdLst/>
                <a:ahLst/>
                <a:cxnLst/>
                <a:rect l="l" t="t" r="r" b="b"/>
                <a:pathLst>
                  <a:path w="4032281" h="923667">
                    <a:moveTo>
                      <a:pt x="3939571" y="923667"/>
                    </a:moveTo>
                    <a:lnTo>
                      <a:pt x="92710" y="923667"/>
                    </a:lnTo>
                    <a:cubicBezTo>
                      <a:pt x="41910" y="923667"/>
                      <a:pt x="0" y="881757"/>
                      <a:pt x="0" y="830957"/>
                    </a:cubicBezTo>
                    <a:lnTo>
                      <a:pt x="0" y="92710"/>
                    </a:lnTo>
                    <a:cubicBezTo>
                      <a:pt x="0" y="41910"/>
                      <a:pt x="41910" y="0"/>
                      <a:pt x="92710" y="0"/>
                    </a:cubicBezTo>
                    <a:lnTo>
                      <a:pt x="3938301" y="0"/>
                    </a:lnTo>
                    <a:cubicBezTo>
                      <a:pt x="3989101" y="0"/>
                      <a:pt x="4031011" y="41910"/>
                      <a:pt x="4031011" y="92710"/>
                    </a:cubicBezTo>
                    <a:lnTo>
                      <a:pt x="4031011" y="829687"/>
                    </a:lnTo>
                    <a:cubicBezTo>
                      <a:pt x="4032281" y="881757"/>
                      <a:pt x="3990371" y="923667"/>
                      <a:pt x="3939571" y="923667"/>
                    </a:cubicBezTo>
                    <a:close/>
                  </a:path>
                </a:pathLst>
              </a:custGeom>
              <a:solidFill>
                <a:srgbClr val="E4F8F6"/>
              </a:solidFill>
            </p:spPr>
            <p:txBody>
              <a:bodyPr/>
              <a:lstStyle/>
              <a:p>
                <a:endParaRPr lang="en-US"/>
              </a:p>
            </p:txBody>
          </p:sp>
          <p:sp>
            <p:nvSpPr>
              <p:cNvPr id="119" name="Freeform 119"/>
              <p:cNvSpPr/>
              <p:nvPr/>
            </p:nvSpPr>
            <p:spPr>
              <a:xfrm>
                <a:off x="0" y="0"/>
                <a:ext cx="4095781" cy="987167"/>
              </a:xfrm>
              <a:custGeom>
                <a:avLst/>
                <a:gdLst/>
                <a:ahLst/>
                <a:cxnLst/>
                <a:rect l="l" t="t" r="r" b="b"/>
                <a:pathLst>
                  <a:path w="4095781" h="987167">
                    <a:moveTo>
                      <a:pt x="3971321" y="59690"/>
                    </a:moveTo>
                    <a:cubicBezTo>
                      <a:pt x="4006881" y="59690"/>
                      <a:pt x="4036091" y="88900"/>
                      <a:pt x="4036091" y="124460"/>
                    </a:cubicBezTo>
                    <a:lnTo>
                      <a:pt x="4036091" y="862707"/>
                    </a:lnTo>
                    <a:cubicBezTo>
                      <a:pt x="4036091" y="898267"/>
                      <a:pt x="4006881" y="927477"/>
                      <a:pt x="3971321" y="927477"/>
                    </a:cubicBezTo>
                    <a:lnTo>
                      <a:pt x="124460" y="927477"/>
                    </a:lnTo>
                    <a:cubicBezTo>
                      <a:pt x="88900" y="927477"/>
                      <a:pt x="59690" y="898267"/>
                      <a:pt x="59690" y="862707"/>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862707"/>
                    </a:lnTo>
                    <a:cubicBezTo>
                      <a:pt x="0" y="931287"/>
                      <a:pt x="55880" y="987167"/>
                      <a:pt x="124460" y="987167"/>
                    </a:cubicBezTo>
                    <a:lnTo>
                      <a:pt x="3971321" y="987167"/>
                    </a:lnTo>
                    <a:cubicBezTo>
                      <a:pt x="4039901" y="987167"/>
                      <a:pt x="4095781" y="931287"/>
                      <a:pt x="4095781" y="862707"/>
                    </a:cubicBezTo>
                    <a:lnTo>
                      <a:pt x="4095781" y="124460"/>
                    </a:lnTo>
                    <a:cubicBezTo>
                      <a:pt x="4095781" y="55880"/>
                      <a:pt x="4039901" y="0"/>
                      <a:pt x="3971321" y="0"/>
                    </a:cubicBezTo>
                    <a:close/>
                  </a:path>
                </a:pathLst>
              </a:custGeom>
              <a:solidFill>
                <a:srgbClr val="055E6E"/>
              </a:solidFill>
            </p:spPr>
            <p:txBody>
              <a:bodyPr/>
              <a:lstStyle/>
              <a:p>
                <a:endParaRPr lang="en-US"/>
              </a:p>
            </p:txBody>
          </p:sp>
        </p:grpSp>
        <p:grpSp>
          <p:nvGrpSpPr>
            <p:cNvPr id="120" name="Group 120"/>
            <p:cNvGrpSpPr/>
            <p:nvPr/>
          </p:nvGrpSpPr>
          <p:grpSpPr>
            <a:xfrm>
              <a:off x="19832664" y="2710835"/>
              <a:ext cx="3564642" cy="986543"/>
              <a:chOff x="0" y="0"/>
              <a:chExt cx="5250742" cy="1453184"/>
            </a:xfrm>
          </p:grpSpPr>
          <p:sp>
            <p:nvSpPr>
              <p:cNvPr id="121" name="Freeform 121"/>
              <p:cNvSpPr/>
              <p:nvPr/>
            </p:nvSpPr>
            <p:spPr>
              <a:xfrm>
                <a:off x="31750" y="31750"/>
                <a:ext cx="5187242" cy="1389684"/>
              </a:xfrm>
              <a:custGeom>
                <a:avLst/>
                <a:gdLst/>
                <a:ahLst/>
                <a:cxnLst/>
                <a:rect l="l" t="t" r="r" b="b"/>
                <a:pathLst>
                  <a:path w="5187242" h="1389684">
                    <a:moveTo>
                      <a:pt x="5094532" y="1389684"/>
                    </a:moveTo>
                    <a:lnTo>
                      <a:pt x="92710" y="1389684"/>
                    </a:lnTo>
                    <a:cubicBezTo>
                      <a:pt x="41910" y="1389684"/>
                      <a:pt x="0" y="1347774"/>
                      <a:pt x="0" y="1296974"/>
                    </a:cubicBezTo>
                    <a:lnTo>
                      <a:pt x="0" y="92710"/>
                    </a:lnTo>
                    <a:cubicBezTo>
                      <a:pt x="0" y="41910"/>
                      <a:pt x="41910" y="0"/>
                      <a:pt x="92710" y="0"/>
                    </a:cubicBezTo>
                    <a:lnTo>
                      <a:pt x="5093262" y="0"/>
                    </a:lnTo>
                    <a:cubicBezTo>
                      <a:pt x="5144062" y="0"/>
                      <a:pt x="5185972" y="41910"/>
                      <a:pt x="5185972" y="92710"/>
                    </a:cubicBezTo>
                    <a:lnTo>
                      <a:pt x="5185972" y="1295704"/>
                    </a:lnTo>
                    <a:cubicBezTo>
                      <a:pt x="5187242" y="1347774"/>
                      <a:pt x="5145332" y="1389684"/>
                      <a:pt x="5094532" y="1389684"/>
                    </a:cubicBezTo>
                    <a:close/>
                  </a:path>
                </a:pathLst>
              </a:custGeom>
              <a:solidFill>
                <a:srgbClr val="055E6E"/>
              </a:solidFill>
            </p:spPr>
            <p:txBody>
              <a:bodyPr/>
              <a:lstStyle/>
              <a:p>
                <a:endParaRPr lang="en-US"/>
              </a:p>
            </p:txBody>
          </p:sp>
          <p:sp>
            <p:nvSpPr>
              <p:cNvPr id="122" name="Freeform 122"/>
              <p:cNvSpPr/>
              <p:nvPr/>
            </p:nvSpPr>
            <p:spPr>
              <a:xfrm>
                <a:off x="0" y="0"/>
                <a:ext cx="5250742" cy="1453184"/>
              </a:xfrm>
              <a:custGeom>
                <a:avLst/>
                <a:gdLst/>
                <a:ahLst/>
                <a:cxnLst/>
                <a:rect l="l" t="t" r="r" b="b"/>
                <a:pathLst>
                  <a:path w="5250742" h="1453184">
                    <a:moveTo>
                      <a:pt x="5126282" y="59690"/>
                    </a:moveTo>
                    <a:cubicBezTo>
                      <a:pt x="5161842" y="59690"/>
                      <a:pt x="5191052" y="88900"/>
                      <a:pt x="5191052" y="124460"/>
                    </a:cubicBezTo>
                    <a:lnTo>
                      <a:pt x="5191052" y="1328724"/>
                    </a:lnTo>
                    <a:cubicBezTo>
                      <a:pt x="5191052" y="1364284"/>
                      <a:pt x="5161842" y="1393494"/>
                      <a:pt x="5126282" y="1393494"/>
                    </a:cubicBezTo>
                    <a:lnTo>
                      <a:pt x="124460" y="1393494"/>
                    </a:lnTo>
                    <a:cubicBezTo>
                      <a:pt x="88900" y="1393494"/>
                      <a:pt x="59690" y="1364284"/>
                      <a:pt x="59690" y="1328724"/>
                    </a:cubicBezTo>
                    <a:lnTo>
                      <a:pt x="59690" y="124460"/>
                    </a:lnTo>
                    <a:cubicBezTo>
                      <a:pt x="59690" y="88900"/>
                      <a:pt x="88900" y="59690"/>
                      <a:pt x="124460" y="59690"/>
                    </a:cubicBezTo>
                    <a:lnTo>
                      <a:pt x="5126282" y="59690"/>
                    </a:lnTo>
                    <a:moveTo>
                      <a:pt x="5126282" y="0"/>
                    </a:moveTo>
                    <a:lnTo>
                      <a:pt x="124460" y="0"/>
                    </a:lnTo>
                    <a:cubicBezTo>
                      <a:pt x="55880" y="0"/>
                      <a:pt x="0" y="55880"/>
                      <a:pt x="0" y="124460"/>
                    </a:cubicBezTo>
                    <a:lnTo>
                      <a:pt x="0" y="1328724"/>
                    </a:lnTo>
                    <a:cubicBezTo>
                      <a:pt x="0" y="1397304"/>
                      <a:pt x="55880" y="1453184"/>
                      <a:pt x="124460" y="1453184"/>
                    </a:cubicBezTo>
                    <a:lnTo>
                      <a:pt x="5126282" y="1453184"/>
                    </a:lnTo>
                    <a:cubicBezTo>
                      <a:pt x="5194862" y="1453184"/>
                      <a:pt x="5250742" y="1397304"/>
                      <a:pt x="5250742" y="1328724"/>
                    </a:cubicBezTo>
                    <a:lnTo>
                      <a:pt x="5250742" y="124460"/>
                    </a:lnTo>
                    <a:cubicBezTo>
                      <a:pt x="5250742" y="55880"/>
                      <a:pt x="5194862" y="0"/>
                      <a:pt x="5126282" y="0"/>
                    </a:cubicBezTo>
                    <a:close/>
                  </a:path>
                </a:pathLst>
              </a:custGeom>
              <a:solidFill>
                <a:srgbClr val="055E6E"/>
              </a:solidFill>
            </p:spPr>
            <p:txBody>
              <a:bodyPr/>
              <a:lstStyle/>
              <a:p>
                <a:endParaRPr lang="en-US"/>
              </a:p>
            </p:txBody>
          </p:sp>
        </p:grpSp>
        <p:sp>
          <p:nvSpPr>
            <p:cNvPr id="123" name="AutoShape 123"/>
            <p:cNvSpPr/>
            <p:nvPr/>
          </p:nvSpPr>
          <p:spPr>
            <a:xfrm flipV="1">
              <a:off x="21614985" y="2202254"/>
              <a:ext cx="0" cy="493175"/>
            </a:xfrm>
            <a:prstGeom prst="line">
              <a:avLst/>
            </a:prstGeom>
            <a:ln w="25400" cap="flat">
              <a:solidFill>
                <a:srgbClr val="003882"/>
              </a:solidFill>
              <a:prstDash val="solid"/>
              <a:headEnd type="none" w="sm" len="sm"/>
              <a:tailEnd type="none" w="sm" len="sm"/>
            </a:ln>
          </p:spPr>
          <p:txBody>
            <a:bodyPr/>
            <a:lstStyle/>
            <a:p>
              <a:endParaRPr lang="en-US"/>
            </a:p>
          </p:txBody>
        </p:sp>
        <p:sp>
          <p:nvSpPr>
            <p:cNvPr id="124" name="TextBox 124"/>
            <p:cNvSpPr txBox="1"/>
            <p:nvPr/>
          </p:nvSpPr>
          <p:spPr>
            <a:xfrm>
              <a:off x="20865434" y="5271772"/>
              <a:ext cx="2235004" cy="313991"/>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System Testing</a:t>
              </a:r>
            </a:p>
          </p:txBody>
        </p:sp>
        <p:sp>
          <p:nvSpPr>
            <p:cNvPr id="125" name="TextBox 125"/>
            <p:cNvSpPr txBox="1"/>
            <p:nvPr/>
          </p:nvSpPr>
          <p:spPr>
            <a:xfrm>
              <a:off x="20889525" y="6123868"/>
              <a:ext cx="2235004" cy="649775"/>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Integration Testing</a:t>
              </a:r>
            </a:p>
          </p:txBody>
        </p:sp>
        <p:sp>
          <p:nvSpPr>
            <p:cNvPr id="126" name="TextBox 126"/>
            <p:cNvSpPr txBox="1"/>
            <p:nvPr/>
          </p:nvSpPr>
          <p:spPr>
            <a:xfrm>
              <a:off x="20865434" y="4334349"/>
              <a:ext cx="2235004" cy="313991"/>
            </a:xfrm>
            <a:prstGeom prst="rect">
              <a:avLst/>
            </a:prstGeom>
          </p:spPr>
          <p:txBody>
            <a:bodyPr lIns="0" tIns="0" rIns="0" bIns="0" rtlCol="0" anchor="t">
              <a:spAutoFit/>
            </a:bodyPr>
            <a:lstStyle/>
            <a:p>
              <a:pPr algn="ctr">
                <a:lnSpc>
                  <a:spcPts val="2082"/>
                </a:lnSpc>
                <a:spcBef>
                  <a:spcPct val="0"/>
                </a:spcBef>
              </a:pPr>
              <a:r>
                <a:rPr lang="en-US" sz="1487">
                  <a:solidFill>
                    <a:srgbClr val="055E6E"/>
                  </a:solidFill>
                  <a:latin typeface="Libre Franklin Medium"/>
                  <a:ea typeface="Libre Franklin Medium"/>
                  <a:cs typeface="Libre Franklin Medium"/>
                  <a:sym typeface="Libre Franklin Medium"/>
                </a:rPr>
                <a:t>Unit Testing</a:t>
              </a:r>
            </a:p>
          </p:txBody>
        </p:sp>
        <p:sp>
          <p:nvSpPr>
            <p:cNvPr id="127" name="TextBox 127"/>
            <p:cNvSpPr txBox="1"/>
            <p:nvPr/>
          </p:nvSpPr>
          <p:spPr>
            <a:xfrm>
              <a:off x="20024534" y="2961202"/>
              <a:ext cx="3019088" cy="458977"/>
            </a:xfrm>
            <a:prstGeom prst="rect">
              <a:avLst/>
            </a:prstGeom>
          </p:spPr>
          <p:txBody>
            <a:bodyPr lIns="0" tIns="0" rIns="0" bIns="0" rtlCol="0" anchor="t">
              <a:spAutoFit/>
            </a:bodyPr>
            <a:lstStyle/>
            <a:p>
              <a:pPr algn="ctr">
                <a:lnSpc>
                  <a:spcPts val="2929"/>
                </a:lnSpc>
                <a:spcBef>
                  <a:spcPct val="0"/>
                </a:spcBef>
              </a:pPr>
              <a:r>
                <a:rPr lang="en-US" sz="2092">
                  <a:solidFill>
                    <a:srgbClr val="FFFFFF"/>
                  </a:solidFill>
                  <a:latin typeface="Arial Unicode"/>
                  <a:ea typeface="Arial Unicode"/>
                  <a:cs typeface="Arial Unicode"/>
                  <a:sym typeface="Arial Unicode"/>
                </a:rPr>
                <a:t>Testing</a:t>
              </a:r>
            </a:p>
          </p:txBody>
        </p:sp>
        <p:sp>
          <p:nvSpPr>
            <p:cNvPr id="128" name="AutoShape 128"/>
            <p:cNvSpPr/>
            <p:nvPr/>
          </p:nvSpPr>
          <p:spPr>
            <a:xfrm flipV="1">
              <a:off x="9617175" y="2221492"/>
              <a:ext cx="0" cy="493175"/>
            </a:xfrm>
            <a:prstGeom prst="line">
              <a:avLst/>
            </a:prstGeom>
            <a:ln w="25400" cap="flat">
              <a:solidFill>
                <a:srgbClr val="003882"/>
              </a:solidFill>
              <a:prstDash val="solid"/>
              <a:headEnd type="none" w="sm" len="sm"/>
              <a:tailEnd type="none" w="sm" len="sm"/>
            </a:ln>
          </p:spPr>
          <p:txBody>
            <a:bodyPr/>
            <a:lstStyle/>
            <a:p>
              <a:endParaRPr lang="en-US"/>
            </a:p>
          </p:txBody>
        </p:sp>
        <p:sp>
          <p:nvSpPr>
            <p:cNvPr id="129" name="AutoShape 129"/>
            <p:cNvSpPr/>
            <p:nvPr/>
          </p:nvSpPr>
          <p:spPr>
            <a:xfrm>
              <a:off x="20197730" y="5444859"/>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130" name="AutoShape 130"/>
            <p:cNvSpPr/>
            <p:nvPr/>
          </p:nvSpPr>
          <p:spPr>
            <a:xfrm>
              <a:off x="20197730" y="4524606"/>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131" name="AutoShape 131"/>
            <p:cNvSpPr/>
            <p:nvPr/>
          </p:nvSpPr>
          <p:spPr>
            <a:xfrm flipV="1">
              <a:off x="15973460" y="3644727"/>
              <a:ext cx="3836" cy="5678291"/>
            </a:xfrm>
            <a:prstGeom prst="line">
              <a:avLst/>
            </a:prstGeom>
            <a:ln w="25400" cap="rnd">
              <a:solidFill>
                <a:srgbClr val="003882"/>
              </a:solidFill>
              <a:prstDash val="solid"/>
              <a:headEnd type="none" w="sm" len="sm"/>
              <a:tailEnd type="none" w="sm" len="sm"/>
            </a:ln>
          </p:spPr>
          <p:txBody>
            <a:bodyPr/>
            <a:lstStyle/>
            <a:p>
              <a:endParaRPr lang="en-US"/>
            </a:p>
          </p:txBody>
        </p:sp>
        <p:grpSp>
          <p:nvGrpSpPr>
            <p:cNvPr id="132" name="Group 132"/>
            <p:cNvGrpSpPr/>
            <p:nvPr/>
          </p:nvGrpSpPr>
          <p:grpSpPr>
            <a:xfrm>
              <a:off x="16368387" y="4152368"/>
              <a:ext cx="2780558" cy="599352"/>
              <a:chOff x="0" y="0"/>
              <a:chExt cx="4095781" cy="882849"/>
            </a:xfrm>
          </p:grpSpPr>
          <p:sp>
            <p:nvSpPr>
              <p:cNvPr id="133" name="Freeform 133"/>
              <p:cNvSpPr/>
              <p:nvPr/>
            </p:nvSpPr>
            <p:spPr>
              <a:xfrm>
                <a:off x="31750" y="31750"/>
                <a:ext cx="4032281" cy="819349"/>
              </a:xfrm>
              <a:custGeom>
                <a:avLst/>
                <a:gdLst/>
                <a:ahLst/>
                <a:cxnLst/>
                <a:rect l="l" t="t" r="r" b="b"/>
                <a:pathLst>
                  <a:path w="4032281" h="819349">
                    <a:moveTo>
                      <a:pt x="3939571" y="819349"/>
                    </a:moveTo>
                    <a:lnTo>
                      <a:pt x="92710" y="819349"/>
                    </a:lnTo>
                    <a:cubicBezTo>
                      <a:pt x="41910" y="819349"/>
                      <a:pt x="0" y="777439"/>
                      <a:pt x="0" y="726639"/>
                    </a:cubicBezTo>
                    <a:lnTo>
                      <a:pt x="0" y="92710"/>
                    </a:lnTo>
                    <a:cubicBezTo>
                      <a:pt x="0" y="41910"/>
                      <a:pt x="41910" y="0"/>
                      <a:pt x="92710" y="0"/>
                    </a:cubicBezTo>
                    <a:lnTo>
                      <a:pt x="3938301" y="0"/>
                    </a:lnTo>
                    <a:cubicBezTo>
                      <a:pt x="3989101" y="0"/>
                      <a:pt x="4031011" y="41910"/>
                      <a:pt x="4031011" y="92710"/>
                    </a:cubicBezTo>
                    <a:lnTo>
                      <a:pt x="4031011" y="725369"/>
                    </a:lnTo>
                    <a:cubicBezTo>
                      <a:pt x="4032281" y="777439"/>
                      <a:pt x="3990371" y="819349"/>
                      <a:pt x="3939571" y="819349"/>
                    </a:cubicBezTo>
                    <a:close/>
                  </a:path>
                </a:pathLst>
              </a:custGeom>
              <a:solidFill>
                <a:srgbClr val="D9D9D9"/>
              </a:solidFill>
            </p:spPr>
            <p:txBody>
              <a:bodyPr/>
              <a:lstStyle/>
              <a:p>
                <a:endParaRPr lang="en-US"/>
              </a:p>
            </p:txBody>
          </p:sp>
          <p:sp>
            <p:nvSpPr>
              <p:cNvPr id="134" name="Freeform 134"/>
              <p:cNvSpPr/>
              <p:nvPr/>
            </p:nvSpPr>
            <p:spPr>
              <a:xfrm>
                <a:off x="0" y="0"/>
                <a:ext cx="4095781" cy="882849"/>
              </a:xfrm>
              <a:custGeom>
                <a:avLst/>
                <a:gdLst/>
                <a:ahLst/>
                <a:cxnLst/>
                <a:rect l="l" t="t" r="r" b="b"/>
                <a:pathLst>
                  <a:path w="4095781" h="882849">
                    <a:moveTo>
                      <a:pt x="3971321" y="59690"/>
                    </a:moveTo>
                    <a:cubicBezTo>
                      <a:pt x="4006881" y="59690"/>
                      <a:pt x="4036091" y="88900"/>
                      <a:pt x="4036091" y="124460"/>
                    </a:cubicBezTo>
                    <a:lnTo>
                      <a:pt x="4036091" y="758389"/>
                    </a:lnTo>
                    <a:cubicBezTo>
                      <a:pt x="4036091" y="793949"/>
                      <a:pt x="4006881" y="823159"/>
                      <a:pt x="3971321" y="823159"/>
                    </a:cubicBezTo>
                    <a:lnTo>
                      <a:pt x="124460" y="823159"/>
                    </a:lnTo>
                    <a:cubicBezTo>
                      <a:pt x="88900" y="823159"/>
                      <a:pt x="59690" y="793949"/>
                      <a:pt x="59690" y="758389"/>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758389"/>
                    </a:lnTo>
                    <a:cubicBezTo>
                      <a:pt x="0" y="826969"/>
                      <a:pt x="55880" y="882849"/>
                      <a:pt x="124460" y="882849"/>
                    </a:cubicBezTo>
                    <a:lnTo>
                      <a:pt x="3971321" y="882849"/>
                    </a:lnTo>
                    <a:cubicBezTo>
                      <a:pt x="4039901" y="882849"/>
                      <a:pt x="4095781" y="826969"/>
                      <a:pt x="4095781" y="758389"/>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135" name="AutoShape 135"/>
            <p:cNvSpPr/>
            <p:nvPr/>
          </p:nvSpPr>
          <p:spPr>
            <a:xfrm>
              <a:off x="15981920" y="6240813"/>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136" name="AutoShape 136"/>
            <p:cNvSpPr/>
            <p:nvPr/>
          </p:nvSpPr>
          <p:spPr>
            <a:xfrm>
              <a:off x="15996385" y="5365869"/>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137" name="AutoShape 137"/>
            <p:cNvSpPr/>
            <p:nvPr/>
          </p:nvSpPr>
          <p:spPr>
            <a:xfrm>
              <a:off x="15973460" y="4429459"/>
              <a:ext cx="394926" cy="0"/>
            </a:xfrm>
            <a:prstGeom prst="line">
              <a:avLst/>
            </a:prstGeom>
            <a:ln w="25400" cap="flat">
              <a:solidFill>
                <a:srgbClr val="003882"/>
              </a:solidFill>
              <a:prstDash val="solid"/>
              <a:headEnd type="none" w="sm" len="sm"/>
              <a:tailEnd type="none" w="sm" len="sm"/>
            </a:ln>
          </p:spPr>
          <p:txBody>
            <a:bodyPr/>
            <a:lstStyle/>
            <a:p>
              <a:endParaRPr lang="en-US"/>
            </a:p>
          </p:txBody>
        </p:sp>
        <p:sp>
          <p:nvSpPr>
            <p:cNvPr id="138" name="TextBox 138"/>
            <p:cNvSpPr txBox="1"/>
            <p:nvPr/>
          </p:nvSpPr>
          <p:spPr>
            <a:xfrm>
              <a:off x="16616004" y="4265269"/>
              <a:ext cx="2235004" cy="299805"/>
            </a:xfrm>
            <a:prstGeom prst="rect">
              <a:avLst/>
            </a:prstGeom>
          </p:spPr>
          <p:txBody>
            <a:bodyPr lIns="0" tIns="0" rIns="0" bIns="0" rtlCol="0" anchor="t">
              <a:spAutoFit/>
            </a:bodyPr>
            <a:lstStyle/>
            <a:p>
              <a:pPr algn="ctr">
                <a:lnSpc>
                  <a:spcPts val="1912"/>
                </a:lnSpc>
                <a:spcBef>
                  <a:spcPct val="0"/>
                </a:spcBef>
              </a:pPr>
              <a:r>
                <a:rPr lang="en-US" sz="1366">
                  <a:solidFill>
                    <a:srgbClr val="055E6E"/>
                  </a:solidFill>
                  <a:latin typeface="Libre Franklin Bold"/>
                  <a:ea typeface="Libre Franklin Bold"/>
                  <a:cs typeface="Libre Franklin Bold"/>
                  <a:sym typeface="Libre Franklin Bold"/>
                </a:rPr>
                <a:t>Data Preprocessing</a:t>
              </a:r>
            </a:p>
          </p:txBody>
        </p:sp>
        <p:grpSp>
          <p:nvGrpSpPr>
            <p:cNvPr id="139" name="Group 139"/>
            <p:cNvGrpSpPr/>
            <p:nvPr/>
          </p:nvGrpSpPr>
          <p:grpSpPr>
            <a:xfrm>
              <a:off x="16379778" y="6755310"/>
              <a:ext cx="2780558" cy="813851"/>
              <a:chOff x="0" y="0"/>
              <a:chExt cx="4095781" cy="1198808"/>
            </a:xfrm>
          </p:grpSpPr>
          <p:sp>
            <p:nvSpPr>
              <p:cNvPr id="140" name="Freeform 140"/>
              <p:cNvSpPr/>
              <p:nvPr/>
            </p:nvSpPr>
            <p:spPr>
              <a:xfrm>
                <a:off x="31750" y="31750"/>
                <a:ext cx="4032281" cy="1135308"/>
              </a:xfrm>
              <a:custGeom>
                <a:avLst/>
                <a:gdLst/>
                <a:ahLst/>
                <a:cxnLst/>
                <a:rect l="l" t="t" r="r" b="b"/>
                <a:pathLst>
                  <a:path w="4032281" h="1135308">
                    <a:moveTo>
                      <a:pt x="3939571" y="1135308"/>
                    </a:moveTo>
                    <a:lnTo>
                      <a:pt x="92710" y="1135308"/>
                    </a:lnTo>
                    <a:cubicBezTo>
                      <a:pt x="41910" y="1135308"/>
                      <a:pt x="0" y="1093398"/>
                      <a:pt x="0" y="1042598"/>
                    </a:cubicBezTo>
                    <a:lnTo>
                      <a:pt x="0" y="92710"/>
                    </a:lnTo>
                    <a:cubicBezTo>
                      <a:pt x="0" y="41910"/>
                      <a:pt x="41910" y="0"/>
                      <a:pt x="92710" y="0"/>
                    </a:cubicBezTo>
                    <a:lnTo>
                      <a:pt x="3938301" y="0"/>
                    </a:lnTo>
                    <a:cubicBezTo>
                      <a:pt x="3989101" y="0"/>
                      <a:pt x="4031011" y="41910"/>
                      <a:pt x="4031011" y="92710"/>
                    </a:cubicBezTo>
                    <a:lnTo>
                      <a:pt x="4031011" y="1041328"/>
                    </a:lnTo>
                    <a:cubicBezTo>
                      <a:pt x="4032281" y="1093398"/>
                      <a:pt x="3990371" y="1135308"/>
                      <a:pt x="3939571" y="1135308"/>
                    </a:cubicBezTo>
                    <a:close/>
                  </a:path>
                </a:pathLst>
              </a:custGeom>
              <a:solidFill>
                <a:srgbClr val="D9D9D9"/>
              </a:solidFill>
            </p:spPr>
            <p:txBody>
              <a:bodyPr/>
              <a:lstStyle/>
              <a:p>
                <a:endParaRPr lang="en-US"/>
              </a:p>
            </p:txBody>
          </p:sp>
          <p:sp>
            <p:nvSpPr>
              <p:cNvPr id="141" name="Freeform 141"/>
              <p:cNvSpPr/>
              <p:nvPr/>
            </p:nvSpPr>
            <p:spPr>
              <a:xfrm>
                <a:off x="0" y="0"/>
                <a:ext cx="4095781" cy="1198808"/>
              </a:xfrm>
              <a:custGeom>
                <a:avLst/>
                <a:gdLst/>
                <a:ahLst/>
                <a:cxnLst/>
                <a:rect l="l" t="t" r="r" b="b"/>
                <a:pathLst>
                  <a:path w="4095781" h="1198808">
                    <a:moveTo>
                      <a:pt x="3971321" y="59690"/>
                    </a:moveTo>
                    <a:cubicBezTo>
                      <a:pt x="4006881" y="59690"/>
                      <a:pt x="4036091" y="88900"/>
                      <a:pt x="4036091" y="124460"/>
                    </a:cubicBezTo>
                    <a:lnTo>
                      <a:pt x="4036091" y="1074348"/>
                    </a:lnTo>
                    <a:cubicBezTo>
                      <a:pt x="4036091" y="1109908"/>
                      <a:pt x="4006881" y="1139118"/>
                      <a:pt x="3971321" y="1139118"/>
                    </a:cubicBezTo>
                    <a:lnTo>
                      <a:pt x="124460" y="1139118"/>
                    </a:lnTo>
                    <a:cubicBezTo>
                      <a:pt x="88900" y="1139118"/>
                      <a:pt x="59690" y="1109908"/>
                      <a:pt x="59690" y="1074348"/>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1074348"/>
                    </a:lnTo>
                    <a:cubicBezTo>
                      <a:pt x="0" y="1142928"/>
                      <a:pt x="55880" y="1198808"/>
                      <a:pt x="124460" y="1198808"/>
                    </a:cubicBezTo>
                    <a:lnTo>
                      <a:pt x="3971321" y="1198808"/>
                    </a:lnTo>
                    <a:cubicBezTo>
                      <a:pt x="4039901" y="1198808"/>
                      <a:pt x="4095781" y="1142928"/>
                      <a:pt x="4095781" y="1074348"/>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142" name="AutoShape 142"/>
            <p:cNvSpPr/>
            <p:nvPr/>
          </p:nvSpPr>
          <p:spPr>
            <a:xfrm>
              <a:off x="15984852" y="7162235"/>
              <a:ext cx="394926" cy="0"/>
            </a:xfrm>
            <a:prstGeom prst="line">
              <a:avLst/>
            </a:prstGeom>
            <a:ln w="25400" cap="flat">
              <a:solidFill>
                <a:srgbClr val="003882"/>
              </a:solidFill>
              <a:prstDash val="solid"/>
              <a:headEnd type="none" w="sm" len="sm"/>
              <a:tailEnd type="none" w="sm" len="sm"/>
            </a:ln>
          </p:spPr>
          <p:txBody>
            <a:bodyPr/>
            <a:lstStyle/>
            <a:p>
              <a:endParaRPr lang="en-US"/>
            </a:p>
          </p:txBody>
        </p:sp>
        <p:grpSp>
          <p:nvGrpSpPr>
            <p:cNvPr id="143" name="Group 143"/>
            <p:cNvGrpSpPr/>
            <p:nvPr/>
          </p:nvGrpSpPr>
          <p:grpSpPr>
            <a:xfrm>
              <a:off x="16376846" y="5098731"/>
              <a:ext cx="2780558" cy="599352"/>
              <a:chOff x="0" y="0"/>
              <a:chExt cx="4095781" cy="882849"/>
            </a:xfrm>
          </p:grpSpPr>
          <p:sp>
            <p:nvSpPr>
              <p:cNvPr id="144" name="Freeform 144"/>
              <p:cNvSpPr/>
              <p:nvPr/>
            </p:nvSpPr>
            <p:spPr>
              <a:xfrm>
                <a:off x="31750" y="31750"/>
                <a:ext cx="4032281" cy="819349"/>
              </a:xfrm>
              <a:custGeom>
                <a:avLst/>
                <a:gdLst/>
                <a:ahLst/>
                <a:cxnLst/>
                <a:rect l="l" t="t" r="r" b="b"/>
                <a:pathLst>
                  <a:path w="4032281" h="819349">
                    <a:moveTo>
                      <a:pt x="3939571" y="819349"/>
                    </a:moveTo>
                    <a:lnTo>
                      <a:pt x="92710" y="819349"/>
                    </a:lnTo>
                    <a:cubicBezTo>
                      <a:pt x="41910" y="819349"/>
                      <a:pt x="0" y="777439"/>
                      <a:pt x="0" y="726639"/>
                    </a:cubicBezTo>
                    <a:lnTo>
                      <a:pt x="0" y="92710"/>
                    </a:lnTo>
                    <a:cubicBezTo>
                      <a:pt x="0" y="41910"/>
                      <a:pt x="41910" y="0"/>
                      <a:pt x="92710" y="0"/>
                    </a:cubicBezTo>
                    <a:lnTo>
                      <a:pt x="3938301" y="0"/>
                    </a:lnTo>
                    <a:cubicBezTo>
                      <a:pt x="3989101" y="0"/>
                      <a:pt x="4031011" y="41910"/>
                      <a:pt x="4031011" y="92710"/>
                    </a:cubicBezTo>
                    <a:lnTo>
                      <a:pt x="4031011" y="725369"/>
                    </a:lnTo>
                    <a:cubicBezTo>
                      <a:pt x="4032281" y="777439"/>
                      <a:pt x="3990371" y="819349"/>
                      <a:pt x="3939571" y="819349"/>
                    </a:cubicBezTo>
                    <a:close/>
                  </a:path>
                </a:pathLst>
              </a:custGeom>
              <a:solidFill>
                <a:srgbClr val="D9D9D9"/>
              </a:solidFill>
            </p:spPr>
            <p:txBody>
              <a:bodyPr/>
              <a:lstStyle/>
              <a:p>
                <a:endParaRPr lang="en-US"/>
              </a:p>
            </p:txBody>
          </p:sp>
          <p:sp>
            <p:nvSpPr>
              <p:cNvPr id="145" name="Freeform 145"/>
              <p:cNvSpPr/>
              <p:nvPr/>
            </p:nvSpPr>
            <p:spPr>
              <a:xfrm>
                <a:off x="0" y="0"/>
                <a:ext cx="4095781" cy="882849"/>
              </a:xfrm>
              <a:custGeom>
                <a:avLst/>
                <a:gdLst/>
                <a:ahLst/>
                <a:cxnLst/>
                <a:rect l="l" t="t" r="r" b="b"/>
                <a:pathLst>
                  <a:path w="4095781" h="882849">
                    <a:moveTo>
                      <a:pt x="3971321" y="59690"/>
                    </a:moveTo>
                    <a:cubicBezTo>
                      <a:pt x="4006881" y="59690"/>
                      <a:pt x="4036091" y="88900"/>
                      <a:pt x="4036091" y="124460"/>
                    </a:cubicBezTo>
                    <a:lnTo>
                      <a:pt x="4036091" y="758389"/>
                    </a:lnTo>
                    <a:cubicBezTo>
                      <a:pt x="4036091" y="793949"/>
                      <a:pt x="4006881" y="823159"/>
                      <a:pt x="3971321" y="823159"/>
                    </a:cubicBezTo>
                    <a:lnTo>
                      <a:pt x="124460" y="823159"/>
                    </a:lnTo>
                    <a:cubicBezTo>
                      <a:pt x="88900" y="823159"/>
                      <a:pt x="59690" y="793949"/>
                      <a:pt x="59690" y="758389"/>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758389"/>
                    </a:lnTo>
                    <a:cubicBezTo>
                      <a:pt x="0" y="826969"/>
                      <a:pt x="55880" y="882849"/>
                      <a:pt x="124460" y="882849"/>
                    </a:cubicBezTo>
                    <a:lnTo>
                      <a:pt x="3971321" y="882849"/>
                    </a:lnTo>
                    <a:cubicBezTo>
                      <a:pt x="4039901" y="882849"/>
                      <a:pt x="4095781" y="826969"/>
                      <a:pt x="4095781" y="758389"/>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146" name="TextBox 146"/>
            <p:cNvSpPr txBox="1"/>
            <p:nvPr/>
          </p:nvSpPr>
          <p:spPr>
            <a:xfrm>
              <a:off x="16550468" y="5223282"/>
              <a:ext cx="2416397" cy="299805"/>
            </a:xfrm>
            <a:prstGeom prst="rect">
              <a:avLst/>
            </a:prstGeom>
          </p:spPr>
          <p:txBody>
            <a:bodyPr lIns="0" tIns="0" rIns="0" bIns="0" rtlCol="0" anchor="t">
              <a:spAutoFit/>
            </a:bodyPr>
            <a:lstStyle/>
            <a:p>
              <a:pPr algn="ctr">
                <a:lnSpc>
                  <a:spcPts val="1912"/>
                </a:lnSpc>
                <a:spcBef>
                  <a:spcPct val="0"/>
                </a:spcBef>
              </a:pPr>
              <a:r>
                <a:rPr lang="en-US" sz="1366">
                  <a:solidFill>
                    <a:srgbClr val="055E6E"/>
                  </a:solidFill>
                  <a:latin typeface="Libre Franklin Bold"/>
                  <a:ea typeface="Libre Franklin Bold"/>
                  <a:cs typeface="Libre Franklin Bold"/>
                  <a:sym typeface="Libre Franklin Bold"/>
                </a:rPr>
                <a:t>Feature Engineering</a:t>
              </a:r>
            </a:p>
          </p:txBody>
        </p:sp>
        <p:grpSp>
          <p:nvGrpSpPr>
            <p:cNvPr id="147" name="Group 147"/>
            <p:cNvGrpSpPr/>
            <p:nvPr/>
          </p:nvGrpSpPr>
          <p:grpSpPr>
            <a:xfrm>
              <a:off x="16343227" y="5956826"/>
              <a:ext cx="2780558" cy="567974"/>
              <a:chOff x="0" y="0"/>
              <a:chExt cx="4095781" cy="836630"/>
            </a:xfrm>
          </p:grpSpPr>
          <p:sp>
            <p:nvSpPr>
              <p:cNvPr id="148" name="Freeform 148"/>
              <p:cNvSpPr/>
              <p:nvPr/>
            </p:nvSpPr>
            <p:spPr>
              <a:xfrm>
                <a:off x="31750" y="31750"/>
                <a:ext cx="4032281" cy="773130"/>
              </a:xfrm>
              <a:custGeom>
                <a:avLst/>
                <a:gdLst/>
                <a:ahLst/>
                <a:cxnLst/>
                <a:rect l="l" t="t" r="r" b="b"/>
                <a:pathLst>
                  <a:path w="4032281" h="773130">
                    <a:moveTo>
                      <a:pt x="3939571" y="773130"/>
                    </a:moveTo>
                    <a:lnTo>
                      <a:pt x="92710" y="773130"/>
                    </a:lnTo>
                    <a:cubicBezTo>
                      <a:pt x="41910" y="773130"/>
                      <a:pt x="0" y="731220"/>
                      <a:pt x="0" y="680420"/>
                    </a:cubicBezTo>
                    <a:lnTo>
                      <a:pt x="0" y="92710"/>
                    </a:lnTo>
                    <a:cubicBezTo>
                      <a:pt x="0" y="41910"/>
                      <a:pt x="41910" y="0"/>
                      <a:pt x="92710" y="0"/>
                    </a:cubicBezTo>
                    <a:lnTo>
                      <a:pt x="3938301" y="0"/>
                    </a:lnTo>
                    <a:cubicBezTo>
                      <a:pt x="3989101" y="0"/>
                      <a:pt x="4031011" y="41910"/>
                      <a:pt x="4031011" y="92710"/>
                    </a:cubicBezTo>
                    <a:lnTo>
                      <a:pt x="4031011" y="679150"/>
                    </a:lnTo>
                    <a:cubicBezTo>
                      <a:pt x="4032281" y="731220"/>
                      <a:pt x="3990371" y="773130"/>
                      <a:pt x="3939571" y="773130"/>
                    </a:cubicBezTo>
                    <a:close/>
                  </a:path>
                </a:pathLst>
              </a:custGeom>
              <a:solidFill>
                <a:srgbClr val="D9D9D9"/>
              </a:solidFill>
            </p:spPr>
            <p:txBody>
              <a:bodyPr/>
              <a:lstStyle/>
              <a:p>
                <a:endParaRPr lang="en-US"/>
              </a:p>
            </p:txBody>
          </p:sp>
          <p:sp>
            <p:nvSpPr>
              <p:cNvPr id="149" name="Freeform 149"/>
              <p:cNvSpPr/>
              <p:nvPr/>
            </p:nvSpPr>
            <p:spPr>
              <a:xfrm>
                <a:off x="0" y="0"/>
                <a:ext cx="4095781" cy="836630"/>
              </a:xfrm>
              <a:custGeom>
                <a:avLst/>
                <a:gdLst/>
                <a:ahLst/>
                <a:cxnLst/>
                <a:rect l="l" t="t" r="r" b="b"/>
                <a:pathLst>
                  <a:path w="4095781" h="836630">
                    <a:moveTo>
                      <a:pt x="3971321" y="59690"/>
                    </a:moveTo>
                    <a:cubicBezTo>
                      <a:pt x="4006881" y="59690"/>
                      <a:pt x="4036091" y="88900"/>
                      <a:pt x="4036091" y="124460"/>
                    </a:cubicBezTo>
                    <a:lnTo>
                      <a:pt x="4036091" y="712170"/>
                    </a:lnTo>
                    <a:cubicBezTo>
                      <a:pt x="4036091" y="747730"/>
                      <a:pt x="4006881" y="776940"/>
                      <a:pt x="3971321" y="776940"/>
                    </a:cubicBezTo>
                    <a:lnTo>
                      <a:pt x="124460" y="776940"/>
                    </a:lnTo>
                    <a:cubicBezTo>
                      <a:pt x="88900" y="776940"/>
                      <a:pt x="59690" y="747730"/>
                      <a:pt x="59690" y="712170"/>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712170"/>
                    </a:lnTo>
                    <a:cubicBezTo>
                      <a:pt x="0" y="780750"/>
                      <a:pt x="55880" y="836630"/>
                      <a:pt x="124460" y="836630"/>
                    </a:cubicBezTo>
                    <a:lnTo>
                      <a:pt x="3971321" y="836630"/>
                    </a:lnTo>
                    <a:cubicBezTo>
                      <a:pt x="4039901" y="836630"/>
                      <a:pt x="4095781" y="780750"/>
                      <a:pt x="4095781" y="712170"/>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150" name="TextBox 150"/>
            <p:cNvSpPr txBox="1"/>
            <p:nvPr/>
          </p:nvSpPr>
          <p:spPr>
            <a:xfrm>
              <a:off x="16366151" y="6080004"/>
              <a:ext cx="2718285" cy="299805"/>
            </a:xfrm>
            <a:prstGeom prst="rect">
              <a:avLst/>
            </a:prstGeom>
          </p:spPr>
          <p:txBody>
            <a:bodyPr lIns="0" tIns="0" rIns="0" bIns="0" rtlCol="0" anchor="t">
              <a:spAutoFit/>
            </a:bodyPr>
            <a:lstStyle/>
            <a:p>
              <a:pPr algn="ctr">
                <a:lnSpc>
                  <a:spcPts val="1912"/>
                </a:lnSpc>
                <a:spcBef>
                  <a:spcPct val="0"/>
                </a:spcBef>
              </a:pPr>
              <a:r>
                <a:rPr lang="en-US" sz="1366">
                  <a:solidFill>
                    <a:srgbClr val="055E6E"/>
                  </a:solidFill>
                  <a:latin typeface="Libre Franklin Bold"/>
                  <a:ea typeface="Libre Franklin Bold"/>
                  <a:cs typeface="Libre Franklin Bold"/>
                  <a:sym typeface="Libre Franklin Bold"/>
                </a:rPr>
                <a:t>Model Selection</a:t>
              </a:r>
            </a:p>
          </p:txBody>
        </p:sp>
        <p:sp>
          <p:nvSpPr>
            <p:cNvPr id="151" name="TextBox 151"/>
            <p:cNvSpPr txBox="1"/>
            <p:nvPr/>
          </p:nvSpPr>
          <p:spPr>
            <a:xfrm>
              <a:off x="16742664" y="6852219"/>
              <a:ext cx="2032005" cy="593098"/>
            </a:xfrm>
            <a:prstGeom prst="rect">
              <a:avLst/>
            </a:prstGeom>
          </p:spPr>
          <p:txBody>
            <a:bodyPr lIns="0" tIns="0" rIns="0" bIns="0" rtlCol="0" anchor="t">
              <a:spAutoFit/>
            </a:bodyPr>
            <a:lstStyle/>
            <a:p>
              <a:pPr algn="ctr">
                <a:lnSpc>
                  <a:spcPts val="1863"/>
                </a:lnSpc>
              </a:pPr>
              <a:r>
                <a:rPr lang="en-US" sz="1331">
                  <a:solidFill>
                    <a:srgbClr val="055E6E"/>
                  </a:solidFill>
                  <a:latin typeface="Libre Franklin Bold"/>
                  <a:ea typeface="Libre Franklin Bold"/>
                  <a:cs typeface="Libre Franklin Bold"/>
                  <a:sym typeface="Libre Franklin Bold"/>
                </a:rPr>
                <a:t>Model Training &amp;</a:t>
              </a:r>
            </a:p>
            <a:p>
              <a:pPr algn="ctr">
                <a:lnSpc>
                  <a:spcPts val="1863"/>
                </a:lnSpc>
                <a:spcBef>
                  <a:spcPct val="0"/>
                </a:spcBef>
              </a:pPr>
              <a:r>
                <a:rPr lang="en-US" sz="1331">
                  <a:solidFill>
                    <a:srgbClr val="055E6E"/>
                  </a:solidFill>
                  <a:latin typeface="Libre Franklin Bold"/>
                  <a:ea typeface="Libre Franklin Bold"/>
                  <a:cs typeface="Libre Franklin Bold"/>
                  <a:sym typeface="Libre Franklin Bold"/>
                </a:rPr>
                <a:t> Evaluation</a:t>
              </a:r>
            </a:p>
          </p:txBody>
        </p:sp>
        <p:grpSp>
          <p:nvGrpSpPr>
            <p:cNvPr id="152" name="Group 152"/>
            <p:cNvGrpSpPr/>
            <p:nvPr/>
          </p:nvGrpSpPr>
          <p:grpSpPr>
            <a:xfrm>
              <a:off x="16379778" y="7852208"/>
              <a:ext cx="2780558" cy="807146"/>
              <a:chOff x="0" y="0"/>
              <a:chExt cx="4095781" cy="1188932"/>
            </a:xfrm>
          </p:grpSpPr>
          <p:sp>
            <p:nvSpPr>
              <p:cNvPr id="153" name="Freeform 153"/>
              <p:cNvSpPr/>
              <p:nvPr/>
            </p:nvSpPr>
            <p:spPr>
              <a:xfrm>
                <a:off x="31750" y="31750"/>
                <a:ext cx="4032281" cy="1125432"/>
              </a:xfrm>
              <a:custGeom>
                <a:avLst/>
                <a:gdLst/>
                <a:ahLst/>
                <a:cxnLst/>
                <a:rect l="l" t="t" r="r" b="b"/>
                <a:pathLst>
                  <a:path w="4032281" h="1125432">
                    <a:moveTo>
                      <a:pt x="3939571" y="1125432"/>
                    </a:moveTo>
                    <a:lnTo>
                      <a:pt x="92710" y="1125432"/>
                    </a:lnTo>
                    <a:cubicBezTo>
                      <a:pt x="41910" y="1125432"/>
                      <a:pt x="0" y="1083522"/>
                      <a:pt x="0" y="1032722"/>
                    </a:cubicBezTo>
                    <a:lnTo>
                      <a:pt x="0" y="92710"/>
                    </a:lnTo>
                    <a:cubicBezTo>
                      <a:pt x="0" y="41910"/>
                      <a:pt x="41910" y="0"/>
                      <a:pt x="92710" y="0"/>
                    </a:cubicBezTo>
                    <a:lnTo>
                      <a:pt x="3938301" y="0"/>
                    </a:lnTo>
                    <a:cubicBezTo>
                      <a:pt x="3989101" y="0"/>
                      <a:pt x="4031011" y="41910"/>
                      <a:pt x="4031011" y="92710"/>
                    </a:cubicBezTo>
                    <a:lnTo>
                      <a:pt x="4031011" y="1031452"/>
                    </a:lnTo>
                    <a:cubicBezTo>
                      <a:pt x="4032281" y="1083522"/>
                      <a:pt x="3990371" y="1125432"/>
                      <a:pt x="3939571" y="1125432"/>
                    </a:cubicBezTo>
                    <a:close/>
                  </a:path>
                </a:pathLst>
              </a:custGeom>
              <a:solidFill>
                <a:srgbClr val="D9D9D9"/>
              </a:solidFill>
            </p:spPr>
            <p:txBody>
              <a:bodyPr/>
              <a:lstStyle/>
              <a:p>
                <a:endParaRPr lang="en-US"/>
              </a:p>
            </p:txBody>
          </p:sp>
          <p:sp>
            <p:nvSpPr>
              <p:cNvPr id="154" name="Freeform 154"/>
              <p:cNvSpPr/>
              <p:nvPr/>
            </p:nvSpPr>
            <p:spPr>
              <a:xfrm>
                <a:off x="0" y="0"/>
                <a:ext cx="4095781" cy="1188932"/>
              </a:xfrm>
              <a:custGeom>
                <a:avLst/>
                <a:gdLst/>
                <a:ahLst/>
                <a:cxnLst/>
                <a:rect l="l" t="t" r="r" b="b"/>
                <a:pathLst>
                  <a:path w="4095781" h="1188932">
                    <a:moveTo>
                      <a:pt x="3971321" y="59690"/>
                    </a:moveTo>
                    <a:cubicBezTo>
                      <a:pt x="4006881" y="59690"/>
                      <a:pt x="4036091" y="88900"/>
                      <a:pt x="4036091" y="124460"/>
                    </a:cubicBezTo>
                    <a:lnTo>
                      <a:pt x="4036091" y="1064472"/>
                    </a:lnTo>
                    <a:cubicBezTo>
                      <a:pt x="4036091" y="1100032"/>
                      <a:pt x="4006881" y="1129242"/>
                      <a:pt x="3971321" y="1129242"/>
                    </a:cubicBezTo>
                    <a:lnTo>
                      <a:pt x="124460" y="1129242"/>
                    </a:lnTo>
                    <a:cubicBezTo>
                      <a:pt x="88900" y="1129242"/>
                      <a:pt x="59690" y="1100032"/>
                      <a:pt x="59690" y="1064472"/>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1064472"/>
                    </a:lnTo>
                    <a:cubicBezTo>
                      <a:pt x="0" y="1133052"/>
                      <a:pt x="55880" y="1188932"/>
                      <a:pt x="124460" y="1188932"/>
                    </a:cubicBezTo>
                    <a:lnTo>
                      <a:pt x="3971321" y="1188932"/>
                    </a:lnTo>
                    <a:cubicBezTo>
                      <a:pt x="4039901" y="1188932"/>
                      <a:pt x="4095781" y="1133052"/>
                      <a:pt x="4095781" y="1064472"/>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155" name="TextBox 155"/>
            <p:cNvSpPr txBox="1"/>
            <p:nvPr/>
          </p:nvSpPr>
          <p:spPr>
            <a:xfrm>
              <a:off x="16661137" y="7951167"/>
              <a:ext cx="2195057" cy="593098"/>
            </a:xfrm>
            <a:prstGeom prst="rect">
              <a:avLst/>
            </a:prstGeom>
          </p:spPr>
          <p:txBody>
            <a:bodyPr lIns="0" tIns="0" rIns="0" bIns="0" rtlCol="0" anchor="t">
              <a:spAutoFit/>
            </a:bodyPr>
            <a:lstStyle/>
            <a:p>
              <a:pPr algn="ctr">
                <a:lnSpc>
                  <a:spcPts val="1863"/>
                </a:lnSpc>
                <a:spcBef>
                  <a:spcPct val="0"/>
                </a:spcBef>
              </a:pPr>
              <a:r>
                <a:rPr lang="en-US" sz="1331">
                  <a:solidFill>
                    <a:srgbClr val="055E6E"/>
                  </a:solidFill>
                  <a:latin typeface="Libre Franklin Bold"/>
                  <a:ea typeface="Libre Franklin Bold"/>
                  <a:cs typeface="Libre Franklin Bold"/>
                  <a:sym typeface="Libre Franklin Bold"/>
                </a:rPr>
                <a:t>Model Refinement &amp; Deployment</a:t>
              </a:r>
            </a:p>
          </p:txBody>
        </p:sp>
        <p:sp>
          <p:nvSpPr>
            <p:cNvPr id="156" name="AutoShape 156"/>
            <p:cNvSpPr/>
            <p:nvPr/>
          </p:nvSpPr>
          <p:spPr>
            <a:xfrm>
              <a:off x="15984852" y="8259134"/>
              <a:ext cx="394926" cy="0"/>
            </a:xfrm>
            <a:prstGeom prst="line">
              <a:avLst/>
            </a:prstGeom>
            <a:ln w="25400" cap="flat">
              <a:solidFill>
                <a:srgbClr val="003882"/>
              </a:solidFill>
              <a:prstDash val="solid"/>
              <a:headEnd type="none" w="sm" len="sm"/>
              <a:tailEnd type="none" w="sm" len="sm"/>
            </a:ln>
          </p:spPr>
          <p:txBody>
            <a:bodyPr/>
            <a:lstStyle/>
            <a:p>
              <a:endParaRPr lang="en-US"/>
            </a:p>
          </p:txBody>
        </p:sp>
        <p:grpSp>
          <p:nvGrpSpPr>
            <p:cNvPr id="157" name="Group 157"/>
            <p:cNvGrpSpPr/>
            <p:nvPr/>
          </p:nvGrpSpPr>
          <p:grpSpPr>
            <a:xfrm>
              <a:off x="16341086" y="8917741"/>
              <a:ext cx="2780558" cy="810553"/>
              <a:chOff x="0" y="0"/>
              <a:chExt cx="4095781" cy="1193950"/>
            </a:xfrm>
          </p:grpSpPr>
          <p:sp>
            <p:nvSpPr>
              <p:cNvPr id="158" name="Freeform 158"/>
              <p:cNvSpPr/>
              <p:nvPr/>
            </p:nvSpPr>
            <p:spPr>
              <a:xfrm>
                <a:off x="31750" y="31750"/>
                <a:ext cx="4032281" cy="1130450"/>
              </a:xfrm>
              <a:custGeom>
                <a:avLst/>
                <a:gdLst/>
                <a:ahLst/>
                <a:cxnLst/>
                <a:rect l="l" t="t" r="r" b="b"/>
                <a:pathLst>
                  <a:path w="4032281" h="1130450">
                    <a:moveTo>
                      <a:pt x="3939571" y="1130450"/>
                    </a:moveTo>
                    <a:lnTo>
                      <a:pt x="92710" y="1130450"/>
                    </a:lnTo>
                    <a:cubicBezTo>
                      <a:pt x="41910" y="1130450"/>
                      <a:pt x="0" y="1088540"/>
                      <a:pt x="0" y="1037740"/>
                    </a:cubicBezTo>
                    <a:lnTo>
                      <a:pt x="0" y="92710"/>
                    </a:lnTo>
                    <a:cubicBezTo>
                      <a:pt x="0" y="41910"/>
                      <a:pt x="41910" y="0"/>
                      <a:pt x="92710" y="0"/>
                    </a:cubicBezTo>
                    <a:lnTo>
                      <a:pt x="3938301" y="0"/>
                    </a:lnTo>
                    <a:cubicBezTo>
                      <a:pt x="3989101" y="0"/>
                      <a:pt x="4031011" y="41910"/>
                      <a:pt x="4031011" y="92710"/>
                    </a:cubicBezTo>
                    <a:lnTo>
                      <a:pt x="4031011" y="1036470"/>
                    </a:lnTo>
                    <a:cubicBezTo>
                      <a:pt x="4032281" y="1088540"/>
                      <a:pt x="3990371" y="1130450"/>
                      <a:pt x="3939571" y="1130450"/>
                    </a:cubicBezTo>
                    <a:close/>
                  </a:path>
                </a:pathLst>
              </a:custGeom>
              <a:solidFill>
                <a:srgbClr val="D9D9D9"/>
              </a:solidFill>
            </p:spPr>
            <p:txBody>
              <a:bodyPr/>
              <a:lstStyle/>
              <a:p>
                <a:endParaRPr lang="en-US"/>
              </a:p>
            </p:txBody>
          </p:sp>
          <p:sp>
            <p:nvSpPr>
              <p:cNvPr id="159" name="Freeform 159"/>
              <p:cNvSpPr/>
              <p:nvPr/>
            </p:nvSpPr>
            <p:spPr>
              <a:xfrm>
                <a:off x="0" y="0"/>
                <a:ext cx="4095781" cy="1193950"/>
              </a:xfrm>
              <a:custGeom>
                <a:avLst/>
                <a:gdLst/>
                <a:ahLst/>
                <a:cxnLst/>
                <a:rect l="l" t="t" r="r" b="b"/>
                <a:pathLst>
                  <a:path w="4095781" h="1193950">
                    <a:moveTo>
                      <a:pt x="3971321" y="59690"/>
                    </a:moveTo>
                    <a:cubicBezTo>
                      <a:pt x="4006881" y="59690"/>
                      <a:pt x="4036091" y="88900"/>
                      <a:pt x="4036091" y="124460"/>
                    </a:cubicBezTo>
                    <a:lnTo>
                      <a:pt x="4036091" y="1069490"/>
                    </a:lnTo>
                    <a:cubicBezTo>
                      <a:pt x="4036091" y="1105050"/>
                      <a:pt x="4006881" y="1134260"/>
                      <a:pt x="3971321" y="1134260"/>
                    </a:cubicBezTo>
                    <a:lnTo>
                      <a:pt x="124460" y="1134260"/>
                    </a:lnTo>
                    <a:cubicBezTo>
                      <a:pt x="88900" y="1134260"/>
                      <a:pt x="59690" y="1105050"/>
                      <a:pt x="59690" y="1069490"/>
                    </a:cubicBezTo>
                    <a:lnTo>
                      <a:pt x="59690" y="124460"/>
                    </a:lnTo>
                    <a:cubicBezTo>
                      <a:pt x="59690" y="88900"/>
                      <a:pt x="88900" y="59690"/>
                      <a:pt x="124460" y="59690"/>
                    </a:cubicBezTo>
                    <a:lnTo>
                      <a:pt x="3971321" y="59690"/>
                    </a:lnTo>
                    <a:moveTo>
                      <a:pt x="3971321" y="0"/>
                    </a:moveTo>
                    <a:lnTo>
                      <a:pt x="124460" y="0"/>
                    </a:lnTo>
                    <a:cubicBezTo>
                      <a:pt x="55880" y="0"/>
                      <a:pt x="0" y="55880"/>
                      <a:pt x="0" y="124460"/>
                    </a:cubicBezTo>
                    <a:lnTo>
                      <a:pt x="0" y="1069490"/>
                    </a:lnTo>
                    <a:cubicBezTo>
                      <a:pt x="0" y="1138070"/>
                      <a:pt x="55880" y="1193950"/>
                      <a:pt x="124460" y="1193950"/>
                    </a:cubicBezTo>
                    <a:lnTo>
                      <a:pt x="3971321" y="1193950"/>
                    </a:lnTo>
                    <a:cubicBezTo>
                      <a:pt x="4039901" y="1193950"/>
                      <a:pt x="4095781" y="1138070"/>
                      <a:pt x="4095781" y="1069490"/>
                    </a:cubicBezTo>
                    <a:lnTo>
                      <a:pt x="4095781" y="124460"/>
                    </a:lnTo>
                    <a:cubicBezTo>
                      <a:pt x="4095781" y="55880"/>
                      <a:pt x="4039901" y="0"/>
                      <a:pt x="3971321" y="0"/>
                    </a:cubicBezTo>
                    <a:close/>
                  </a:path>
                </a:pathLst>
              </a:custGeom>
              <a:solidFill>
                <a:srgbClr val="055E6E"/>
              </a:solidFill>
            </p:spPr>
            <p:txBody>
              <a:bodyPr/>
              <a:lstStyle/>
              <a:p>
                <a:endParaRPr lang="en-US"/>
              </a:p>
            </p:txBody>
          </p:sp>
        </p:grpSp>
        <p:sp>
          <p:nvSpPr>
            <p:cNvPr id="160" name="TextBox 160"/>
            <p:cNvSpPr txBox="1"/>
            <p:nvPr/>
          </p:nvSpPr>
          <p:spPr>
            <a:xfrm>
              <a:off x="16651799" y="9009324"/>
              <a:ext cx="2131827" cy="593098"/>
            </a:xfrm>
            <a:prstGeom prst="rect">
              <a:avLst/>
            </a:prstGeom>
          </p:spPr>
          <p:txBody>
            <a:bodyPr lIns="0" tIns="0" rIns="0" bIns="0" rtlCol="0" anchor="t">
              <a:spAutoFit/>
            </a:bodyPr>
            <a:lstStyle/>
            <a:p>
              <a:pPr algn="ctr">
                <a:lnSpc>
                  <a:spcPts val="1863"/>
                </a:lnSpc>
              </a:pPr>
              <a:r>
                <a:rPr lang="en-US" sz="1331">
                  <a:solidFill>
                    <a:srgbClr val="055E6E"/>
                  </a:solidFill>
                  <a:latin typeface="Libre Franklin Bold"/>
                  <a:ea typeface="Libre Franklin Bold"/>
                  <a:cs typeface="Libre Franklin Bold"/>
                  <a:sym typeface="Libre Franklin Bold"/>
                </a:rPr>
                <a:t>Integration with </a:t>
              </a:r>
            </a:p>
            <a:p>
              <a:pPr algn="ctr">
                <a:lnSpc>
                  <a:spcPts val="1863"/>
                </a:lnSpc>
                <a:spcBef>
                  <a:spcPct val="0"/>
                </a:spcBef>
              </a:pPr>
              <a:r>
                <a:rPr lang="en-US" sz="1331">
                  <a:solidFill>
                    <a:srgbClr val="055E6E"/>
                  </a:solidFill>
                  <a:latin typeface="Libre Franklin Bold"/>
                  <a:ea typeface="Libre Franklin Bold"/>
                  <a:cs typeface="Libre Franklin Bold"/>
                  <a:sym typeface="Libre Franklin Bold"/>
                </a:rPr>
                <a:t>Dashboard</a:t>
              </a:r>
            </a:p>
          </p:txBody>
        </p:sp>
        <p:sp>
          <p:nvSpPr>
            <p:cNvPr id="161" name="AutoShape 161"/>
            <p:cNvSpPr/>
            <p:nvPr/>
          </p:nvSpPr>
          <p:spPr>
            <a:xfrm>
              <a:off x="15973460" y="9323018"/>
              <a:ext cx="398762" cy="0"/>
            </a:xfrm>
            <a:prstGeom prst="line">
              <a:avLst/>
            </a:prstGeom>
            <a:ln w="25400" cap="flat">
              <a:solidFill>
                <a:srgbClr val="003882"/>
              </a:solidFill>
              <a:prstDash val="solid"/>
              <a:headEnd type="none" w="sm" len="sm"/>
              <a:tailEnd type="none" w="sm" len="sm"/>
            </a:ln>
          </p:spPr>
          <p:txBody>
            <a:bodyPr/>
            <a:lstStyle/>
            <a:p>
              <a:endParaRPr lang="en-US"/>
            </a:p>
          </p:txBody>
        </p:sp>
      </p:grpSp>
      <p:grpSp>
        <p:nvGrpSpPr>
          <p:cNvPr id="162" name="Group 162"/>
          <p:cNvGrpSpPr/>
          <p:nvPr/>
        </p:nvGrpSpPr>
        <p:grpSpPr>
          <a:xfrm>
            <a:off x="0" y="9376835"/>
            <a:ext cx="18587604" cy="1090283"/>
            <a:chOff x="0" y="0"/>
            <a:chExt cx="24783471" cy="1453710"/>
          </a:xfrm>
        </p:grpSpPr>
        <p:grpSp>
          <p:nvGrpSpPr>
            <p:cNvPr id="163" name="Group 163"/>
            <p:cNvGrpSpPr/>
            <p:nvPr/>
          </p:nvGrpSpPr>
          <p:grpSpPr>
            <a:xfrm>
              <a:off x="0" y="0"/>
              <a:ext cx="24783471" cy="1453710"/>
              <a:chOff x="0" y="0"/>
              <a:chExt cx="4918995" cy="288531"/>
            </a:xfrm>
          </p:grpSpPr>
          <p:sp>
            <p:nvSpPr>
              <p:cNvPr id="164" name="Freeform 164"/>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65" name="TextBox 165"/>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66" name="Freeform 166"/>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67" name="TextBox 167"/>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68" name="AutoShape 168"/>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69" name="TextBox 169"/>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70" name="TextBox 170"/>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71" name="AutoShape 171"/>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72" name="TextBox 172"/>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73" name="TextBox 173"/>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sp>
        <p:nvSpPr>
          <p:cNvPr id="174" name="Freeform 174"/>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4"/>
            <a:stretch>
              <a:fillRect l="-19657" t="-14884" r="-14655" b="-33649"/>
            </a:stretch>
          </a:blipFill>
        </p:spPr>
        <p:txBody>
          <a:bodyPr/>
          <a:lstStyle/>
          <a:p>
            <a:endParaRPr lang="en-US"/>
          </a:p>
        </p:txBody>
      </p:sp>
      <p:grpSp>
        <p:nvGrpSpPr>
          <p:cNvPr id="175" name="Group 175"/>
          <p:cNvGrpSpPr/>
          <p:nvPr/>
        </p:nvGrpSpPr>
        <p:grpSpPr>
          <a:xfrm>
            <a:off x="0" y="9376835"/>
            <a:ext cx="18587604" cy="1470019"/>
            <a:chOff x="0" y="0"/>
            <a:chExt cx="24783471" cy="1960025"/>
          </a:xfrm>
        </p:grpSpPr>
        <p:grpSp>
          <p:nvGrpSpPr>
            <p:cNvPr id="176" name="Group 176"/>
            <p:cNvGrpSpPr/>
            <p:nvPr/>
          </p:nvGrpSpPr>
          <p:grpSpPr>
            <a:xfrm>
              <a:off x="0" y="0"/>
              <a:ext cx="24783471" cy="1453710"/>
              <a:chOff x="0" y="0"/>
              <a:chExt cx="4918995" cy="288531"/>
            </a:xfrm>
          </p:grpSpPr>
          <p:sp>
            <p:nvSpPr>
              <p:cNvPr id="177" name="Freeform 177"/>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78" name="TextBox 178"/>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79" name="Freeform 179"/>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80" name="TextBox 180"/>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81" name="AutoShape 181"/>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2" name="TextBox 182"/>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83" name="TextBox 183"/>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84" name="AutoShape 184"/>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85" name="TextBox 185"/>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86" name="TextBox 186"/>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87" name="Group 187"/>
            <p:cNvGrpSpPr/>
            <p:nvPr/>
          </p:nvGrpSpPr>
          <p:grpSpPr>
            <a:xfrm>
              <a:off x="0" y="0"/>
              <a:ext cx="24783471" cy="1960025"/>
              <a:chOff x="0" y="0"/>
              <a:chExt cx="4918995" cy="389024"/>
            </a:xfrm>
          </p:grpSpPr>
          <p:sp>
            <p:nvSpPr>
              <p:cNvPr id="188" name="Freeform 18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89" name="TextBox 18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90" name="Freeform 19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91" name="TextBox 19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192" name="AutoShape 19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93" name="TextBox 193"/>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94" name="TextBox 194"/>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195" name="AutoShape 19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96" name="TextBox 19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97" name="TextBox 19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98" name="Group 198"/>
          <p:cNvGrpSpPr/>
          <p:nvPr/>
        </p:nvGrpSpPr>
        <p:grpSpPr>
          <a:xfrm>
            <a:off x="0" y="9376835"/>
            <a:ext cx="18587604" cy="1470019"/>
            <a:chOff x="0" y="0"/>
            <a:chExt cx="4918995" cy="389024"/>
          </a:xfrm>
        </p:grpSpPr>
        <p:sp>
          <p:nvSpPr>
            <p:cNvPr id="199" name="Freeform 19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200" name="TextBox 20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201" name="Freeform 201"/>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202" name="AutoShape 202"/>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03" name="AutoShape 203"/>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04" name="TextBox 204"/>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205" name="TextBox 205"/>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06" name="TextBox 206"/>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207" name="TextBox 207"/>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38</a:t>
            </a:r>
          </a:p>
        </p:txBody>
      </p:sp>
      <p:sp>
        <p:nvSpPr>
          <p:cNvPr id="208" name="TextBox 208"/>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209" name="Group 209"/>
          <p:cNvGrpSpPr/>
          <p:nvPr/>
        </p:nvGrpSpPr>
        <p:grpSpPr>
          <a:xfrm>
            <a:off x="0" y="9376835"/>
            <a:ext cx="18587604" cy="1470019"/>
            <a:chOff x="0" y="0"/>
            <a:chExt cx="4918995" cy="389024"/>
          </a:xfrm>
        </p:grpSpPr>
        <p:sp>
          <p:nvSpPr>
            <p:cNvPr id="210" name="Freeform 21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211" name="TextBox 21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212" name="Freeform 212"/>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213" name="TextBox 213"/>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214" name="AutoShape 214"/>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15" name="TextBox 215"/>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16" name="TextBox 216"/>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217" name="AutoShape 217"/>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18" name="TextBox 218"/>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38</a:t>
            </a:r>
          </a:p>
        </p:txBody>
      </p:sp>
      <p:sp>
        <p:nvSpPr>
          <p:cNvPr id="219" name="TextBox 219"/>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220" name="Group 220"/>
          <p:cNvGrpSpPr/>
          <p:nvPr/>
        </p:nvGrpSpPr>
        <p:grpSpPr>
          <a:xfrm>
            <a:off x="0" y="9376835"/>
            <a:ext cx="18587604" cy="1470019"/>
            <a:chOff x="0" y="0"/>
            <a:chExt cx="4918995" cy="389024"/>
          </a:xfrm>
        </p:grpSpPr>
        <p:sp>
          <p:nvSpPr>
            <p:cNvPr id="221" name="Freeform 22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222" name="TextBox 22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223" name="Freeform 223"/>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224" name="TextBox 224"/>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225" name="AutoShape 225"/>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26" name="TextBox 226"/>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27" name="TextBox 227"/>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228" name="AutoShape 228"/>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229" name="TextBox 229"/>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230" name="TextBox 230"/>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231" name="Group 231"/>
          <p:cNvGrpSpPr/>
          <p:nvPr/>
        </p:nvGrpSpPr>
        <p:grpSpPr>
          <a:xfrm>
            <a:off x="16870429" y="203368"/>
            <a:ext cx="1318567" cy="1318567"/>
            <a:chOff x="0" y="0"/>
            <a:chExt cx="812800" cy="812800"/>
          </a:xfrm>
        </p:grpSpPr>
        <p:sp>
          <p:nvSpPr>
            <p:cNvPr id="232" name="Freeform 2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9376835"/>
            <a:ext cx="18587604" cy="1470019"/>
            <a:chOff x="0" y="0"/>
            <a:chExt cx="24783471" cy="1960025"/>
          </a:xfrm>
        </p:grpSpPr>
        <p:grpSp>
          <p:nvGrpSpPr>
            <p:cNvPr id="4" name="Group 4"/>
            <p:cNvGrpSpPr/>
            <p:nvPr/>
          </p:nvGrpSpPr>
          <p:grpSpPr>
            <a:xfrm>
              <a:off x="0" y="0"/>
              <a:ext cx="24783471" cy="1453710"/>
              <a:chOff x="0" y="0"/>
              <a:chExt cx="4918995" cy="288531"/>
            </a:xfrm>
          </p:grpSpPr>
          <p:sp>
            <p:nvSpPr>
              <p:cNvPr id="5" name="Freeform 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6" name="TextBox 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 name="Freeform 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8" name="TextBox 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9" name="AutoShape 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1" name="TextBox 1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2" name="AutoShape 1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4" name="TextBox 1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5" name="Group 15"/>
            <p:cNvGrpSpPr/>
            <p:nvPr/>
          </p:nvGrpSpPr>
          <p:grpSpPr>
            <a:xfrm>
              <a:off x="0" y="0"/>
              <a:ext cx="24783471" cy="1960025"/>
              <a:chOff x="0" y="0"/>
              <a:chExt cx="4918995" cy="389024"/>
            </a:xfrm>
          </p:grpSpPr>
          <p:sp>
            <p:nvSpPr>
              <p:cNvPr id="16" name="Freeform 1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7" name="TextBox 1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8" name="Freeform 1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9" name="TextBox 1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20" name="AutoShape 2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1" name="TextBox 21"/>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2" name="TextBox 22"/>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23" name="AutoShape 2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25" name="TextBox 2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26" name="Group 26"/>
          <p:cNvGrpSpPr/>
          <p:nvPr/>
        </p:nvGrpSpPr>
        <p:grpSpPr>
          <a:xfrm>
            <a:off x="152400" y="9529235"/>
            <a:ext cx="18587604" cy="1090283"/>
            <a:chOff x="0" y="0"/>
            <a:chExt cx="24783471" cy="1453710"/>
          </a:xfrm>
        </p:grpSpPr>
        <p:grpSp>
          <p:nvGrpSpPr>
            <p:cNvPr id="27" name="Group 27"/>
            <p:cNvGrpSpPr/>
            <p:nvPr/>
          </p:nvGrpSpPr>
          <p:grpSpPr>
            <a:xfrm>
              <a:off x="0" y="0"/>
              <a:ext cx="24783471" cy="1453710"/>
              <a:chOff x="0" y="0"/>
              <a:chExt cx="4918995" cy="288531"/>
            </a:xfrm>
          </p:grpSpPr>
          <p:sp>
            <p:nvSpPr>
              <p:cNvPr id="28" name="Freeform 2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9" name="TextBox 2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0" name="Freeform 3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31" name="TextBox 3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2" name="AutoShape 3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3" name="TextBox 3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4" name="TextBox 3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5" name="AutoShape 3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6" name="TextBox 3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37" name="TextBox 3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38" name="Group 38"/>
          <p:cNvGrpSpPr/>
          <p:nvPr/>
        </p:nvGrpSpPr>
        <p:grpSpPr>
          <a:xfrm>
            <a:off x="152400" y="9529235"/>
            <a:ext cx="18587604" cy="1470019"/>
            <a:chOff x="0" y="0"/>
            <a:chExt cx="24783471" cy="1960025"/>
          </a:xfrm>
        </p:grpSpPr>
        <p:grpSp>
          <p:nvGrpSpPr>
            <p:cNvPr id="39" name="Group 39"/>
            <p:cNvGrpSpPr/>
            <p:nvPr/>
          </p:nvGrpSpPr>
          <p:grpSpPr>
            <a:xfrm>
              <a:off x="0" y="0"/>
              <a:ext cx="24783471" cy="1453710"/>
              <a:chOff x="0" y="0"/>
              <a:chExt cx="4918995" cy="288531"/>
            </a:xfrm>
          </p:grpSpPr>
          <p:sp>
            <p:nvSpPr>
              <p:cNvPr id="40" name="Freeform 40"/>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41" name="TextBox 41"/>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42" name="Freeform 42"/>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43" name="TextBox 43"/>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44" name="AutoShape 44"/>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5" name="TextBox 45"/>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46" name="TextBox 46"/>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47" name="AutoShape 47"/>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8" name="TextBox 48"/>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9" name="TextBox 49"/>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50" name="Group 50"/>
            <p:cNvGrpSpPr/>
            <p:nvPr/>
          </p:nvGrpSpPr>
          <p:grpSpPr>
            <a:xfrm>
              <a:off x="0" y="0"/>
              <a:ext cx="24783471" cy="1960025"/>
              <a:chOff x="0" y="0"/>
              <a:chExt cx="4918995" cy="389024"/>
            </a:xfrm>
          </p:grpSpPr>
          <p:sp>
            <p:nvSpPr>
              <p:cNvPr id="51" name="Freeform 5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2" name="TextBox 5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3" name="Freeform 5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54" name="TextBox 5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55" name="AutoShape 5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6" name="TextBox 56"/>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7" name="TextBox 57"/>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58" name="AutoShape 5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9" name="TextBox 59"/>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60" name="TextBox 60"/>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61" name="Group 61"/>
          <p:cNvGrpSpPr/>
          <p:nvPr/>
        </p:nvGrpSpPr>
        <p:grpSpPr>
          <a:xfrm>
            <a:off x="-328179" y="9447696"/>
            <a:ext cx="18587604" cy="1470019"/>
            <a:chOff x="0" y="0"/>
            <a:chExt cx="4918995" cy="389024"/>
          </a:xfrm>
        </p:grpSpPr>
        <p:sp>
          <p:nvSpPr>
            <p:cNvPr id="62" name="Freeform 62"/>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3" name="TextBox 63"/>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4" name="Freeform 64"/>
          <p:cNvSpPr/>
          <p:nvPr/>
        </p:nvSpPr>
        <p:spPr>
          <a:xfrm>
            <a:off x="389002" y="95765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65" name="AutoShape 65"/>
          <p:cNvSpPr/>
          <p:nvPr/>
        </p:nvSpPr>
        <p:spPr>
          <a:xfrm>
            <a:off x="9091879" y="97785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6" name="AutoShape 66"/>
          <p:cNvSpPr/>
          <p:nvPr/>
        </p:nvSpPr>
        <p:spPr>
          <a:xfrm>
            <a:off x="11496189" y="97577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7" name="TextBox 67"/>
          <p:cNvSpPr txBox="1"/>
          <p:nvPr/>
        </p:nvSpPr>
        <p:spPr>
          <a:xfrm>
            <a:off x="9446202" y="97101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68" name="TextBox 68"/>
          <p:cNvSpPr txBox="1"/>
          <p:nvPr/>
        </p:nvSpPr>
        <p:spPr>
          <a:xfrm>
            <a:off x="11850203" y="97208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9" name="TextBox 69"/>
          <p:cNvSpPr txBox="1"/>
          <p:nvPr/>
        </p:nvSpPr>
        <p:spPr>
          <a:xfrm>
            <a:off x="5142359" y="97207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70" name="TextBox 70"/>
          <p:cNvSpPr txBox="1"/>
          <p:nvPr/>
        </p:nvSpPr>
        <p:spPr>
          <a:xfrm>
            <a:off x="17601358" y="97289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27</a:t>
            </a:r>
          </a:p>
        </p:txBody>
      </p:sp>
      <p:sp>
        <p:nvSpPr>
          <p:cNvPr id="71" name="TextBox 71"/>
          <p:cNvSpPr txBox="1"/>
          <p:nvPr/>
        </p:nvSpPr>
        <p:spPr>
          <a:xfrm>
            <a:off x="14230514" y="97289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72" name="Group 72"/>
          <p:cNvGrpSpPr/>
          <p:nvPr/>
        </p:nvGrpSpPr>
        <p:grpSpPr>
          <a:xfrm>
            <a:off x="16870429" y="203368"/>
            <a:ext cx="1318567" cy="1318567"/>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en-US"/>
            </a:p>
          </p:txBody>
        </p:sp>
      </p:grpSp>
      <p:grpSp>
        <p:nvGrpSpPr>
          <p:cNvPr id="74" name="Group 74"/>
          <p:cNvGrpSpPr/>
          <p:nvPr/>
        </p:nvGrpSpPr>
        <p:grpSpPr>
          <a:xfrm>
            <a:off x="-76200" y="9491135"/>
            <a:ext cx="18587604" cy="1090283"/>
            <a:chOff x="0" y="0"/>
            <a:chExt cx="24783471" cy="1453710"/>
          </a:xfrm>
        </p:grpSpPr>
        <p:grpSp>
          <p:nvGrpSpPr>
            <p:cNvPr id="75" name="Group 75"/>
            <p:cNvGrpSpPr/>
            <p:nvPr/>
          </p:nvGrpSpPr>
          <p:grpSpPr>
            <a:xfrm>
              <a:off x="0" y="0"/>
              <a:ext cx="24783471" cy="1453710"/>
              <a:chOff x="0" y="0"/>
              <a:chExt cx="4918995" cy="288531"/>
            </a:xfrm>
          </p:grpSpPr>
          <p:sp>
            <p:nvSpPr>
              <p:cNvPr id="76" name="Freeform 76"/>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77" name="TextBox 77"/>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8" name="Freeform 7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79" name="TextBox 7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80" name="AutoShape 8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1" name="TextBox 8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82" name="TextBox 82"/>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83" name="AutoShape 8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84" name="TextBox 8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85" name="TextBox 8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86" name="Group 86"/>
          <p:cNvGrpSpPr/>
          <p:nvPr/>
        </p:nvGrpSpPr>
        <p:grpSpPr>
          <a:xfrm>
            <a:off x="-76200" y="9491135"/>
            <a:ext cx="18587604" cy="1470019"/>
            <a:chOff x="0" y="0"/>
            <a:chExt cx="24783471" cy="1960025"/>
          </a:xfrm>
        </p:grpSpPr>
        <p:grpSp>
          <p:nvGrpSpPr>
            <p:cNvPr id="87" name="Group 87"/>
            <p:cNvGrpSpPr/>
            <p:nvPr/>
          </p:nvGrpSpPr>
          <p:grpSpPr>
            <a:xfrm>
              <a:off x="0" y="0"/>
              <a:ext cx="24783471" cy="1453710"/>
              <a:chOff x="0" y="0"/>
              <a:chExt cx="4918995" cy="288531"/>
            </a:xfrm>
          </p:grpSpPr>
          <p:sp>
            <p:nvSpPr>
              <p:cNvPr id="88" name="Freeform 8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89" name="TextBox 8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90" name="Freeform 9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91" name="TextBox 9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92" name="AutoShape 9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93" name="TextBox 9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94" name="TextBox 9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95" name="AutoShape 9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96" name="TextBox 96"/>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97" name="TextBox 97"/>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98" name="Group 98"/>
            <p:cNvGrpSpPr/>
            <p:nvPr/>
          </p:nvGrpSpPr>
          <p:grpSpPr>
            <a:xfrm>
              <a:off x="0" y="0"/>
              <a:ext cx="24783471" cy="1960025"/>
              <a:chOff x="0" y="0"/>
              <a:chExt cx="4918995" cy="389024"/>
            </a:xfrm>
          </p:grpSpPr>
          <p:sp>
            <p:nvSpPr>
              <p:cNvPr id="99" name="Freeform 9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00" name="TextBox 10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01" name="Freeform 10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02" name="TextBox 10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103" name="AutoShape 10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4" name="TextBox 104"/>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05" name="TextBox 105"/>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106" name="AutoShape 10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07" name="TextBox 107"/>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08" name="TextBox 108"/>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09" name="Group 109"/>
          <p:cNvGrpSpPr/>
          <p:nvPr/>
        </p:nvGrpSpPr>
        <p:grpSpPr>
          <a:xfrm>
            <a:off x="-76200" y="9491135"/>
            <a:ext cx="18587604" cy="1470019"/>
            <a:chOff x="0" y="0"/>
            <a:chExt cx="4918995" cy="389024"/>
          </a:xfrm>
        </p:grpSpPr>
        <p:sp>
          <p:nvSpPr>
            <p:cNvPr id="110" name="Freeform 11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11" name="TextBox 11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12" name="Freeform 112"/>
          <p:cNvSpPr/>
          <p:nvPr/>
        </p:nvSpPr>
        <p:spPr>
          <a:xfrm>
            <a:off x="160402" y="95384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13" name="AutoShape 113"/>
          <p:cNvSpPr/>
          <p:nvPr/>
        </p:nvSpPr>
        <p:spPr>
          <a:xfrm>
            <a:off x="8863279" y="97404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14" name="AutoShape 114"/>
          <p:cNvSpPr/>
          <p:nvPr/>
        </p:nvSpPr>
        <p:spPr>
          <a:xfrm>
            <a:off x="11267589" y="97196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15" name="TextBox 115"/>
          <p:cNvSpPr txBox="1"/>
          <p:nvPr/>
        </p:nvSpPr>
        <p:spPr>
          <a:xfrm>
            <a:off x="9217602" y="96720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116" name="TextBox 116"/>
          <p:cNvSpPr txBox="1"/>
          <p:nvPr/>
        </p:nvSpPr>
        <p:spPr>
          <a:xfrm>
            <a:off x="11621603" y="96827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17" name="TextBox 117"/>
          <p:cNvSpPr txBox="1"/>
          <p:nvPr/>
        </p:nvSpPr>
        <p:spPr>
          <a:xfrm>
            <a:off x="4913759" y="96826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118" name="TextBox 118"/>
          <p:cNvSpPr txBox="1"/>
          <p:nvPr/>
        </p:nvSpPr>
        <p:spPr>
          <a:xfrm>
            <a:off x="17372758" y="96908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38</a:t>
            </a:r>
          </a:p>
        </p:txBody>
      </p:sp>
      <p:sp>
        <p:nvSpPr>
          <p:cNvPr id="119" name="TextBox 119"/>
          <p:cNvSpPr txBox="1"/>
          <p:nvPr/>
        </p:nvSpPr>
        <p:spPr>
          <a:xfrm>
            <a:off x="14001914" y="96908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120" name="Group 120"/>
          <p:cNvGrpSpPr/>
          <p:nvPr/>
        </p:nvGrpSpPr>
        <p:grpSpPr>
          <a:xfrm>
            <a:off x="-76200" y="9491135"/>
            <a:ext cx="18587604" cy="1470019"/>
            <a:chOff x="0" y="0"/>
            <a:chExt cx="4918995" cy="389024"/>
          </a:xfrm>
        </p:grpSpPr>
        <p:sp>
          <p:nvSpPr>
            <p:cNvPr id="121" name="Freeform 121"/>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22" name="TextBox 122"/>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23" name="Freeform 123"/>
          <p:cNvSpPr/>
          <p:nvPr/>
        </p:nvSpPr>
        <p:spPr>
          <a:xfrm>
            <a:off x="160402" y="95384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24" name="AutoShape 124"/>
          <p:cNvSpPr/>
          <p:nvPr/>
        </p:nvSpPr>
        <p:spPr>
          <a:xfrm>
            <a:off x="8863279" y="97404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25" name="AutoShape 125"/>
          <p:cNvSpPr/>
          <p:nvPr/>
        </p:nvSpPr>
        <p:spPr>
          <a:xfrm>
            <a:off x="11267589" y="97196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26" name="TextBox 126"/>
          <p:cNvSpPr txBox="1"/>
          <p:nvPr/>
        </p:nvSpPr>
        <p:spPr>
          <a:xfrm>
            <a:off x="9217602" y="96720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127" name="TextBox 127"/>
          <p:cNvSpPr txBox="1"/>
          <p:nvPr/>
        </p:nvSpPr>
        <p:spPr>
          <a:xfrm>
            <a:off x="11621603" y="96827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28" name="TextBox 128"/>
          <p:cNvSpPr txBox="1"/>
          <p:nvPr/>
        </p:nvSpPr>
        <p:spPr>
          <a:xfrm>
            <a:off x="4913759" y="96826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129" name="TextBox 129"/>
          <p:cNvSpPr txBox="1"/>
          <p:nvPr/>
        </p:nvSpPr>
        <p:spPr>
          <a:xfrm>
            <a:off x="17372758" y="96908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41</a:t>
            </a:r>
          </a:p>
        </p:txBody>
      </p:sp>
      <p:sp>
        <p:nvSpPr>
          <p:cNvPr id="130" name="TextBox 130"/>
          <p:cNvSpPr txBox="1"/>
          <p:nvPr/>
        </p:nvSpPr>
        <p:spPr>
          <a:xfrm>
            <a:off x="14001914" y="96908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131" name="Group 131"/>
          <p:cNvGrpSpPr/>
          <p:nvPr/>
        </p:nvGrpSpPr>
        <p:grpSpPr>
          <a:xfrm>
            <a:off x="9525" y="9481610"/>
            <a:ext cx="18587604" cy="1090283"/>
            <a:chOff x="0" y="0"/>
            <a:chExt cx="24783471" cy="1453710"/>
          </a:xfrm>
        </p:grpSpPr>
        <p:grpSp>
          <p:nvGrpSpPr>
            <p:cNvPr id="132" name="Group 132"/>
            <p:cNvGrpSpPr/>
            <p:nvPr/>
          </p:nvGrpSpPr>
          <p:grpSpPr>
            <a:xfrm>
              <a:off x="0" y="0"/>
              <a:ext cx="24783471" cy="1453710"/>
              <a:chOff x="0" y="0"/>
              <a:chExt cx="4918995" cy="288531"/>
            </a:xfrm>
          </p:grpSpPr>
          <p:sp>
            <p:nvSpPr>
              <p:cNvPr id="133" name="Freeform 133"/>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34" name="TextBox 134"/>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35" name="Freeform 13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36" name="TextBox 13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37" name="AutoShape 13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8" name="TextBox 138"/>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39" name="TextBox 139"/>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40" name="AutoShape 14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1" name="TextBox 14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42" name="TextBox 14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143" name="Group 143"/>
          <p:cNvGrpSpPr/>
          <p:nvPr/>
        </p:nvGrpSpPr>
        <p:grpSpPr>
          <a:xfrm>
            <a:off x="9525" y="9481610"/>
            <a:ext cx="18587604" cy="1470019"/>
            <a:chOff x="0" y="0"/>
            <a:chExt cx="24783471" cy="1960025"/>
          </a:xfrm>
        </p:grpSpPr>
        <p:grpSp>
          <p:nvGrpSpPr>
            <p:cNvPr id="144" name="Group 144"/>
            <p:cNvGrpSpPr/>
            <p:nvPr/>
          </p:nvGrpSpPr>
          <p:grpSpPr>
            <a:xfrm>
              <a:off x="0" y="0"/>
              <a:ext cx="24783471" cy="1453710"/>
              <a:chOff x="0" y="0"/>
              <a:chExt cx="4918995" cy="288531"/>
            </a:xfrm>
          </p:grpSpPr>
          <p:sp>
            <p:nvSpPr>
              <p:cNvPr id="145" name="Freeform 14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46" name="TextBox 14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47" name="Freeform 147"/>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48" name="TextBox 148"/>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49" name="AutoShape 149"/>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0" name="TextBox 150"/>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51" name="TextBox 151"/>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52" name="AutoShape 152"/>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53" name="TextBox 153"/>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154" name="TextBox 154"/>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55" name="Group 155"/>
            <p:cNvGrpSpPr/>
            <p:nvPr/>
          </p:nvGrpSpPr>
          <p:grpSpPr>
            <a:xfrm>
              <a:off x="0" y="0"/>
              <a:ext cx="24783471" cy="1960025"/>
              <a:chOff x="0" y="0"/>
              <a:chExt cx="4918995" cy="389024"/>
            </a:xfrm>
          </p:grpSpPr>
          <p:sp>
            <p:nvSpPr>
              <p:cNvPr id="156" name="Freeform 15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57" name="TextBox 15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58" name="Freeform 15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159" name="TextBox 15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160" name="AutoShape 16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61" name="TextBox 161"/>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62" name="TextBox 162"/>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163" name="AutoShape 16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64" name="TextBox 164"/>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16</a:t>
              </a:r>
            </a:p>
          </p:txBody>
        </p:sp>
        <p:sp>
          <p:nvSpPr>
            <p:cNvPr id="165" name="TextBox 165"/>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166" name="Group 166"/>
          <p:cNvGrpSpPr/>
          <p:nvPr/>
        </p:nvGrpSpPr>
        <p:grpSpPr>
          <a:xfrm>
            <a:off x="9525" y="9481610"/>
            <a:ext cx="18587604" cy="1470019"/>
            <a:chOff x="0" y="0"/>
            <a:chExt cx="4918995" cy="389024"/>
          </a:xfrm>
        </p:grpSpPr>
        <p:sp>
          <p:nvSpPr>
            <p:cNvPr id="167" name="Freeform 16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68" name="TextBox 16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69" name="Freeform 169"/>
          <p:cNvSpPr/>
          <p:nvPr/>
        </p:nvSpPr>
        <p:spPr>
          <a:xfrm>
            <a:off x="246127" y="9528952"/>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70" name="AutoShape 170"/>
          <p:cNvSpPr/>
          <p:nvPr/>
        </p:nvSpPr>
        <p:spPr>
          <a:xfrm>
            <a:off x="8949004" y="9730911"/>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71" name="AutoShape 171"/>
          <p:cNvSpPr/>
          <p:nvPr/>
        </p:nvSpPr>
        <p:spPr>
          <a:xfrm>
            <a:off x="11353314" y="9710143"/>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72" name="TextBox 172"/>
          <p:cNvSpPr txBox="1"/>
          <p:nvPr/>
        </p:nvSpPr>
        <p:spPr>
          <a:xfrm>
            <a:off x="9303327" y="9662518"/>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173" name="TextBox 173"/>
          <p:cNvSpPr txBox="1"/>
          <p:nvPr/>
        </p:nvSpPr>
        <p:spPr>
          <a:xfrm>
            <a:off x="11707328" y="9673188"/>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74" name="TextBox 174"/>
          <p:cNvSpPr txBox="1"/>
          <p:nvPr/>
        </p:nvSpPr>
        <p:spPr>
          <a:xfrm>
            <a:off x="4999484" y="9673091"/>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175" name="TextBox 175"/>
          <p:cNvSpPr txBox="1"/>
          <p:nvPr/>
        </p:nvSpPr>
        <p:spPr>
          <a:xfrm>
            <a:off x="17458483" y="9681346"/>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38</a:t>
            </a:r>
          </a:p>
        </p:txBody>
      </p:sp>
      <p:sp>
        <p:nvSpPr>
          <p:cNvPr id="176" name="TextBox 176"/>
          <p:cNvSpPr txBox="1"/>
          <p:nvPr/>
        </p:nvSpPr>
        <p:spPr>
          <a:xfrm>
            <a:off x="14087639" y="9681346"/>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177" name="Group 177"/>
          <p:cNvGrpSpPr/>
          <p:nvPr/>
        </p:nvGrpSpPr>
        <p:grpSpPr>
          <a:xfrm>
            <a:off x="9525" y="9481610"/>
            <a:ext cx="18587604" cy="1470019"/>
            <a:chOff x="0" y="0"/>
            <a:chExt cx="4918995" cy="389024"/>
          </a:xfrm>
        </p:grpSpPr>
        <p:sp>
          <p:nvSpPr>
            <p:cNvPr id="178" name="Freeform 178"/>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79" name="TextBox 179"/>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80" name="Freeform 180"/>
          <p:cNvSpPr/>
          <p:nvPr/>
        </p:nvSpPr>
        <p:spPr>
          <a:xfrm>
            <a:off x="246127" y="9528952"/>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81" name="TextBox 181"/>
          <p:cNvSpPr txBox="1"/>
          <p:nvPr/>
        </p:nvSpPr>
        <p:spPr>
          <a:xfrm>
            <a:off x="9303327" y="9662518"/>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182" name="AutoShape 182"/>
          <p:cNvSpPr/>
          <p:nvPr/>
        </p:nvSpPr>
        <p:spPr>
          <a:xfrm>
            <a:off x="8949004" y="9730911"/>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83" name="TextBox 183"/>
          <p:cNvSpPr txBox="1"/>
          <p:nvPr/>
        </p:nvSpPr>
        <p:spPr>
          <a:xfrm>
            <a:off x="11707328" y="9673188"/>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84" name="TextBox 184"/>
          <p:cNvSpPr txBox="1"/>
          <p:nvPr/>
        </p:nvSpPr>
        <p:spPr>
          <a:xfrm>
            <a:off x="4999484" y="9673091"/>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185" name="AutoShape 185"/>
          <p:cNvSpPr/>
          <p:nvPr/>
        </p:nvSpPr>
        <p:spPr>
          <a:xfrm>
            <a:off x="11353314" y="9710143"/>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86" name="TextBox 186"/>
          <p:cNvSpPr txBox="1"/>
          <p:nvPr/>
        </p:nvSpPr>
        <p:spPr>
          <a:xfrm>
            <a:off x="17458483" y="9681346"/>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38</a:t>
            </a:r>
          </a:p>
        </p:txBody>
      </p:sp>
      <p:sp>
        <p:nvSpPr>
          <p:cNvPr id="187" name="TextBox 187"/>
          <p:cNvSpPr txBox="1"/>
          <p:nvPr/>
        </p:nvSpPr>
        <p:spPr>
          <a:xfrm>
            <a:off x="14087639" y="9681346"/>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188" name="Group 188"/>
          <p:cNvGrpSpPr/>
          <p:nvPr/>
        </p:nvGrpSpPr>
        <p:grpSpPr>
          <a:xfrm>
            <a:off x="9525" y="9481610"/>
            <a:ext cx="18587604" cy="1470019"/>
            <a:chOff x="0" y="0"/>
            <a:chExt cx="4918995" cy="389024"/>
          </a:xfrm>
        </p:grpSpPr>
        <p:sp>
          <p:nvSpPr>
            <p:cNvPr id="189" name="Freeform 189"/>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190" name="TextBox 190"/>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191" name="Freeform 191"/>
          <p:cNvSpPr/>
          <p:nvPr/>
        </p:nvSpPr>
        <p:spPr>
          <a:xfrm>
            <a:off x="246127" y="9528952"/>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92" name="AutoShape 192"/>
          <p:cNvSpPr/>
          <p:nvPr/>
        </p:nvSpPr>
        <p:spPr>
          <a:xfrm>
            <a:off x="8949004" y="9730911"/>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93" name="AutoShape 193"/>
          <p:cNvSpPr/>
          <p:nvPr/>
        </p:nvSpPr>
        <p:spPr>
          <a:xfrm>
            <a:off x="11353314" y="9710143"/>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94" name="Freeform 194"/>
          <p:cNvSpPr/>
          <p:nvPr/>
        </p:nvSpPr>
        <p:spPr>
          <a:xfrm>
            <a:off x="1137755" y="204407"/>
            <a:ext cx="15379243" cy="9324545"/>
          </a:xfrm>
          <a:custGeom>
            <a:avLst/>
            <a:gdLst/>
            <a:ahLst/>
            <a:cxnLst/>
            <a:rect l="l" t="t" r="r" b="b"/>
            <a:pathLst>
              <a:path w="15379243" h="9324545">
                <a:moveTo>
                  <a:pt x="0" y="0"/>
                </a:moveTo>
                <a:lnTo>
                  <a:pt x="15379243" y="0"/>
                </a:lnTo>
                <a:lnTo>
                  <a:pt x="15379243" y="9324545"/>
                </a:lnTo>
                <a:lnTo>
                  <a:pt x="0" y="9324545"/>
                </a:lnTo>
                <a:lnTo>
                  <a:pt x="0" y="0"/>
                </a:lnTo>
                <a:close/>
              </a:path>
            </a:pathLst>
          </a:custGeom>
          <a:blipFill>
            <a:blip r:embed="rId5"/>
            <a:stretch>
              <a:fillRect t="-11609" r="-1110" b="-13464"/>
            </a:stretch>
          </a:blipFill>
        </p:spPr>
        <p:txBody>
          <a:bodyPr/>
          <a:lstStyle/>
          <a:p>
            <a:endParaRPr lang="en-US"/>
          </a:p>
        </p:txBody>
      </p:sp>
      <p:sp>
        <p:nvSpPr>
          <p:cNvPr id="195" name="TextBox 195"/>
          <p:cNvSpPr txBox="1"/>
          <p:nvPr/>
        </p:nvSpPr>
        <p:spPr>
          <a:xfrm>
            <a:off x="9303327" y="9662518"/>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196" name="TextBox 196"/>
          <p:cNvSpPr txBox="1"/>
          <p:nvPr/>
        </p:nvSpPr>
        <p:spPr>
          <a:xfrm>
            <a:off x="11707328" y="9673188"/>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197" name="TextBox 197"/>
          <p:cNvSpPr txBox="1"/>
          <p:nvPr/>
        </p:nvSpPr>
        <p:spPr>
          <a:xfrm>
            <a:off x="4999484" y="9673091"/>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198" name="TextBox 198"/>
          <p:cNvSpPr txBox="1"/>
          <p:nvPr/>
        </p:nvSpPr>
        <p:spPr>
          <a:xfrm>
            <a:off x="17458483" y="9681346"/>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199" name="TextBox 199"/>
          <p:cNvSpPr txBox="1"/>
          <p:nvPr/>
        </p:nvSpPr>
        <p:spPr>
          <a:xfrm>
            <a:off x="14087639" y="9681346"/>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Freeform 3"/>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3"/>
            <a:stretch>
              <a:fillRect l="-19657" t="-14884" r="-14655" b="-33649"/>
            </a:stretch>
          </a:blipFill>
        </p:spPr>
        <p:txBody>
          <a:bodyPr/>
          <a:lstStyle/>
          <a:p>
            <a:endParaRPr lang="en-US"/>
          </a:p>
        </p:txBody>
      </p:sp>
      <p:sp>
        <p:nvSpPr>
          <p:cNvPr id="4" name="Freeform 4"/>
          <p:cNvSpPr/>
          <p:nvPr/>
        </p:nvSpPr>
        <p:spPr>
          <a:xfrm>
            <a:off x="14931488" y="5901788"/>
            <a:ext cx="3356512" cy="3356512"/>
          </a:xfrm>
          <a:custGeom>
            <a:avLst/>
            <a:gdLst/>
            <a:ahLst/>
            <a:cxnLst/>
            <a:rect l="l" t="t" r="r" b="b"/>
            <a:pathLst>
              <a:path w="3356512" h="3356512">
                <a:moveTo>
                  <a:pt x="0" y="0"/>
                </a:moveTo>
                <a:lnTo>
                  <a:pt x="3356512" y="0"/>
                </a:lnTo>
                <a:lnTo>
                  <a:pt x="3356512" y="3356512"/>
                </a:lnTo>
                <a:lnTo>
                  <a:pt x="0" y="33565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882589" y="2368680"/>
            <a:ext cx="14443492" cy="6858050"/>
          </a:xfrm>
          <a:prstGeom prst="rect">
            <a:avLst/>
          </a:prstGeom>
        </p:spPr>
        <p:txBody>
          <a:bodyPr lIns="0" tIns="0" rIns="0" bIns="0" rtlCol="0" anchor="t">
            <a:spAutoFit/>
          </a:bodyPr>
          <a:lstStyle/>
          <a:p>
            <a:pPr algn="l">
              <a:lnSpc>
                <a:spcPts val="2997"/>
              </a:lnSpc>
            </a:pPr>
            <a:r>
              <a:rPr lang="en-US" sz="2156">
                <a:solidFill>
                  <a:srgbClr val="000000"/>
                </a:solidFill>
                <a:latin typeface="Poppins"/>
                <a:ea typeface="Poppins"/>
                <a:cs typeface="Poppins"/>
                <a:sym typeface="Poppins"/>
              </a:rPr>
              <a:t>[1] KAUR, JASLEEN &amp; GARG, URVASHI &amp; BATHLA, GOURAV. (2023). DETECTION OF CROSS-SITE SCRIPTING (XSS) ATTACKS USING MACHINE LEARNING TECHNIQUES: A REVIEW. ARTIFICIAL INTELLIGENCE REVIEW. 56. 1-45. 10.1007/S10462-023-10433-3. </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r>
              <a:rPr lang="en-US" sz="2156">
                <a:solidFill>
                  <a:srgbClr val="000000"/>
                </a:solidFill>
                <a:latin typeface="Poppins"/>
                <a:ea typeface="Poppins"/>
                <a:cs typeface="Poppins"/>
                <a:sym typeface="Poppins"/>
              </a:rPr>
              <a:t>[2] ALSAFFAR, MOHAMMAD, SAUD ALJALOUD, BADIEA ABDULKAREM MOHAMMED, ZEYAD GHALEB AL-MEKHLAFI, TARIQ S. ALMURAYZIQ, GHARBI ALSHAMMARI, AND ABDULLAH ALSHAMMARI. 2022. "DETECTION OF WEB CROSS-SITE SCRIPTING (XSS) ATTACKS" ELECTRONICS 11, NO. 14: 2212. HTTPS://DOI.ORG/10.3390/ELECTRONICS11142212</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r>
              <a:rPr lang="en-US" sz="2156">
                <a:solidFill>
                  <a:srgbClr val="000000"/>
                </a:solidFill>
                <a:latin typeface="Poppins"/>
                <a:ea typeface="Poppins"/>
                <a:cs typeface="Poppins"/>
                <a:sym typeface="Poppins"/>
              </a:rPr>
              <a:t>[3] AL-ASWAD, H., EL-MEDANY, W. M., BALAKRISHNA, C., ABABNEH, N., &amp; CURRAN, K. (2021). BZKP: BLOCKCHAIN-BASED ZERO-KNOWLEDGE PROOF MODEL FOR ENHANCING HEALTHCARE SECURITY IN BAHRAIN IOT SMART CITIES AND COVID-19 RISK MITIGATION. ARAB JOURNAL OF BASIC AND APPLIED SCIENCES, 28(1), 154–171. HTTPS://DOI.ORG/10.1080/25765299.2020.1870812</a:t>
            </a: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a:p>
            <a:pPr algn="l">
              <a:lnSpc>
                <a:spcPts val="2997"/>
              </a:lnSpc>
            </a:pPr>
            <a:endParaRPr lang="en-US" sz="2156">
              <a:solidFill>
                <a:srgbClr val="000000"/>
              </a:solidFill>
              <a:latin typeface="Poppins"/>
              <a:ea typeface="Poppins"/>
              <a:cs typeface="Poppins"/>
              <a:sym typeface="Poppins"/>
            </a:endParaRPr>
          </a:p>
        </p:txBody>
      </p:sp>
      <p:grpSp>
        <p:nvGrpSpPr>
          <p:cNvPr id="6" name="Group 6"/>
          <p:cNvGrpSpPr/>
          <p:nvPr/>
        </p:nvGrpSpPr>
        <p:grpSpPr>
          <a:xfrm>
            <a:off x="0" y="9376835"/>
            <a:ext cx="18587604" cy="1090283"/>
            <a:chOff x="0" y="0"/>
            <a:chExt cx="24783471" cy="1453710"/>
          </a:xfrm>
        </p:grpSpPr>
        <p:grpSp>
          <p:nvGrpSpPr>
            <p:cNvPr id="7" name="Group 7"/>
            <p:cNvGrpSpPr/>
            <p:nvPr/>
          </p:nvGrpSpPr>
          <p:grpSpPr>
            <a:xfrm>
              <a:off x="0" y="0"/>
              <a:ext cx="24783471" cy="1453710"/>
              <a:chOff x="0" y="0"/>
              <a:chExt cx="4918995" cy="288531"/>
            </a:xfrm>
          </p:grpSpPr>
          <p:sp>
            <p:nvSpPr>
              <p:cNvPr id="8" name="Freeform 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9" name="TextBox 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0" name="Freeform 10"/>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11" name="TextBox 11"/>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2" name="AutoShape 12"/>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4" name="TextBox 14"/>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5" name="AutoShape 15"/>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16" name="Group 16"/>
          <p:cNvGrpSpPr/>
          <p:nvPr/>
        </p:nvGrpSpPr>
        <p:grpSpPr>
          <a:xfrm>
            <a:off x="14078114" y="9633721"/>
            <a:ext cx="3827994" cy="358491"/>
            <a:chOff x="0" y="0"/>
            <a:chExt cx="5103992" cy="477989"/>
          </a:xfrm>
        </p:grpSpPr>
        <p:sp>
          <p:nvSpPr>
            <p:cNvPr id="17" name="TextBox 17"/>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18</a:t>
              </a:r>
            </a:p>
          </p:txBody>
        </p:sp>
        <p:sp>
          <p:nvSpPr>
            <p:cNvPr id="18" name="TextBox 18"/>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19" name="Group 19"/>
          <p:cNvGrpSpPr/>
          <p:nvPr/>
        </p:nvGrpSpPr>
        <p:grpSpPr>
          <a:xfrm>
            <a:off x="0" y="9376835"/>
            <a:ext cx="18587604" cy="1470019"/>
            <a:chOff x="0" y="0"/>
            <a:chExt cx="24783471" cy="1960025"/>
          </a:xfrm>
        </p:grpSpPr>
        <p:grpSp>
          <p:nvGrpSpPr>
            <p:cNvPr id="20" name="Group 20"/>
            <p:cNvGrpSpPr/>
            <p:nvPr/>
          </p:nvGrpSpPr>
          <p:grpSpPr>
            <a:xfrm>
              <a:off x="0" y="0"/>
              <a:ext cx="24783471" cy="1453710"/>
              <a:chOff x="0" y="0"/>
              <a:chExt cx="4918995" cy="288531"/>
            </a:xfrm>
          </p:grpSpPr>
          <p:sp>
            <p:nvSpPr>
              <p:cNvPr id="21" name="Freeform 21"/>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2" name="TextBox 22"/>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3" name="Freeform 23"/>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24" name="TextBox 24"/>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5" name="AutoShape 25"/>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6" name="TextBox 26"/>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7" name="TextBox 27"/>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8" name="AutoShape 28"/>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9" name="TextBox 29"/>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30" name="TextBox 30"/>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31" name="Group 31"/>
            <p:cNvGrpSpPr/>
            <p:nvPr/>
          </p:nvGrpSpPr>
          <p:grpSpPr>
            <a:xfrm>
              <a:off x="0" y="0"/>
              <a:ext cx="24783471" cy="1960025"/>
              <a:chOff x="0" y="0"/>
              <a:chExt cx="4918995" cy="389024"/>
            </a:xfrm>
          </p:grpSpPr>
          <p:sp>
            <p:nvSpPr>
              <p:cNvPr id="32" name="Freeform 32"/>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33" name="TextBox 33"/>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34" name="Freeform 3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6"/>
              <a:stretch>
                <a:fillRect t="-239" b="-239"/>
              </a:stretch>
            </a:blipFill>
          </p:spPr>
          <p:txBody>
            <a:bodyPr/>
            <a:lstStyle/>
            <a:p>
              <a:endParaRPr lang="en-US"/>
            </a:p>
          </p:txBody>
        </p:sp>
        <p:sp>
          <p:nvSpPr>
            <p:cNvPr id="35" name="TextBox 3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36" name="AutoShape 3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7" name="TextBox 37"/>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38" name="TextBox 38"/>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39" name="AutoShape 3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18</a:t>
              </a:r>
            </a:p>
          </p:txBody>
        </p:sp>
        <p:sp>
          <p:nvSpPr>
            <p:cNvPr id="41" name="TextBox 4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42" name="Group 42"/>
          <p:cNvGrpSpPr/>
          <p:nvPr/>
        </p:nvGrpSpPr>
        <p:grpSpPr>
          <a:xfrm>
            <a:off x="0" y="9376835"/>
            <a:ext cx="18587604" cy="1470019"/>
            <a:chOff x="0" y="0"/>
            <a:chExt cx="4918995" cy="389024"/>
          </a:xfrm>
        </p:grpSpPr>
        <p:sp>
          <p:nvSpPr>
            <p:cNvPr id="43" name="Freeform 43"/>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4" name="TextBox 44"/>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5" name="Freeform 45"/>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46" name="AutoShape 46"/>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7" name="AutoShape 47"/>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48" name="TextBox 48"/>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IT21352812</a:t>
            </a:r>
          </a:p>
        </p:txBody>
      </p:sp>
      <p:sp>
        <p:nvSpPr>
          <p:cNvPr id="49" name="TextBox 49"/>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50" name="TextBox 50"/>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PATHIRAJA P.M.C.H.</a:t>
            </a:r>
          </a:p>
        </p:txBody>
      </p:sp>
      <p:sp>
        <p:nvSpPr>
          <p:cNvPr id="51" name="TextBox 51"/>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40</a:t>
            </a:r>
          </a:p>
        </p:txBody>
      </p:sp>
      <p:sp>
        <p:nvSpPr>
          <p:cNvPr id="52" name="TextBox 52"/>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53" name="Group 53"/>
          <p:cNvGrpSpPr/>
          <p:nvPr/>
        </p:nvGrpSpPr>
        <p:grpSpPr>
          <a:xfrm>
            <a:off x="0" y="9376835"/>
            <a:ext cx="18587604" cy="1470019"/>
            <a:chOff x="0" y="0"/>
            <a:chExt cx="4918995" cy="389024"/>
          </a:xfrm>
        </p:grpSpPr>
        <p:sp>
          <p:nvSpPr>
            <p:cNvPr id="54" name="Freeform 54"/>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55" name="TextBox 55"/>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56" name="Freeform 56"/>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57" name="TextBox 57"/>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IT21182464</a:t>
            </a:r>
          </a:p>
        </p:txBody>
      </p:sp>
      <p:sp>
        <p:nvSpPr>
          <p:cNvPr id="58" name="AutoShape 58"/>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59" name="TextBox 59"/>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60" name="TextBox 60"/>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ARACHCHI R.P.N</a:t>
            </a:r>
          </a:p>
        </p:txBody>
      </p:sp>
      <p:sp>
        <p:nvSpPr>
          <p:cNvPr id="61" name="AutoShape 61"/>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2" name="TextBox 62"/>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40</a:t>
            </a:r>
          </a:p>
        </p:txBody>
      </p:sp>
      <p:sp>
        <p:nvSpPr>
          <p:cNvPr id="63" name="TextBox 63"/>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64" name="Group 64"/>
          <p:cNvGrpSpPr/>
          <p:nvPr/>
        </p:nvGrpSpPr>
        <p:grpSpPr>
          <a:xfrm>
            <a:off x="0" y="9376835"/>
            <a:ext cx="18587604" cy="1470019"/>
            <a:chOff x="0" y="0"/>
            <a:chExt cx="4918995" cy="389024"/>
          </a:xfrm>
        </p:grpSpPr>
        <p:sp>
          <p:nvSpPr>
            <p:cNvPr id="65" name="Freeform 65"/>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66" name="TextBox 66"/>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67" name="Freeform 67"/>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6"/>
            <a:stretch>
              <a:fillRect t="-239" b="-239"/>
            </a:stretch>
          </a:blipFill>
        </p:spPr>
        <p:txBody>
          <a:bodyPr/>
          <a:lstStyle/>
          <a:p>
            <a:endParaRPr lang="en-US"/>
          </a:p>
        </p:txBody>
      </p:sp>
      <p:sp>
        <p:nvSpPr>
          <p:cNvPr id="68" name="AutoShape 68"/>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69" name="AutoShape 69"/>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70" name="TextBox 70"/>
          <p:cNvSpPr txBox="1"/>
          <p:nvPr/>
        </p:nvSpPr>
        <p:spPr>
          <a:xfrm>
            <a:off x="1028700" y="701805"/>
            <a:ext cx="7867835"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REFERENCES</a:t>
            </a:r>
          </a:p>
        </p:txBody>
      </p:sp>
      <p:sp>
        <p:nvSpPr>
          <p:cNvPr id="71" name="TextBox 71"/>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IT21157646</a:t>
            </a:r>
          </a:p>
        </p:txBody>
      </p:sp>
      <p:sp>
        <p:nvSpPr>
          <p:cNvPr id="72" name="TextBox 72"/>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73" name="TextBox 73"/>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SANDARUWAN W.U.P</a:t>
            </a:r>
          </a:p>
        </p:txBody>
      </p:sp>
      <p:sp>
        <p:nvSpPr>
          <p:cNvPr id="74" name="TextBox 74"/>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39</a:t>
            </a:r>
          </a:p>
        </p:txBody>
      </p:sp>
      <p:sp>
        <p:nvSpPr>
          <p:cNvPr id="75" name="TextBox 75"/>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76" name="Group 76"/>
          <p:cNvGrpSpPr/>
          <p:nvPr/>
        </p:nvGrpSpPr>
        <p:grpSpPr>
          <a:xfrm>
            <a:off x="16870429" y="203368"/>
            <a:ext cx="1318567" cy="1318567"/>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9376835"/>
            <a:ext cx="18587604" cy="1470019"/>
            <a:chOff x="0" y="0"/>
            <a:chExt cx="24783471" cy="1960025"/>
          </a:xfrm>
        </p:grpSpPr>
        <p:sp>
          <p:nvSpPr>
            <p:cNvPr id="4" name="TextBox 4"/>
            <p:cNvSpPr txBox="1"/>
            <p:nvPr/>
          </p:nvSpPr>
          <p:spPr>
            <a:xfrm>
              <a:off x="19297233" y="140427"/>
              <a:ext cx="135163" cy="651455"/>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a:t>
              </a:r>
            </a:p>
          </p:txBody>
        </p:sp>
        <p:grpSp>
          <p:nvGrpSpPr>
            <p:cNvPr id="5" name="Group 5"/>
            <p:cNvGrpSpPr/>
            <p:nvPr/>
          </p:nvGrpSpPr>
          <p:grpSpPr>
            <a:xfrm>
              <a:off x="0" y="0"/>
              <a:ext cx="24783471" cy="1960025"/>
              <a:chOff x="0" y="0"/>
              <a:chExt cx="4918995" cy="389024"/>
            </a:xfrm>
          </p:grpSpPr>
          <p:sp>
            <p:nvSpPr>
              <p:cNvPr id="6" name="Freeform 6"/>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7" name="TextBox 7"/>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8" name="Freeform 8"/>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9" name="TextBox 9"/>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IT21015144</a:t>
              </a:r>
            </a:p>
          </p:txBody>
        </p:sp>
        <p:sp>
          <p:nvSpPr>
            <p:cNvPr id="10" name="AutoShape 10"/>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1" name="TextBox 11"/>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2" name="TextBox 12"/>
            <p:cNvSpPr txBox="1"/>
            <p:nvPr/>
          </p:nvSpPr>
          <p:spPr>
            <a:xfrm>
              <a:off x="6547162" y="271182"/>
              <a:ext cx="5006774" cy="547627"/>
            </a:xfrm>
            <a:prstGeom prst="rect">
              <a:avLst/>
            </a:prstGeom>
          </p:spPr>
          <p:txBody>
            <a:bodyPr lIns="0" tIns="0" rIns="0" bIns="0" rtlCol="0" anchor="t">
              <a:spAutoFit/>
            </a:bodyPr>
            <a:lstStyle/>
            <a:p>
              <a:pPr algn="r">
                <a:lnSpc>
                  <a:spcPts val="3480"/>
                </a:lnSpc>
              </a:pPr>
              <a:r>
                <a:rPr lang="en-US" sz="2486">
                  <a:solidFill>
                    <a:srgbClr val="000000"/>
                  </a:solidFill>
                  <a:latin typeface="Arial Unicode Bold"/>
                  <a:ea typeface="Arial Unicode Bold"/>
                  <a:cs typeface="Arial Unicode Bold"/>
                  <a:sym typeface="Arial Unicode Bold"/>
                </a:rPr>
                <a:t>MENDIS B.J.N.D</a:t>
              </a:r>
            </a:p>
          </p:txBody>
        </p:sp>
        <p:sp>
          <p:nvSpPr>
            <p:cNvPr id="13" name="AutoShape 13"/>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sp>
        <p:nvSpPr>
          <p:cNvPr id="14" name="Freeform 14"/>
          <p:cNvSpPr/>
          <p:nvPr/>
        </p:nvSpPr>
        <p:spPr>
          <a:xfrm>
            <a:off x="0" y="-129540"/>
            <a:ext cx="18288000" cy="2316480"/>
          </a:xfrm>
          <a:custGeom>
            <a:avLst/>
            <a:gdLst/>
            <a:ahLst/>
            <a:cxnLst/>
            <a:rect l="l" t="t" r="r" b="b"/>
            <a:pathLst>
              <a:path w="18288000" h="2316480">
                <a:moveTo>
                  <a:pt x="0" y="0"/>
                </a:moveTo>
                <a:lnTo>
                  <a:pt x="18288000" y="0"/>
                </a:lnTo>
                <a:lnTo>
                  <a:pt x="18288000" y="2316480"/>
                </a:lnTo>
                <a:lnTo>
                  <a:pt x="0" y="2316480"/>
                </a:lnTo>
                <a:lnTo>
                  <a:pt x="0" y="0"/>
                </a:lnTo>
                <a:close/>
              </a:path>
            </a:pathLst>
          </a:custGeom>
          <a:blipFill>
            <a:blip r:embed="rId4"/>
            <a:stretch>
              <a:fillRect/>
            </a:stretch>
          </a:blipFill>
        </p:spPr>
        <p:txBody>
          <a:bodyPr/>
          <a:lstStyle/>
          <a:p>
            <a:endParaRPr lang="en-US"/>
          </a:p>
        </p:txBody>
      </p:sp>
      <p:sp>
        <p:nvSpPr>
          <p:cNvPr id="15" name="Freeform 15"/>
          <p:cNvSpPr/>
          <p:nvPr/>
        </p:nvSpPr>
        <p:spPr>
          <a:xfrm>
            <a:off x="692594" y="2740935"/>
            <a:ext cx="17213515" cy="4088210"/>
          </a:xfrm>
          <a:custGeom>
            <a:avLst/>
            <a:gdLst/>
            <a:ahLst/>
            <a:cxnLst/>
            <a:rect l="l" t="t" r="r" b="b"/>
            <a:pathLst>
              <a:path w="17213515" h="4088210">
                <a:moveTo>
                  <a:pt x="0" y="0"/>
                </a:moveTo>
                <a:lnTo>
                  <a:pt x="17213514" y="0"/>
                </a:lnTo>
                <a:lnTo>
                  <a:pt x="17213514" y="4088210"/>
                </a:lnTo>
                <a:lnTo>
                  <a:pt x="0" y="4088210"/>
                </a:lnTo>
                <a:lnTo>
                  <a:pt x="0" y="0"/>
                </a:lnTo>
                <a:close/>
              </a:path>
            </a:pathLst>
          </a:custGeom>
          <a:blipFill>
            <a:blip r:embed="rId5"/>
            <a:stretch>
              <a:fillRect/>
            </a:stretch>
          </a:blipFill>
        </p:spPr>
        <p:txBody>
          <a:bodyPr/>
          <a:lstStyle/>
          <a:p>
            <a:endParaRPr lang="en-US"/>
          </a:p>
        </p:txBody>
      </p:sp>
      <p:sp>
        <p:nvSpPr>
          <p:cNvPr id="16" name="TextBox 16"/>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sp>
        <p:nvSpPr>
          <p:cNvPr id="17" name="TextBox 17"/>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51</a:t>
            </a:r>
          </a:p>
        </p:txBody>
      </p:sp>
      <p:grpSp>
        <p:nvGrpSpPr>
          <p:cNvPr id="18" name="Group 18"/>
          <p:cNvGrpSpPr/>
          <p:nvPr/>
        </p:nvGrpSpPr>
        <p:grpSpPr>
          <a:xfrm>
            <a:off x="2598" y="9258300"/>
            <a:ext cx="18587604" cy="1508879"/>
            <a:chOff x="0" y="0"/>
            <a:chExt cx="4918995" cy="399307"/>
          </a:xfrm>
        </p:grpSpPr>
        <p:sp>
          <p:nvSpPr>
            <p:cNvPr id="19" name="Freeform 19"/>
            <p:cNvSpPr/>
            <p:nvPr/>
          </p:nvSpPr>
          <p:spPr>
            <a:xfrm>
              <a:off x="0" y="0"/>
              <a:ext cx="4918995" cy="399307"/>
            </a:xfrm>
            <a:custGeom>
              <a:avLst/>
              <a:gdLst/>
              <a:ahLst/>
              <a:cxnLst/>
              <a:rect l="l" t="t" r="r" b="b"/>
              <a:pathLst>
                <a:path w="4918995" h="399307">
                  <a:moveTo>
                    <a:pt x="0" y="0"/>
                  </a:moveTo>
                  <a:lnTo>
                    <a:pt x="4918995" y="0"/>
                  </a:lnTo>
                  <a:lnTo>
                    <a:pt x="4918995" y="399307"/>
                  </a:lnTo>
                  <a:lnTo>
                    <a:pt x="0" y="399307"/>
                  </a:lnTo>
                  <a:close/>
                </a:path>
              </a:pathLst>
            </a:custGeom>
            <a:solidFill>
              <a:srgbClr val="FFFFFF"/>
            </a:solidFill>
          </p:spPr>
          <p:txBody>
            <a:bodyPr/>
            <a:lstStyle/>
            <a:p>
              <a:endParaRPr lang="en-US"/>
            </a:p>
          </p:txBody>
        </p:sp>
        <p:sp>
          <p:nvSpPr>
            <p:cNvPr id="20" name="TextBox 20"/>
            <p:cNvSpPr txBox="1"/>
            <p:nvPr/>
          </p:nvSpPr>
          <p:spPr>
            <a:xfrm>
              <a:off x="0" y="-38100"/>
              <a:ext cx="4918995" cy="437407"/>
            </a:xfrm>
            <a:prstGeom prst="rect">
              <a:avLst/>
            </a:prstGeom>
          </p:spPr>
          <p:txBody>
            <a:bodyPr lIns="50557" tIns="50557" rIns="50557" bIns="50557" rtlCol="0" anchor="ctr"/>
            <a:lstStyle/>
            <a:p>
              <a:pPr algn="ctr">
                <a:lnSpc>
                  <a:spcPts val="2659"/>
                </a:lnSpc>
                <a:spcBef>
                  <a:spcPct val="0"/>
                </a:spcBef>
              </a:pPr>
              <a:endParaRPr/>
            </a:p>
          </p:txBody>
        </p:sp>
      </p:grpSp>
      <p:sp>
        <p:nvSpPr>
          <p:cNvPr id="21" name="Freeform 21"/>
          <p:cNvSpPr/>
          <p:nvPr/>
        </p:nvSpPr>
        <p:spPr>
          <a:xfrm>
            <a:off x="239200"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22" name="TextBox 22"/>
          <p:cNvSpPr txBox="1"/>
          <p:nvPr/>
        </p:nvSpPr>
        <p:spPr>
          <a:xfrm>
            <a:off x="7834417" y="9450799"/>
            <a:ext cx="2334626"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sp>
        <p:nvSpPr>
          <p:cNvPr id="23" name="TextBox 23"/>
          <p:cNvSpPr txBox="1"/>
          <p:nvPr/>
        </p:nvSpPr>
        <p:spPr>
          <a:xfrm>
            <a:off x="17451556" y="95003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a:t>
            </a:r>
          </a:p>
        </p:txBody>
      </p:sp>
      <p:sp>
        <p:nvSpPr>
          <p:cNvPr id="24" name="TextBox 24"/>
          <p:cNvSpPr txBox="1"/>
          <p:nvPr/>
        </p:nvSpPr>
        <p:spPr>
          <a:xfrm>
            <a:off x="14080712" y="95003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nvGrpSpPr>
          <p:cNvPr id="25" name="Group 25"/>
          <p:cNvGrpSpPr/>
          <p:nvPr/>
        </p:nvGrpSpPr>
        <p:grpSpPr>
          <a:xfrm>
            <a:off x="16870429" y="203368"/>
            <a:ext cx="1318567" cy="131856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9334500"/>
            <a:ext cx="18587604" cy="1508879"/>
            <a:chOff x="0" y="0"/>
            <a:chExt cx="4918995" cy="399307"/>
          </a:xfrm>
        </p:grpSpPr>
        <p:sp>
          <p:nvSpPr>
            <p:cNvPr id="4" name="Freeform 4"/>
            <p:cNvSpPr/>
            <p:nvPr/>
          </p:nvSpPr>
          <p:spPr>
            <a:xfrm>
              <a:off x="0" y="0"/>
              <a:ext cx="4918995" cy="399307"/>
            </a:xfrm>
            <a:custGeom>
              <a:avLst/>
              <a:gdLst/>
              <a:ahLst/>
              <a:cxnLst/>
              <a:rect l="l" t="t" r="r" b="b"/>
              <a:pathLst>
                <a:path w="4918995" h="399307">
                  <a:moveTo>
                    <a:pt x="0" y="0"/>
                  </a:moveTo>
                  <a:lnTo>
                    <a:pt x="4918995" y="0"/>
                  </a:lnTo>
                  <a:lnTo>
                    <a:pt x="4918995" y="399307"/>
                  </a:lnTo>
                  <a:lnTo>
                    <a:pt x="0" y="399307"/>
                  </a:lnTo>
                  <a:close/>
                </a:path>
              </a:pathLst>
            </a:custGeom>
            <a:solidFill>
              <a:srgbClr val="FFFFFF"/>
            </a:solidFill>
          </p:spPr>
          <p:txBody>
            <a:bodyPr/>
            <a:lstStyle/>
            <a:p>
              <a:endParaRPr lang="en-US"/>
            </a:p>
          </p:txBody>
        </p:sp>
        <p:sp>
          <p:nvSpPr>
            <p:cNvPr id="5" name="TextBox 5"/>
            <p:cNvSpPr txBox="1"/>
            <p:nvPr/>
          </p:nvSpPr>
          <p:spPr>
            <a:xfrm>
              <a:off x="0" y="-38100"/>
              <a:ext cx="4918995" cy="437407"/>
            </a:xfrm>
            <a:prstGeom prst="rect">
              <a:avLst/>
            </a:prstGeom>
          </p:spPr>
          <p:txBody>
            <a:bodyPr lIns="50557" tIns="50557" rIns="50557" bIns="50557" rtlCol="0" anchor="ctr"/>
            <a:lstStyle/>
            <a:p>
              <a:pPr algn="ctr">
                <a:lnSpc>
                  <a:spcPts val="2659"/>
                </a:lnSpc>
                <a:spcBef>
                  <a:spcPct val="0"/>
                </a:spcBef>
              </a:pPr>
              <a:endParaRPr/>
            </a:p>
          </p:txBody>
        </p:sp>
      </p:grpSp>
      <p:sp>
        <p:nvSpPr>
          <p:cNvPr id="6" name="Freeform 6"/>
          <p:cNvSpPr/>
          <p:nvPr/>
        </p:nvSpPr>
        <p:spPr>
          <a:xfrm>
            <a:off x="236602" y="95003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7" name="Freeform 7"/>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4"/>
            <a:stretch>
              <a:fillRect l="-19657" t="-14884" r="-14655" b="-33649"/>
            </a:stretch>
          </a:blipFill>
        </p:spPr>
        <p:txBody>
          <a:bodyPr/>
          <a:lstStyle/>
          <a:p>
            <a:endParaRPr lang="en-US"/>
          </a:p>
        </p:txBody>
      </p:sp>
      <p:sp>
        <p:nvSpPr>
          <p:cNvPr id="8" name="Freeform 8"/>
          <p:cNvSpPr/>
          <p:nvPr/>
        </p:nvSpPr>
        <p:spPr>
          <a:xfrm>
            <a:off x="2168340" y="2133256"/>
            <a:ext cx="1250326" cy="1205002"/>
          </a:xfrm>
          <a:custGeom>
            <a:avLst/>
            <a:gdLst/>
            <a:ahLst/>
            <a:cxnLst/>
            <a:rect l="l" t="t" r="r" b="b"/>
            <a:pathLst>
              <a:path w="1250326" h="1205002">
                <a:moveTo>
                  <a:pt x="0" y="0"/>
                </a:moveTo>
                <a:lnTo>
                  <a:pt x="1250326" y="0"/>
                </a:lnTo>
                <a:lnTo>
                  <a:pt x="1250326" y="1205002"/>
                </a:lnTo>
                <a:lnTo>
                  <a:pt x="0" y="1205002"/>
                </a:lnTo>
                <a:lnTo>
                  <a:pt x="0" y="0"/>
                </a:lnTo>
                <a:close/>
              </a:path>
            </a:pathLst>
          </a:custGeom>
          <a:blipFill>
            <a:blip r:embed="rId5"/>
            <a:stretch>
              <a:fillRect/>
            </a:stretch>
          </a:blipFill>
        </p:spPr>
        <p:txBody>
          <a:bodyPr/>
          <a:lstStyle/>
          <a:p>
            <a:endParaRPr lang="en-US"/>
          </a:p>
        </p:txBody>
      </p:sp>
      <p:sp>
        <p:nvSpPr>
          <p:cNvPr id="9" name="Freeform 9"/>
          <p:cNvSpPr/>
          <p:nvPr/>
        </p:nvSpPr>
        <p:spPr>
          <a:xfrm>
            <a:off x="3633554" y="2133256"/>
            <a:ext cx="1026084" cy="1215245"/>
          </a:xfrm>
          <a:custGeom>
            <a:avLst/>
            <a:gdLst/>
            <a:ahLst/>
            <a:cxnLst/>
            <a:rect l="l" t="t" r="r" b="b"/>
            <a:pathLst>
              <a:path w="1026084" h="1215245">
                <a:moveTo>
                  <a:pt x="0" y="0"/>
                </a:moveTo>
                <a:lnTo>
                  <a:pt x="1026083" y="0"/>
                </a:lnTo>
                <a:lnTo>
                  <a:pt x="1026083" y="1215244"/>
                </a:lnTo>
                <a:lnTo>
                  <a:pt x="0" y="1215244"/>
                </a:lnTo>
                <a:lnTo>
                  <a:pt x="0" y="0"/>
                </a:lnTo>
                <a:close/>
              </a:path>
            </a:pathLst>
          </a:custGeom>
          <a:blipFill>
            <a:blip r:embed="rId6"/>
            <a:stretch>
              <a:fillRect r="-4208" b="-27904"/>
            </a:stretch>
          </a:blipFill>
        </p:spPr>
        <p:txBody>
          <a:bodyPr/>
          <a:lstStyle/>
          <a:p>
            <a:endParaRPr lang="en-US"/>
          </a:p>
        </p:txBody>
      </p:sp>
      <p:sp>
        <p:nvSpPr>
          <p:cNvPr id="10" name="Freeform 10"/>
          <p:cNvSpPr/>
          <p:nvPr/>
        </p:nvSpPr>
        <p:spPr>
          <a:xfrm>
            <a:off x="4934991" y="2133256"/>
            <a:ext cx="1332231" cy="1282827"/>
          </a:xfrm>
          <a:custGeom>
            <a:avLst/>
            <a:gdLst/>
            <a:ahLst/>
            <a:cxnLst/>
            <a:rect l="l" t="t" r="r" b="b"/>
            <a:pathLst>
              <a:path w="1332231" h="1282827">
                <a:moveTo>
                  <a:pt x="0" y="0"/>
                </a:moveTo>
                <a:lnTo>
                  <a:pt x="1332231" y="0"/>
                </a:lnTo>
                <a:lnTo>
                  <a:pt x="1332231" y="1282827"/>
                </a:lnTo>
                <a:lnTo>
                  <a:pt x="0" y="1282827"/>
                </a:lnTo>
                <a:lnTo>
                  <a:pt x="0" y="0"/>
                </a:lnTo>
                <a:close/>
              </a:path>
            </a:pathLst>
          </a:custGeom>
          <a:blipFill>
            <a:blip r:embed="rId7"/>
            <a:stretch>
              <a:fillRect/>
            </a:stretch>
          </a:blipFill>
        </p:spPr>
        <p:txBody>
          <a:bodyPr/>
          <a:lstStyle/>
          <a:p>
            <a:endParaRPr lang="en-US"/>
          </a:p>
        </p:txBody>
      </p:sp>
      <p:sp>
        <p:nvSpPr>
          <p:cNvPr id="11" name="Freeform 11"/>
          <p:cNvSpPr/>
          <p:nvPr/>
        </p:nvSpPr>
        <p:spPr>
          <a:xfrm>
            <a:off x="6386951" y="2101091"/>
            <a:ext cx="1233376" cy="1247409"/>
          </a:xfrm>
          <a:custGeom>
            <a:avLst/>
            <a:gdLst/>
            <a:ahLst/>
            <a:cxnLst/>
            <a:rect l="l" t="t" r="r" b="b"/>
            <a:pathLst>
              <a:path w="1233376" h="1247409">
                <a:moveTo>
                  <a:pt x="0" y="0"/>
                </a:moveTo>
                <a:lnTo>
                  <a:pt x="1233375" y="0"/>
                </a:lnTo>
                <a:lnTo>
                  <a:pt x="1233375" y="1247409"/>
                </a:lnTo>
                <a:lnTo>
                  <a:pt x="0" y="12474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2" name="Group 12"/>
          <p:cNvGrpSpPr/>
          <p:nvPr/>
        </p:nvGrpSpPr>
        <p:grpSpPr>
          <a:xfrm>
            <a:off x="1942761" y="1938952"/>
            <a:ext cx="6018625" cy="1684289"/>
            <a:chOff x="0" y="0"/>
            <a:chExt cx="1585152" cy="443599"/>
          </a:xfrm>
        </p:grpSpPr>
        <p:sp>
          <p:nvSpPr>
            <p:cNvPr id="13" name="Freeform 13"/>
            <p:cNvSpPr/>
            <p:nvPr/>
          </p:nvSpPr>
          <p:spPr>
            <a:xfrm>
              <a:off x="0" y="0"/>
              <a:ext cx="1585152" cy="443599"/>
            </a:xfrm>
            <a:custGeom>
              <a:avLst/>
              <a:gdLst/>
              <a:ahLst/>
              <a:cxnLst/>
              <a:rect l="l" t="t" r="r" b="b"/>
              <a:pathLst>
                <a:path w="1585152" h="443599">
                  <a:moveTo>
                    <a:pt x="43735" y="0"/>
                  </a:moveTo>
                  <a:lnTo>
                    <a:pt x="1541417" y="0"/>
                  </a:lnTo>
                  <a:cubicBezTo>
                    <a:pt x="1565571" y="0"/>
                    <a:pt x="1585152" y="19581"/>
                    <a:pt x="1585152" y="43735"/>
                  </a:cubicBezTo>
                  <a:lnTo>
                    <a:pt x="1585152" y="399864"/>
                  </a:lnTo>
                  <a:cubicBezTo>
                    <a:pt x="1585152" y="424018"/>
                    <a:pt x="1565571" y="443599"/>
                    <a:pt x="1541417" y="443599"/>
                  </a:cubicBezTo>
                  <a:lnTo>
                    <a:pt x="43735" y="443599"/>
                  </a:lnTo>
                  <a:cubicBezTo>
                    <a:pt x="19581" y="443599"/>
                    <a:pt x="0" y="424018"/>
                    <a:pt x="0" y="399864"/>
                  </a:cubicBezTo>
                  <a:lnTo>
                    <a:pt x="0" y="43735"/>
                  </a:lnTo>
                  <a:cubicBezTo>
                    <a:pt x="0" y="19581"/>
                    <a:pt x="19581" y="0"/>
                    <a:pt x="43735" y="0"/>
                  </a:cubicBezTo>
                  <a:close/>
                </a:path>
              </a:pathLst>
            </a:custGeom>
            <a:solidFill>
              <a:srgbClr val="000000">
                <a:alpha val="0"/>
              </a:srgbClr>
            </a:solidFill>
            <a:ln w="38100" cap="rnd">
              <a:solidFill>
                <a:srgbClr val="000000"/>
              </a:solidFill>
              <a:prstDash val="dash"/>
              <a:round/>
            </a:ln>
          </p:spPr>
          <p:txBody>
            <a:bodyPr/>
            <a:lstStyle/>
            <a:p>
              <a:endParaRPr lang="en-US"/>
            </a:p>
          </p:txBody>
        </p:sp>
        <p:sp>
          <p:nvSpPr>
            <p:cNvPr id="14" name="TextBox 14"/>
            <p:cNvSpPr txBox="1"/>
            <p:nvPr/>
          </p:nvSpPr>
          <p:spPr>
            <a:xfrm>
              <a:off x="0" y="-47625"/>
              <a:ext cx="1585152" cy="491224"/>
            </a:xfrm>
            <a:prstGeom prst="rect">
              <a:avLst/>
            </a:prstGeom>
          </p:spPr>
          <p:txBody>
            <a:bodyPr lIns="50800" tIns="50800" rIns="50800" bIns="50800" rtlCol="0" anchor="ctr"/>
            <a:lstStyle/>
            <a:p>
              <a:pPr algn="ctr">
                <a:lnSpc>
                  <a:spcPts val="3486"/>
                </a:lnSpc>
              </a:pPr>
              <a:endParaRPr/>
            </a:p>
          </p:txBody>
        </p:sp>
      </p:grpSp>
      <p:sp>
        <p:nvSpPr>
          <p:cNvPr id="15" name="Freeform 15"/>
          <p:cNvSpPr/>
          <p:nvPr/>
        </p:nvSpPr>
        <p:spPr>
          <a:xfrm>
            <a:off x="4412729" y="4392058"/>
            <a:ext cx="1078689" cy="1078689"/>
          </a:xfrm>
          <a:custGeom>
            <a:avLst/>
            <a:gdLst/>
            <a:ahLst/>
            <a:cxnLst/>
            <a:rect l="l" t="t" r="r" b="b"/>
            <a:pathLst>
              <a:path w="1078689" h="1078689">
                <a:moveTo>
                  <a:pt x="0" y="0"/>
                </a:moveTo>
                <a:lnTo>
                  <a:pt x="1078689" y="0"/>
                </a:lnTo>
                <a:lnTo>
                  <a:pt x="1078689" y="1078689"/>
                </a:lnTo>
                <a:lnTo>
                  <a:pt x="0" y="107868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9641070" y="4148849"/>
            <a:ext cx="1394838" cy="1394838"/>
          </a:xfrm>
          <a:custGeom>
            <a:avLst/>
            <a:gdLst/>
            <a:ahLst/>
            <a:cxnLst/>
            <a:rect l="l" t="t" r="r" b="b"/>
            <a:pathLst>
              <a:path w="1394838" h="1394838">
                <a:moveTo>
                  <a:pt x="0" y="0"/>
                </a:moveTo>
                <a:lnTo>
                  <a:pt x="1394839" y="0"/>
                </a:lnTo>
                <a:lnTo>
                  <a:pt x="1394839" y="1394838"/>
                </a:lnTo>
                <a:lnTo>
                  <a:pt x="0" y="13948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TextBox 17"/>
          <p:cNvSpPr txBox="1"/>
          <p:nvPr/>
        </p:nvSpPr>
        <p:spPr>
          <a:xfrm>
            <a:off x="7965462" y="5657987"/>
            <a:ext cx="4650805" cy="199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ZKP AND ZK-ROLLUPS</a:t>
            </a:r>
          </a:p>
        </p:txBody>
      </p:sp>
      <p:sp>
        <p:nvSpPr>
          <p:cNvPr id="18" name="Freeform 18"/>
          <p:cNvSpPr/>
          <p:nvPr/>
        </p:nvSpPr>
        <p:spPr>
          <a:xfrm>
            <a:off x="12790148" y="2371739"/>
            <a:ext cx="2320211" cy="2588798"/>
          </a:xfrm>
          <a:custGeom>
            <a:avLst/>
            <a:gdLst/>
            <a:ahLst/>
            <a:cxnLst/>
            <a:rect l="l" t="t" r="r" b="b"/>
            <a:pathLst>
              <a:path w="2320211" h="2588798">
                <a:moveTo>
                  <a:pt x="0" y="0"/>
                </a:moveTo>
                <a:lnTo>
                  <a:pt x="2320210" y="0"/>
                </a:lnTo>
                <a:lnTo>
                  <a:pt x="2320210" y="2588799"/>
                </a:lnTo>
                <a:lnTo>
                  <a:pt x="0" y="25887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9" name="TextBox 19"/>
          <p:cNvSpPr txBox="1"/>
          <p:nvPr/>
        </p:nvSpPr>
        <p:spPr>
          <a:xfrm>
            <a:off x="11643900" y="5064718"/>
            <a:ext cx="4650805" cy="199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BLOCKCHAIN-BASED DATABASE</a:t>
            </a:r>
          </a:p>
        </p:txBody>
      </p:sp>
      <p:pic>
        <p:nvPicPr>
          <p:cNvPr id="20" name="Picture 20"/>
          <p:cNvPicPr>
            <a:picLocks noChangeAspect="1"/>
          </p:cNvPicPr>
          <p:nvPr/>
        </p:nvPicPr>
        <p:blipFill>
          <a:blip r:embed="rId16"/>
          <a:srcRect/>
          <a:stretch>
            <a:fillRect/>
          </a:stretch>
        </p:blipFill>
        <p:spPr>
          <a:xfrm>
            <a:off x="11131151" y="4339812"/>
            <a:ext cx="1485116" cy="534642"/>
          </a:xfrm>
          <a:prstGeom prst="rect">
            <a:avLst/>
          </a:prstGeom>
        </p:spPr>
      </p:pic>
      <p:pic>
        <p:nvPicPr>
          <p:cNvPr id="21" name="Picture 21"/>
          <p:cNvPicPr>
            <a:picLocks noChangeAspect="1"/>
          </p:cNvPicPr>
          <p:nvPr/>
        </p:nvPicPr>
        <p:blipFill>
          <a:blip r:embed="rId16"/>
          <a:srcRect/>
          <a:stretch>
            <a:fillRect/>
          </a:stretch>
        </p:blipFill>
        <p:spPr>
          <a:xfrm rot="7706279">
            <a:off x="12534263" y="5473629"/>
            <a:ext cx="877220" cy="315799"/>
          </a:xfrm>
          <a:prstGeom prst="rect">
            <a:avLst/>
          </a:prstGeom>
        </p:spPr>
      </p:pic>
      <p:pic>
        <p:nvPicPr>
          <p:cNvPr id="22" name="Picture 22"/>
          <p:cNvPicPr>
            <a:picLocks noChangeAspect="1"/>
          </p:cNvPicPr>
          <p:nvPr/>
        </p:nvPicPr>
        <p:blipFill>
          <a:blip r:embed="rId16"/>
          <a:srcRect/>
          <a:stretch>
            <a:fillRect/>
          </a:stretch>
        </p:blipFill>
        <p:spPr>
          <a:xfrm rot="3199794">
            <a:off x="14615452" y="5468733"/>
            <a:ext cx="877959" cy="316065"/>
          </a:xfrm>
          <a:prstGeom prst="rect">
            <a:avLst/>
          </a:prstGeom>
          <a:ln cap="sq">
            <a:noFill/>
            <a:prstDash val="solid"/>
          </a:ln>
        </p:spPr>
      </p:pic>
      <p:pic>
        <p:nvPicPr>
          <p:cNvPr id="23" name="Picture 23"/>
          <p:cNvPicPr>
            <a:picLocks noChangeAspect="1"/>
          </p:cNvPicPr>
          <p:nvPr/>
        </p:nvPicPr>
        <p:blipFill>
          <a:blip r:embed="rId17"/>
          <a:srcRect/>
          <a:stretch>
            <a:fillRect/>
          </a:stretch>
        </p:blipFill>
        <p:spPr>
          <a:xfrm rot="5799656">
            <a:off x="4582475" y="3766094"/>
            <a:ext cx="952873" cy="428793"/>
          </a:xfrm>
          <a:prstGeom prst="rect">
            <a:avLst/>
          </a:prstGeom>
        </p:spPr>
      </p:pic>
      <p:pic>
        <p:nvPicPr>
          <p:cNvPr id="24" name="Picture 24"/>
          <p:cNvPicPr>
            <a:picLocks noChangeAspect="1"/>
          </p:cNvPicPr>
          <p:nvPr/>
        </p:nvPicPr>
        <p:blipFill>
          <a:blip r:embed="rId17"/>
          <a:srcRect/>
          <a:stretch>
            <a:fillRect/>
          </a:stretch>
        </p:blipFill>
        <p:spPr>
          <a:xfrm rot="7597311">
            <a:off x="5163896" y="3830106"/>
            <a:ext cx="952873" cy="428793"/>
          </a:xfrm>
          <a:prstGeom prst="rect">
            <a:avLst/>
          </a:prstGeom>
        </p:spPr>
      </p:pic>
      <p:pic>
        <p:nvPicPr>
          <p:cNvPr id="25" name="Picture 25"/>
          <p:cNvPicPr>
            <a:picLocks noChangeAspect="1"/>
          </p:cNvPicPr>
          <p:nvPr/>
        </p:nvPicPr>
        <p:blipFill>
          <a:blip r:embed="rId17"/>
          <a:srcRect/>
          <a:stretch>
            <a:fillRect/>
          </a:stretch>
        </p:blipFill>
        <p:spPr>
          <a:xfrm rot="3690981">
            <a:off x="3936293" y="3830106"/>
            <a:ext cx="952873" cy="428793"/>
          </a:xfrm>
          <a:prstGeom prst="rect">
            <a:avLst/>
          </a:prstGeom>
        </p:spPr>
      </p:pic>
      <p:sp>
        <p:nvSpPr>
          <p:cNvPr id="26" name="Freeform 26"/>
          <p:cNvSpPr/>
          <p:nvPr/>
        </p:nvSpPr>
        <p:spPr>
          <a:xfrm>
            <a:off x="2841020" y="6702724"/>
            <a:ext cx="1947869" cy="1809083"/>
          </a:xfrm>
          <a:custGeom>
            <a:avLst/>
            <a:gdLst/>
            <a:ahLst/>
            <a:cxnLst/>
            <a:rect l="l" t="t" r="r" b="b"/>
            <a:pathLst>
              <a:path w="1947869" h="1809083">
                <a:moveTo>
                  <a:pt x="0" y="0"/>
                </a:moveTo>
                <a:lnTo>
                  <a:pt x="1947869" y="0"/>
                </a:lnTo>
                <a:lnTo>
                  <a:pt x="1947869" y="1809083"/>
                </a:lnTo>
                <a:lnTo>
                  <a:pt x="0" y="180908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27" name="TextBox 27"/>
          <p:cNvSpPr txBox="1"/>
          <p:nvPr/>
        </p:nvSpPr>
        <p:spPr>
          <a:xfrm>
            <a:off x="1532405" y="8549907"/>
            <a:ext cx="4650805" cy="199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DIGIMED WEBSITE</a:t>
            </a:r>
          </a:p>
        </p:txBody>
      </p:sp>
      <p:sp>
        <p:nvSpPr>
          <p:cNvPr id="28" name="Freeform 28"/>
          <p:cNvSpPr/>
          <p:nvPr/>
        </p:nvSpPr>
        <p:spPr>
          <a:xfrm>
            <a:off x="11799577" y="5824789"/>
            <a:ext cx="1346679" cy="1534677"/>
          </a:xfrm>
          <a:custGeom>
            <a:avLst/>
            <a:gdLst/>
            <a:ahLst/>
            <a:cxnLst/>
            <a:rect l="l" t="t" r="r" b="b"/>
            <a:pathLst>
              <a:path w="1346679" h="1534677">
                <a:moveTo>
                  <a:pt x="0" y="0"/>
                </a:moveTo>
                <a:lnTo>
                  <a:pt x="1346679" y="0"/>
                </a:lnTo>
                <a:lnTo>
                  <a:pt x="1346679" y="1534677"/>
                </a:lnTo>
                <a:lnTo>
                  <a:pt x="0" y="153467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9" name="Freeform 29"/>
          <p:cNvSpPr/>
          <p:nvPr/>
        </p:nvSpPr>
        <p:spPr>
          <a:xfrm>
            <a:off x="15143506" y="6030389"/>
            <a:ext cx="1261078" cy="1075069"/>
          </a:xfrm>
          <a:custGeom>
            <a:avLst/>
            <a:gdLst/>
            <a:ahLst/>
            <a:cxnLst/>
            <a:rect l="l" t="t" r="r" b="b"/>
            <a:pathLst>
              <a:path w="1261078" h="1075069">
                <a:moveTo>
                  <a:pt x="0" y="0"/>
                </a:moveTo>
                <a:lnTo>
                  <a:pt x="1261078" y="0"/>
                </a:lnTo>
                <a:lnTo>
                  <a:pt x="1261078" y="1075069"/>
                </a:lnTo>
                <a:lnTo>
                  <a:pt x="0" y="107506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30" name="TextBox 30"/>
          <p:cNvSpPr txBox="1"/>
          <p:nvPr/>
        </p:nvSpPr>
        <p:spPr>
          <a:xfrm>
            <a:off x="14208314" y="7445113"/>
            <a:ext cx="3224496" cy="199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XSS DETECTION SYSTEM</a:t>
            </a:r>
          </a:p>
        </p:txBody>
      </p:sp>
      <p:sp>
        <p:nvSpPr>
          <p:cNvPr id="31" name="AutoShape 31"/>
          <p:cNvSpPr/>
          <p:nvPr/>
        </p:nvSpPr>
        <p:spPr>
          <a:xfrm flipH="1">
            <a:off x="5058911" y="7395978"/>
            <a:ext cx="5005512" cy="0"/>
          </a:xfrm>
          <a:prstGeom prst="line">
            <a:avLst/>
          </a:prstGeom>
          <a:ln w="47625" cap="flat">
            <a:solidFill>
              <a:srgbClr val="000000"/>
            </a:solidFill>
            <a:prstDash val="solid"/>
            <a:headEnd type="none" w="sm" len="sm"/>
            <a:tailEnd type="none" w="sm" len="sm"/>
          </a:ln>
        </p:spPr>
        <p:txBody>
          <a:bodyPr/>
          <a:lstStyle/>
          <a:p>
            <a:endParaRPr lang="en-US"/>
          </a:p>
        </p:txBody>
      </p:sp>
      <p:pic>
        <p:nvPicPr>
          <p:cNvPr id="32" name="Picture 32"/>
          <p:cNvPicPr>
            <a:picLocks noChangeAspect="1"/>
          </p:cNvPicPr>
          <p:nvPr/>
        </p:nvPicPr>
        <p:blipFill>
          <a:blip r:embed="rId16"/>
          <a:srcRect/>
          <a:stretch>
            <a:fillRect/>
          </a:stretch>
        </p:blipFill>
        <p:spPr>
          <a:xfrm rot="-5400000">
            <a:off x="9318419" y="6381412"/>
            <a:ext cx="1492008" cy="537123"/>
          </a:xfrm>
          <a:prstGeom prst="rect">
            <a:avLst/>
          </a:prstGeom>
        </p:spPr>
      </p:pic>
      <p:sp>
        <p:nvSpPr>
          <p:cNvPr id="33" name="AutoShape 33"/>
          <p:cNvSpPr/>
          <p:nvPr/>
        </p:nvSpPr>
        <p:spPr>
          <a:xfrm flipH="1">
            <a:off x="5058911" y="8749603"/>
            <a:ext cx="10771422" cy="0"/>
          </a:xfrm>
          <a:prstGeom prst="line">
            <a:avLst/>
          </a:prstGeom>
          <a:ln w="47625" cap="flat">
            <a:solidFill>
              <a:srgbClr val="000000"/>
            </a:solidFill>
            <a:prstDash val="solid"/>
            <a:headEnd type="none" w="sm" len="sm"/>
            <a:tailEnd type="arrow" w="med" len="sm"/>
          </a:ln>
        </p:spPr>
        <p:txBody>
          <a:bodyPr/>
          <a:lstStyle/>
          <a:p>
            <a:endParaRPr lang="en-US"/>
          </a:p>
        </p:txBody>
      </p:sp>
      <p:sp>
        <p:nvSpPr>
          <p:cNvPr id="34" name="AutoShape 34"/>
          <p:cNvSpPr/>
          <p:nvPr/>
        </p:nvSpPr>
        <p:spPr>
          <a:xfrm flipV="1">
            <a:off x="12175133" y="7654334"/>
            <a:ext cx="0" cy="674653"/>
          </a:xfrm>
          <a:prstGeom prst="line">
            <a:avLst/>
          </a:prstGeom>
          <a:ln w="47625" cap="flat">
            <a:solidFill>
              <a:srgbClr val="000000"/>
            </a:solidFill>
            <a:prstDash val="solid"/>
            <a:headEnd type="none" w="sm" len="sm"/>
            <a:tailEnd type="none" w="sm" len="sm"/>
          </a:ln>
        </p:spPr>
        <p:txBody>
          <a:bodyPr/>
          <a:lstStyle/>
          <a:p>
            <a:endParaRPr lang="en-US"/>
          </a:p>
        </p:txBody>
      </p:sp>
      <p:sp>
        <p:nvSpPr>
          <p:cNvPr id="35" name="AutoShape 35"/>
          <p:cNvSpPr/>
          <p:nvPr/>
        </p:nvSpPr>
        <p:spPr>
          <a:xfrm flipV="1">
            <a:off x="15803893" y="7654080"/>
            <a:ext cx="0" cy="1095776"/>
          </a:xfrm>
          <a:prstGeom prst="line">
            <a:avLst/>
          </a:prstGeom>
          <a:ln w="47625" cap="flat">
            <a:solidFill>
              <a:srgbClr val="000000"/>
            </a:solidFill>
            <a:prstDash val="solid"/>
            <a:headEnd type="none" w="sm" len="sm"/>
            <a:tailEnd type="none" w="sm" len="sm"/>
          </a:ln>
        </p:spPr>
        <p:txBody>
          <a:bodyPr/>
          <a:lstStyle/>
          <a:p>
            <a:endParaRPr lang="en-US"/>
          </a:p>
        </p:txBody>
      </p:sp>
      <p:sp>
        <p:nvSpPr>
          <p:cNvPr id="36" name="AutoShape 36"/>
          <p:cNvSpPr/>
          <p:nvPr/>
        </p:nvSpPr>
        <p:spPr>
          <a:xfrm flipH="1">
            <a:off x="5058911" y="8155748"/>
            <a:ext cx="7139939" cy="23812"/>
          </a:xfrm>
          <a:prstGeom prst="line">
            <a:avLst/>
          </a:prstGeom>
          <a:ln w="47625" cap="flat">
            <a:solidFill>
              <a:srgbClr val="000000"/>
            </a:solidFill>
            <a:prstDash val="solid"/>
            <a:headEnd type="none" w="sm" len="sm"/>
            <a:tailEnd type="arrow" w="med" len="sm"/>
          </a:ln>
        </p:spPr>
        <p:txBody>
          <a:bodyPr/>
          <a:lstStyle/>
          <a:p>
            <a:endParaRPr lang="en-US"/>
          </a:p>
        </p:txBody>
      </p:sp>
      <p:grpSp>
        <p:nvGrpSpPr>
          <p:cNvPr id="37" name="Group 37"/>
          <p:cNvGrpSpPr/>
          <p:nvPr/>
        </p:nvGrpSpPr>
        <p:grpSpPr>
          <a:xfrm>
            <a:off x="12115624" y="8179561"/>
            <a:ext cx="312381" cy="213727"/>
            <a:chOff x="0" y="0"/>
            <a:chExt cx="82273" cy="56290"/>
          </a:xfrm>
        </p:grpSpPr>
        <p:sp>
          <p:nvSpPr>
            <p:cNvPr id="38" name="Freeform 38"/>
            <p:cNvSpPr/>
            <p:nvPr/>
          </p:nvSpPr>
          <p:spPr>
            <a:xfrm>
              <a:off x="0" y="0"/>
              <a:ext cx="82273" cy="56290"/>
            </a:xfrm>
            <a:custGeom>
              <a:avLst/>
              <a:gdLst/>
              <a:ahLst/>
              <a:cxnLst/>
              <a:rect l="l" t="t" r="r" b="b"/>
              <a:pathLst>
                <a:path w="82273" h="56290">
                  <a:moveTo>
                    <a:pt x="0" y="0"/>
                  </a:moveTo>
                  <a:lnTo>
                    <a:pt x="82273" y="0"/>
                  </a:lnTo>
                  <a:lnTo>
                    <a:pt x="82273" y="56290"/>
                  </a:lnTo>
                  <a:lnTo>
                    <a:pt x="0" y="56290"/>
                  </a:lnTo>
                  <a:close/>
                </a:path>
              </a:pathLst>
            </a:custGeom>
            <a:solidFill>
              <a:srgbClr val="E4F8F6"/>
            </a:solidFill>
          </p:spPr>
          <p:txBody>
            <a:bodyPr/>
            <a:lstStyle/>
            <a:p>
              <a:endParaRPr lang="en-US"/>
            </a:p>
          </p:txBody>
        </p:sp>
        <p:sp>
          <p:nvSpPr>
            <p:cNvPr id="39" name="TextBox 39"/>
            <p:cNvSpPr txBox="1"/>
            <p:nvPr/>
          </p:nvSpPr>
          <p:spPr>
            <a:xfrm>
              <a:off x="0" y="-47625"/>
              <a:ext cx="82273" cy="103915"/>
            </a:xfrm>
            <a:prstGeom prst="rect">
              <a:avLst/>
            </a:prstGeom>
          </p:spPr>
          <p:txBody>
            <a:bodyPr lIns="50800" tIns="50800" rIns="50800" bIns="50800" rtlCol="0" anchor="ctr"/>
            <a:lstStyle/>
            <a:p>
              <a:pPr algn="ctr">
                <a:lnSpc>
                  <a:spcPts val="3486"/>
                </a:lnSpc>
              </a:pPr>
              <a:endParaRPr/>
            </a:p>
          </p:txBody>
        </p:sp>
      </p:grpSp>
      <p:sp>
        <p:nvSpPr>
          <p:cNvPr id="40" name="TextBox 40"/>
          <p:cNvSpPr txBox="1"/>
          <p:nvPr/>
        </p:nvSpPr>
        <p:spPr>
          <a:xfrm>
            <a:off x="4259376" y="1720205"/>
            <a:ext cx="1837237" cy="199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DATA INPUT LAYER</a:t>
            </a:r>
          </a:p>
        </p:txBody>
      </p:sp>
      <p:sp>
        <p:nvSpPr>
          <p:cNvPr id="41" name="TextBox 41"/>
          <p:cNvSpPr txBox="1"/>
          <p:nvPr/>
        </p:nvSpPr>
        <p:spPr>
          <a:xfrm>
            <a:off x="3579347" y="5623147"/>
            <a:ext cx="2807604" cy="580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BLOCKCHAIN - BASED ADVANCED AUTHENTICATION SYSTEM</a:t>
            </a:r>
          </a:p>
        </p:txBody>
      </p:sp>
      <p:sp>
        <p:nvSpPr>
          <p:cNvPr id="42" name="TextBox 42"/>
          <p:cNvSpPr txBox="1"/>
          <p:nvPr/>
        </p:nvSpPr>
        <p:spPr>
          <a:xfrm>
            <a:off x="10652440" y="7445113"/>
            <a:ext cx="3224496" cy="199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DDOS DETECTION SYSTEM</a:t>
            </a:r>
          </a:p>
        </p:txBody>
      </p:sp>
      <p:sp>
        <p:nvSpPr>
          <p:cNvPr id="43" name="TextBox 43"/>
          <p:cNvSpPr txBox="1"/>
          <p:nvPr/>
        </p:nvSpPr>
        <p:spPr>
          <a:xfrm>
            <a:off x="6676141" y="7067358"/>
            <a:ext cx="3224496" cy="199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DATA VALIDATION</a:t>
            </a:r>
          </a:p>
        </p:txBody>
      </p:sp>
      <p:sp>
        <p:nvSpPr>
          <p:cNvPr id="44" name="TextBox 44"/>
          <p:cNvSpPr txBox="1"/>
          <p:nvPr/>
        </p:nvSpPr>
        <p:spPr>
          <a:xfrm>
            <a:off x="7380319" y="7915769"/>
            <a:ext cx="3224496" cy="199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REAL-TIME DDOS ALERTS</a:t>
            </a:r>
          </a:p>
        </p:txBody>
      </p:sp>
      <p:sp>
        <p:nvSpPr>
          <p:cNvPr id="45" name="TextBox 45"/>
          <p:cNvSpPr txBox="1"/>
          <p:nvPr/>
        </p:nvSpPr>
        <p:spPr>
          <a:xfrm>
            <a:off x="11829936" y="8479012"/>
            <a:ext cx="3224496" cy="1996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REAL-TIME XSS ALERTS</a:t>
            </a:r>
          </a:p>
        </p:txBody>
      </p:sp>
      <p:sp>
        <p:nvSpPr>
          <p:cNvPr id="46" name="Freeform 46"/>
          <p:cNvSpPr/>
          <p:nvPr/>
        </p:nvSpPr>
        <p:spPr>
          <a:xfrm>
            <a:off x="6817700" y="3980490"/>
            <a:ext cx="1490055" cy="1542100"/>
          </a:xfrm>
          <a:custGeom>
            <a:avLst/>
            <a:gdLst/>
            <a:ahLst/>
            <a:cxnLst/>
            <a:rect l="l" t="t" r="r" b="b"/>
            <a:pathLst>
              <a:path w="1490055" h="1542100">
                <a:moveTo>
                  <a:pt x="0" y="0"/>
                </a:moveTo>
                <a:lnTo>
                  <a:pt x="1490054" y="0"/>
                </a:lnTo>
                <a:lnTo>
                  <a:pt x="1490054" y="1542101"/>
                </a:lnTo>
                <a:lnTo>
                  <a:pt x="0" y="154210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47" name="TextBox 47"/>
          <p:cNvSpPr txBox="1"/>
          <p:nvPr/>
        </p:nvSpPr>
        <p:spPr>
          <a:xfrm>
            <a:off x="6584672" y="5718397"/>
            <a:ext cx="2071309" cy="390196"/>
          </a:xfrm>
          <a:prstGeom prst="rect">
            <a:avLst/>
          </a:prstGeom>
        </p:spPr>
        <p:txBody>
          <a:bodyPr lIns="0" tIns="0" rIns="0" bIns="0" rtlCol="0" anchor="t">
            <a:spAutoFit/>
          </a:bodyPr>
          <a:lstStyle/>
          <a:p>
            <a:pPr algn="ctr">
              <a:lnSpc>
                <a:spcPts val="1556"/>
              </a:lnSpc>
            </a:pPr>
            <a:r>
              <a:rPr lang="en-US" sz="1482">
                <a:solidFill>
                  <a:srgbClr val="1E191B"/>
                </a:solidFill>
                <a:latin typeface="Arial Unicode Bold"/>
                <a:ea typeface="Arial Unicode Bold"/>
                <a:cs typeface="Arial Unicode Bold"/>
                <a:sym typeface="Arial Unicode Bold"/>
              </a:rPr>
              <a:t>SECRE WALLET SYSTEM</a:t>
            </a:r>
          </a:p>
        </p:txBody>
      </p:sp>
      <p:pic>
        <p:nvPicPr>
          <p:cNvPr id="48" name="Picture 48"/>
          <p:cNvPicPr>
            <a:picLocks noChangeAspect="1"/>
          </p:cNvPicPr>
          <p:nvPr/>
        </p:nvPicPr>
        <p:blipFill>
          <a:blip r:embed="rId16"/>
          <a:srcRect/>
          <a:stretch>
            <a:fillRect/>
          </a:stretch>
        </p:blipFill>
        <p:spPr>
          <a:xfrm>
            <a:off x="8422054" y="4823644"/>
            <a:ext cx="1138918" cy="410011"/>
          </a:xfrm>
          <a:prstGeom prst="rect">
            <a:avLst/>
          </a:prstGeom>
        </p:spPr>
      </p:pic>
      <p:pic>
        <p:nvPicPr>
          <p:cNvPr id="49" name="Picture 49"/>
          <p:cNvPicPr>
            <a:picLocks noChangeAspect="1"/>
          </p:cNvPicPr>
          <p:nvPr/>
        </p:nvPicPr>
        <p:blipFill>
          <a:blip r:embed="rId16"/>
          <a:srcRect/>
          <a:stretch>
            <a:fillRect/>
          </a:stretch>
        </p:blipFill>
        <p:spPr>
          <a:xfrm>
            <a:off x="5601107" y="4823644"/>
            <a:ext cx="1164206" cy="419114"/>
          </a:xfrm>
          <a:prstGeom prst="rect">
            <a:avLst/>
          </a:prstGeom>
          <a:ln cap="sq">
            <a:noFill/>
            <a:prstDash val="solid"/>
          </a:ln>
        </p:spPr>
      </p:pic>
      <p:sp>
        <p:nvSpPr>
          <p:cNvPr id="50" name="AutoShape 50"/>
          <p:cNvSpPr/>
          <p:nvPr/>
        </p:nvSpPr>
        <p:spPr>
          <a:xfrm flipV="1">
            <a:off x="8178586" y="3676204"/>
            <a:ext cx="0" cy="786205"/>
          </a:xfrm>
          <a:prstGeom prst="line">
            <a:avLst/>
          </a:prstGeom>
          <a:ln w="47625" cap="flat">
            <a:solidFill>
              <a:srgbClr val="000000"/>
            </a:solidFill>
            <a:prstDash val="solid"/>
            <a:headEnd type="none" w="sm" len="sm"/>
            <a:tailEnd type="none" w="sm" len="sm"/>
          </a:ln>
        </p:spPr>
        <p:txBody>
          <a:bodyPr/>
          <a:lstStyle/>
          <a:p>
            <a:endParaRPr lang="en-US"/>
          </a:p>
        </p:txBody>
      </p:sp>
      <p:sp>
        <p:nvSpPr>
          <p:cNvPr id="51" name="AutoShape 51"/>
          <p:cNvSpPr/>
          <p:nvPr/>
        </p:nvSpPr>
        <p:spPr>
          <a:xfrm flipH="1" flipV="1">
            <a:off x="8195243" y="3701857"/>
            <a:ext cx="4377681" cy="6066"/>
          </a:xfrm>
          <a:prstGeom prst="line">
            <a:avLst/>
          </a:prstGeom>
          <a:ln w="47625" cap="flat">
            <a:solidFill>
              <a:srgbClr val="000000"/>
            </a:solidFill>
            <a:prstDash val="solid"/>
            <a:headEnd type="arrow" w="med" len="sm"/>
            <a:tailEnd type="none" w="sm" len="sm"/>
          </a:ln>
        </p:spPr>
        <p:txBody>
          <a:bodyPr/>
          <a:lstStyle/>
          <a:p>
            <a:endParaRPr lang="en-US"/>
          </a:p>
        </p:txBody>
      </p:sp>
      <p:sp>
        <p:nvSpPr>
          <p:cNvPr id="52" name="TextBox 52"/>
          <p:cNvSpPr txBox="1"/>
          <p:nvPr/>
        </p:nvSpPr>
        <p:spPr>
          <a:xfrm>
            <a:off x="631748" y="483423"/>
            <a:ext cx="1324526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OVERALL SYSTEM DIAGRAM </a:t>
            </a:r>
          </a:p>
        </p:txBody>
      </p:sp>
      <p:sp>
        <p:nvSpPr>
          <p:cNvPr id="53" name="TextBox 53"/>
          <p:cNvSpPr txBox="1"/>
          <p:nvPr/>
        </p:nvSpPr>
        <p:spPr>
          <a:xfrm>
            <a:off x="8121555" y="9526999"/>
            <a:ext cx="2766377"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grpSp>
        <p:nvGrpSpPr>
          <p:cNvPr id="54" name="Group 54"/>
          <p:cNvGrpSpPr/>
          <p:nvPr/>
        </p:nvGrpSpPr>
        <p:grpSpPr>
          <a:xfrm>
            <a:off x="14078114" y="9633721"/>
            <a:ext cx="3827994" cy="358491"/>
            <a:chOff x="0" y="0"/>
            <a:chExt cx="5103992" cy="477989"/>
          </a:xfrm>
        </p:grpSpPr>
        <p:sp>
          <p:nvSpPr>
            <p:cNvPr id="55" name="TextBox 55"/>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a:t>
              </a:r>
            </a:p>
          </p:txBody>
        </p:sp>
        <p:sp>
          <p:nvSpPr>
            <p:cNvPr id="56" name="TextBox 56"/>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
        <p:nvSpPr>
          <p:cNvPr id="57" name="Freeform 57"/>
          <p:cNvSpPr/>
          <p:nvPr/>
        </p:nvSpPr>
        <p:spPr>
          <a:xfrm>
            <a:off x="16763985" y="203368"/>
            <a:ext cx="1375142" cy="1375142"/>
          </a:xfrm>
          <a:custGeom>
            <a:avLst/>
            <a:gdLst/>
            <a:ahLst/>
            <a:cxnLst/>
            <a:rect l="l" t="t" r="r" b="b"/>
            <a:pathLst>
              <a:path w="1375142" h="1375142">
                <a:moveTo>
                  <a:pt x="0" y="0"/>
                </a:moveTo>
                <a:lnTo>
                  <a:pt x="1375142" y="0"/>
                </a:lnTo>
                <a:lnTo>
                  <a:pt x="1375142" y="1375143"/>
                </a:lnTo>
                <a:lnTo>
                  <a:pt x="0" y="1375143"/>
                </a:lnTo>
                <a:lnTo>
                  <a:pt x="0" y="0"/>
                </a:lnTo>
                <a:close/>
              </a:path>
            </a:pathLst>
          </a:custGeom>
          <a:blipFill>
            <a:blip r:embed="rId26"/>
            <a:stretch>
              <a:fillRect/>
            </a:stretch>
          </a:blipFill>
        </p:spPr>
        <p:txBody>
          <a:bodyPr/>
          <a:lstStyle/>
          <a:p>
            <a:endParaRPr lang="en-US"/>
          </a:p>
        </p:txBody>
      </p:sp>
      <p:sp>
        <p:nvSpPr>
          <p:cNvPr id="58" name="AutoShape 58"/>
          <p:cNvSpPr/>
          <p:nvPr/>
        </p:nvSpPr>
        <p:spPr>
          <a:xfrm flipH="1">
            <a:off x="1942761" y="6626161"/>
            <a:ext cx="5437559" cy="0"/>
          </a:xfrm>
          <a:prstGeom prst="line">
            <a:avLst/>
          </a:prstGeom>
          <a:ln w="47625" cap="flat">
            <a:solidFill>
              <a:srgbClr val="000000"/>
            </a:solidFill>
            <a:prstDash val="solid"/>
            <a:headEnd type="none" w="sm" len="sm"/>
            <a:tailEnd type="none" w="sm" len="sm"/>
          </a:ln>
        </p:spPr>
        <p:txBody>
          <a:bodyPr/>
          <a:lstStyle/>
          <a:p>
            <a:endParaRPr lang="en-US"/>
          </a:p>
        </p:txBody>
      </p:sp>
      <p:sp>
        <p:nvSpPr>
          <p:cNvPr id="59" name="AutoShape 59"/>
          <p:cNvSpPr/>
          <p:nvPr/>
        </p:nvSpPr>
        <p:spPr>
          <a:xfrm flipV="1">
            <a:off x="1952286" y="6609773"/>
            <a:ext cx="0" cy="786205"/>
          </a:xfrm>
          <a:prstGeom prst="line">
            <a:avLst/>
          </a:prstGeom>
          <a:ln w="47625" cap="flat">
            <a:solidFill>
              <a:srgbClr val="000000"/>
            </a:solidFill>
            <a:prstDash val="solid"/>
            <a:headEnd type="none" w="sm" len="sm"/>
            <a:tailEnd type="none" w="sm" len="sm"/>
          </a:ln>
        </p:spPr>
        <p:txBody>
          <a:bodyPr/>
          <a:lstStyle/>
          <a:p>
            <a:endParaRPr lang="en-US"/>
          </a:p>
        </p:txBody>
      </p:sp>
      <p:sp>
        <p:nvSpPr>
          <p:cNvPr id="60" name="AutoShape 60"/>
          <p:cNvSpPr/>
          <p:nvPr/>
        </p:nvSpPr>
        <p:spPr>
          <a:xfrm flipV="1">
            <a:off x="7368413" y="6174523"/>
            <a:ext cx="0" cy="475749"/>
          </a:xfrm>
          <a:prstGeom prst="line">
            <a:avLst/>
          </a:prstGeom>
          <a:ln w="47625" cap="flat">
            <a:solidFill>
              <a:srgbClr val="000000"/>
            </a:solidFill>
            <a:prstDash val="solid"/>
            <a:headEnd type="none" w="sm" len="sm"/>
            <a:tailEnd type="none" w="sm" len="sm"/>
          </a:ln>
        </p:spPr>
        <p:txBody>
          <a:bodyPr/>
          <a:lstStyle/>
          <a:p>
            <a:endParaRPr lang="en-US"/>
          </a:p>
        </p:txBody>
      </p:sp>
      <p:pic>
        <p:nvPicPr>
          <p:cNvPr id="61" name="Picture 61"/>
          <p:cNvPicPr>
            <a:picLocks noChangeAspect="1"/>
          </p:cNvPicPr>
          <p:nvPr/>
        </p:nvPicPr>
        <p:blipFill>
          <a:blip r:embed="rId16"/>
          <a:srcRect/>
          <a:stretch>
            <a:fillRect/>
          </a:stretch>
        </p:blipFill>
        <p:spPr>
          <a:xfrm>
            <a:off x="1942761" y="7242844"/>
            <a:ext cx="850742" cy="306267"/>
          </a:xfrm>
          <a:prstGeom prst="rect">
            <a:avLst/>
          </a:prstGeom>
          <a:ln cap="sq">
            <a:noFill/>
            <a:prstDash val="soli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0" y="9334500"/>
            <a:ext cx="18587604" cy="1090283"/>
            <a:chOff x="0" y="0"/>
            <a:chExt cx="24783471" cy="1453710"/>
          </a:xfrm>
        </p:grpSpPr>
        <p:grpSp>
          <p:nvGrpSpPr>
            <p:cNvPr id="4" name="Group 4"/>
            <p:cNvGrpSpPr/>
            <p:nvPr/>
          </p:nvGrpSpPr>
          <p:grpSpPr>
            <a:xfrm>
              <a:off x="0" y="0"/>
              <a:ext cx="24783471" cy="1453710"/>
              <a:chOff x="0" y="0"/>
              <a:chExt cx="4918995" cy="288531"/>
            </a:xfrm>
          </p:grpSpPr>
          <p:sp>
            <p:nvSpPr>
              <p:cNvPr id="5" name="Freeform 5"/>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6" name="TextBox 6"/>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7" name="Freeform 7"/>
            <p:cNvSpPr/>
            <p:nvPr/>
          </p:nvSpPr>
          <p:spPr>
            <a:xfrm>
              <a:off x="315469" y="2211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3"/>
              <a:stretch>
                <a:fillRect t="-239" b="-239"/>
              </a:stretch>
            </a:blipFill>
          </p:spPr>
          <p:txBody>
            <a:bodyPr/>
            <a:lstStyle/>
            <a:p>
              <a:endParaRPr lang="en-US"/>
            </a:p>
          </p:txBody>
        </p:sp>
        <p:sp>
          <p:nvSpPr>
            <p:cNvPr id="8" name="TextBox 8"/>
            <p:cNvSpPr txBox="1"/>
            <p:nvPr/>
          </p:nvSpPr>
          <p:spPr>
            <a:xfrm>
              <a:off x="10828740" y="278890"/>
              <a:ext cx="2726519" cy="651455"/>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R24-004</a:t>
              </a:r>
            </a:p>
          </p:txBody>
        </p:sp>
        <p:sp>
          <p:nvSpPr>
            <p:cNvPr id="9" name="TextBox 9"/>
            <p:cNvSpPr txBox="1"/>
            <p:nvPr/>
          </p:nvSpPr>
          <p:spPr>
            <a:xfrm>
              <a:off x="23265277" y="341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52</a:t>
              </a:r>
            </a:p>
          </p:txBody>
        </p:sp>
        <p:sp>
          <p:nvSpPr>
            <p:cNvPr id="10" name="TextBox 10"/>
            <p:cNvSpPr txBox="1"/>
            <p:nvPr/>
          </p:nvSpPr>
          <p:spPr>
            <a:xfrm>
              <a:off x="18770819" y="341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sp>
        <p:nvSpPr>
          <p:cNvPr id="11" name="TextBox 11"/>
          <p:cNvSpPr txBox="1"/>
          <p:nvPr/>
        </p:nvSpPr>
        <p:spPr>
          <a:xfrm>
            <a:off x="1028700" y="2129757"/>
            <a:ext cx="16339856" cy="7109493"/>
          </a:xfrm>
          <a:prstGeom prst="rect">
            <a:avLst/>
          </a:prstGeom>
        </p:spPr>
        <p:txBody>
          <a:bodyPr lIns="0" tIns="0" rIns="0" bIns="0" rtlCol="0" anchor="t">
            <a:spAutoFit/>
          </a:bodyPr>
          <a:lstStyle/>
          <a:p>
            <a:pPr algn="l">
              <a:lnSpc>
                <a:spcPts val="3304"/>
              </a:lnSpc>
            </a:pPr>
            <a:r>
              <a:rPr lang="en-US" sz="2278">
                <a:solidFill>
                  <a:srgbClr val="000000"/>
                </a:solidFill>
                <a:latin typeface="Canva Sans 2 Bold"/>
                <a:ea typeface="Canva Sans 2 Bold"/>
                <a:cs typeface="Canva Sans 2 Bold"/>
                <a:sym typeface="Canva Sans 2 Bold"/>
              </a:rPr>
              <a:t>Market Demand: </a:t>
            </a:r>
            <a:r>
              <a:rPr lang="en-US" sz="2278">
                <a:solidFill>
                  <a:srgbClr val="000000"/>
                </a:solidFill>
                <a:latin typeface="Canva Sans 2"/>
                <a:ea typeface="Canva Sans 2"/>
                <a:cs typeface="Canva Sans 2"/>
                <a:sym typeface="Canva Sans 2"/>
              </a:rPr>
              <a:t> Addressing critical industry pain points in healthcare sector - data security, patient privacy, and operational inefficiencies, with a growing market for advanced data security solutions in healthcare sector.</a:t>
            </a:r>
          </a:p>
          <a:p>
            <a:pPr algn="l">
              <a:lnSpc>
                <a:spcPts val="3304"/>
              </a:lnSpc>
            </a:pPr>
            <a:endParaRPr lang="en-US" sz="2278">
              <a:solidFill>
                <a:srgbClr val="000000"/>
              </a:solidFill>
              <a:latin typeface="Canva Sans 2"/>
              <a:ea typeface="Canva Sans 2"/>
              <a:cs typeface="Canva Sans 2"/>
              <a:sym typeface="Canva Sans 2"/>
            </a:endParaRPr>
          </a:p>
          <a:p>
            <a:pPr marL="492029" lvl="1" indent="-246014" algn="l">
              <a:lnSpc>
                <a:spcPts val="3304"/>
              </a:lnSpc>
              <a:buFont typeface="Arial"/>
              <a:buChar char="•"/>
            </a:pPr>
            <a:r>
              <a:rPr lang="en-US" sz="2278">
                <a:solidFill>
                  <a:srgbClr val="000000"/>
                </a:solidFill>
                <a:latin typeface="Canva Sans 2 Bold"/>
                <a:ea typeface="Canva Sans 2 Bold"/>
                <a:cs typeface="Canva Sans 2 Bold"/>
                <a:sym typeface="Canva Sans 2 Bold"/>
              </a:rPr>
              <a:t>Value Proposition:</a:t>
            </a:r>
          </a:p>
          <a:p>
            <a:pPr algn="l">
              <a:lnSpc>
                <a:spcPts val="3304"/>
              </a:lnSpc>
            </a:pPr>
            <a:r>
              <a:rPr lang="en-US" sz="2278">
                <a:solidFill>
                  <a:srgbClr val="000000"/>
                </a:solidFill>
                <a:latin typeface="Canva Sans 2"/>
                <a:ea typeface="Canva Sans 2"/>
                <a:cs typeface="Canva Sans 2"/>
                <a:sym typeface="Canva Sans 2"/>
              </a:rPr>
              <a:t>             </a:t>
            </a:r>
            <a:r>
              <a:rPr lang="en-US" sz="2278">
                <a:solidFill>
                  <a:srgbClr val="000000"/>
                </a:solidFill>
                <a:latin typeface="Canva Sans 2 Bold"/>
                <a:ea typeface="Canva Sans 2 Bold"/>
                <a:cs typeface="Canva Sans 2 Bold"/>
                <a:sym typeface="Canva Sans 2 Bold"/>
              </a:rPr>
              <a:t>For HealthCare Institutes: </a:t>
            </a:r>
            <a:r>
              <a:rPr lang="en-US" sz="2278">
                <a:solidFill>
                  <a:srgbClr val="000000"/>
                </a:solidFill>
                <a:latin typeface="Canva Sans 2"/>
                <a:ea typeface="Canva Sans 2"/>
                <a:cs typeface="Canva Sans 2"/>
                <a:sym typeface="Canva Sans 2"/>
              </a:rPr>
              <a:t>Increased data security, improved customer Satisfaction, </a:t>
            </a:r>
          </a:p>
          <a:p>
            <a:pPr algn="l">
              <a:lnSpc>
                <a:spcPts val="3304"/>
              </a:lnSpc>
            </a:pPr>
            <a:r>
              <a:rPr lang="en-US" sz="2278">
                <a:solidFill>
                  <a:srgbClr val="000000"/>
                </a:solidFill>
                <a:latin typeface="Canva Sans 2"/>
                <a:ea typeface="Canva Sans 2"/>
                <a:cs typeface="Canva Sans 2"/>
                <a:sym typeface="Canva Sans 2"/>
              </a:rPr>
              <a:t>                                                                  predictive analytics for DDoS and XSS attacks for health data using AI</a:t>
            </a:r>
          </a:p>
          <a:p>
            <a:pPr algn="l">
              <a:lnSpc>
                <a:spcPts val="3304"/>
              </a:lnSpc>
            </a:pPr>
            <a:r>
              <a:rPr lang="en-US" sz="2278">
                <a:solidFill>
                  <a:srgbClr val="000000"/>
                </a:solidFill>
                <a:latin typeface="Canva Sans 2"/>
                <a:ea typeface="Canva Sans 2"/>
                <a:cs typeface="Canva Sans 2"/>
                <a:sym typeface="Canva Sans 2"/>
              </a:rPr>
              <a:t>             </a:t>
            </a:r>
            <a:r>
              <a:rPr lang="en-US" sz="2278">
                <a:solidFill>
                  <a:srgbClr val="000000"/>
                </a:solidFill>
                <a:latin typeface="Canva Sans 2 Bold"/>
                <a:ea typeface="Canva Sans 2 Bold"/>
                <a:cs typeface="Canva Sans 2 Bold"/>
                <a:sym typeface="Canva Sans 2 Bold"/>
              </a:rPr>
              <a:t>For Patients:</a:t>
            </a:r>
            <a:r>
              <a:rPr lang="en-US" sz="2278">
                <a:solidFill>
                  <a:srgbClr val="000000"/>
                </a:solidFill>
                <a:latin typeface="Canva Sans 2"/>
                <a:ea typeface="Canva Sans 2"/>
                <a:cs typeface="Canva Sans 2"/>
                <a:sym typeface="Canva Sans 2"/>
              </a:rPr>
              <a:t> Data privacy and security, Improved healthcare services through timely and accurate </a:t>
            </a:r>
          </a:p>
          <a:p>
            <a:pPr algn="l">
              <a:lnSpc>
                <a:spcPts val="3304"/>
              </a:lnSpc>
            </a:pPr>
            <a:r>
              <a:rPr lang="en-US" sz="2278">
                <a:solidFill>
                  <a:srgbClr val="000000"/>
                </a:solidFill>
                <a:latin typeface="Canva Sans 2"/>
                <a:ea typeface="Canva Sans 2"/>
                <a:cs typeface="Canva Sans 2"/>
                <a:sym typeface="Canva Sans 2"/>
              </a:rPr>
              <a:t>                                       data access.     </a:t>
            </a:r>
          </a:p>
          <a:p>
            <a:pPr algn="l">
              <a:lnSpc>
                <a:spcPts val="3304"/>
              </a:lnSpc>
            </a:pPr>
            <a:r>
              <a:rPr lang="en-US" sz="2278">
                <a:solidFill>
                  <a:srgbClr val="000000"/>
                </a:solidFill>
                <a:latin typeface="Canva Sans 2"/>
                <a:ea typeface="Canva Sans 2"/>
                <a:cs typeface="Canva Sans 2"/>
                <a:sym typeface="Canva Sans 2"/>
              </a:rPr>
              <a:t>         </a:t>
            </a:r>
          </a:p>
          <a:p>
            <a:pPr marL="492029" lvl="1" indent="-246014" algn="l">
              <a:lnSpc>
                <a:spcPts val="3304"/>
              </a:lnSpc>
              <a:buFont typeface="Arial"/>
              <a:buChar char="•"/>
            </a:pPr>
            <a:r>
              <a:rPr lang="en-US" sz="2278">
                <a:solidFill>
                  <a:srgbClr val="000000"/>
                </a:solidFill>
                <a:latin typeface="Canva Sans 2 Bold"/>
                <a:ea typeface="Canva Sans 2 Bold"/>
                <a:cs typeface="Canva Sans 2 Bold"/>
                <a:sym typeface="Canva Sans 2 Bold"/>
              </a:rPr>
              <a:t>Go-to-Market Strategy:</a:t>
            </a:r>
          </a:p>
          <a:p>
            <a:pPr algn="l">
              <a:lnSpc>
                <a:spcPts val="3304"/>
              </a:lnSpc>
            </a:pPr>
            <a:r>
              <a:rPr lang="en-US" sz="2278">
                <a:solidFill>
                  <a:srgbClr val="000000"/>
                </a:solidFill>
                <a:latin typeface="Canva Sans 2"/>
                <a:ea typeface="Canva Sans 2"/>
                <a:cs typeface="Canva Sans 2"/>
                <a:sym typeface="Canva Sans 2"/>
              </a:rPr>
              <a:t>              Initial focus on large healthcare institutions and hospitals with a high need for secure data </a:t>
            </a:r>
          </a:p>
          <a:p>
            <a:pPr algn="l">
              <a:lnSpc>
                <a:spcPts val="3304"/>
              </a:lnSpc>
            </a:pPr>
            <a:r>
              <a:rPr lang="en-US" sz="2278">
                <a:solidFill>
                  <a:srgbClr val="000000"/>
                </a:solidFill>
                <a:latin typeface="Canva Sans 2"/>
                <a:ea typeface="Canva Sans 2"/>
                <a:cs typeface="Canva Sans 2"/>
                <a:sym typeface="Canva Sans 2"/>
              </a:rPr>
              <a:t>              management.</a:t>
            </a:r>
          </a:p>
          <a:p>
            <a:pPr algn="l">
              <a:lnSpc>
                <a:spcPts val="3304"/>
              </a:lnSpc>
            </a:pPr>
            <a:r>
              <a:rPr lang="en-US" sz="2278">
                <a:solidFill>
                  <a:srgbClr val="000000"/>
                </a:solidFill>
                <a:latin typeface="Canva Sans 2"/>
                <a:ea typeface="Canva Sans 2"/>
                <a:cs typeface="Canva Sans 2"/>
                <a:sym typeface="Canva Sans 2"/>
              </a:rPr>
              <a:t>              Strategic partnerships for market credibility and access.</a:t>
            </a:r>
          </a:p>
          <a:p>
            <a:pPr algn="l">
              <a:lnSpc>
                <a:spcPts val="3304"/>
              </a:lnSpc>
            </a:pPr>
            <a:r>
              <a:rPr lang="en-US" sz="2278">
                <a:solidFill>
                  <a:srgbClr val="000000"/>
                </a:solidFill>
                <a:latin typeface="Canva Sans 2"/>
                <a:ea typeface="Canva Sans 2"/>
                <a:cs typeface="Canva Sans 2"/>
                <a:sym typeface="Canva Sans 2"/>
              </a:rPr>
              <a:t>              Pilot programs to build case studies and validate ROI.</a:t>
            </a:r>
          </a:p>
          <a:p>
            <a:pPr algn="l">
              <a:lnSpc>
                <a:spcPts val="3304"/>
              </a:lnSpc>
            </a:pPr>
            <a:endParaRPr lang="en-US" sz="2278">
              <a:solidFill>
                <a:srgbClr val="000000"/>
              </a:solidFill>
              <a:latin typeface="Canva Sans 2"/>
              <a:ea typeface="Canva Sans 2"/>
              <a:cs typeface="Canva Sans 2"/>
              <a:sym typeface="Canva Sans 2"/>
            </a:endParaRPr>
          </a:p>
          <a:p>
            <a:pPr marL="492029" lvl="1" indent="-246014" algn="l">
              <a:lnSpc>
                <a:spcPts val="3304"/>
              </a:lnSpc>
              <a:buFont typeface="Arial"/>
              <a:buChar char="•"/>
            </a:pPr>
            <a:r>
              <a:rPr lang="en-US" sz="2278">
                <a:solidFill>
                  <a:srgbClr val="000000"/>
                </a:solidFill>
                <a:latin typeface="Canva Sans 2 Bold"/>
                <a:ea typeface="Canva Sans 2 Bold"/>
                <a:cs typeface="Canva Sans 2 Bold"/>
                <a:sym typeface="Canva Sans 2 Bold"/>
              </a:rPr>
              <a:t>Competitive Advantage: </a:t>
            </a:r>
            <a:r>
              <a:rPr lang="en-US" sz="2278">
                <a:solidFill>
                  <a:srgbClr val="000000"/>
                </a:solidFill>
                <a:latin typeface="Canva Sans 2"/>
                <a:ea typeface="Canva Sans 2"/>
                <a:cs typeface="Canva Sans 2"/>
                <a:sym typeface="Canva Sans 2"/>
              </a:rPr>
              <a:t>Unique integration of secure health data management system for  highly secure, comprehensive, efficient data management solution not currently available in the market.</a:t>
            </a:r>
          </a:p>
        </p:txBody>
      </p:sp>
      <p:sp>
        <p:nvSpPr>
          <p:cNvPr id="12" name="Freeform 12"/>
          <p:cNvSpPr/>
          <p:nvPr/>
        </p:nvSpPr>
        <p:spPr>
          <a:xfrm>
            <a:off x="15108687" y="5143500"/>
            <a:ext cx="2753434" cy="2753434"/>
          </a:xfrm>
          <a:custGeom>
            <a:avLst/>
            <a:gdLst/>
            <a:ahLst/>
            <a:cxnLst/>
            <a:rect l="l" t="t" r="r" b="b"/>
            <a:pathLst>
              <a:path w="2753434" h="2753434">
                <a:moveTo>
                  <a:pt x="0" y="0"/>
                </a:moveTo>
                <a:lnTo>
                  <a:pt x="2753434" y="0"/>
                </a:lnTo>
                <a:lnTo>
                  <a:pt x="2753434" y="2753434"/>
                </a:lnTo>
                <a:lnTo>
                  <a:pt x="0" y="27534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4185786" y="971550"/>
            <a:ext cx="9916429"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COMMERCIALIZATION </a:t>
            </a:r>
          </a:p>
        </p:txBody>
      </p:sp>
      <p:sp>
        <p:nvSpPr>
          <p:cNvPr id="14" name="Freeform 14"/>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6"/>
            <a:stretch>
              <a:fillRect l="-19657" t="-14884" r="-14655" b="-33649"/>
            </a:stretch>
          </a:blipFill>
        </p:spPr>
        <p:txBody>
          <a:bodyPr/>
          <a:lstStyle/>
          <a:p>
            <a:endParaRPr lang="en-US"/>
          </a:p>
        </p:txBody>
      </p:sp>
      <p:grpSp>
        <p:nvGrpSpPr>
          <p:cNvPr id="15" name="Group 15"/>
          <p:cNvGrpSpPr/>
          <p:nvPr/>
        </p:nvGrpSpPr>
        <p:grpSpPr>
          <a:xfrm>
            <a:off x="2598" y="9258300"/>
            <a:ext cx="18587604" cy="1508879"/>
            <a:chOff x="0" y="0"/>
            <a:chExt cx="4918995" cy="399307"/>
          </a:xfrm>
        </p:grpSpPr>
        <p:sp>
          <p:nvSpPr>
            <p:cNvPr id="16" name="Freeform 16"/>
            <p:cNvSpPr/>
            <p:nvPr/>
          </p:nvSpPr>
          <p:spPr>
            <a:xfrm>
              <a:off x="0" y="0"/>
              <a:ext cx="4918995" cy="399307"/>
            </a:xfrm>
            <a:custGeom>
              <a:avLst/>
              <a:gdLst/>
              <a:ahLst/>
              <a:cxnLst/>
              <a:rect l="l" t="t" r="r" b="b"/>
              <a:pathLst>
                <a:path w="4918995" h="399307">
                  <a:moveTo>
                    <a:pt x="0" y="0"/>
                  </a:moveTo>
                  <a:lnTo>
                    <a:pt x="4918995" y="0"/>
                  </a:lnTo>
                  <a:lnTo>
                    <a:pt x="4918995" y="399307"/>
                  </a:lnTo>
                  <a:lnTo>
                    <a:pt x="0" y="399307"/>
                  </a:lnTo>
                  <a:close/>
                </a:path>
              </a:pathLst>
            </a:custGeom>
            <a:solidFill>
              <a:srgbClr val="FFFFFF"/>
            </a:solidFill>
          </p:spPr>
          <p:txBody>
            <a:bodyPr/>
            <a:lstStyle/>
            <a:p>
              <a:endParaRPr lang="en-US"/>
            </a:p>
          </p:txBody>
        </p:sp>
        <p:sp>
          <p:nvSpPr>
            <p:cNvPr id="17" name="TextBox 17"/>
            <p:cNvSpPr txBox="1"/>
            <p:nvPr/>
          </p:nvSpPr>
          <p:spPr>
            <a:xfrm>
              <a:off x="0" y="-38100"/>
              <a:ext cx="4918995" cy="437407"/>
            </a:xfrm>
            <a:prstGeom prst="rect">
              <a:avLst/>
            </a:prstGeom>
          </p:spPr>
          <p:txBody>
            <a:bodyPr lIns="50557" tIns="50557" rIns="50557" bIns="50557" rtlCol="0" anchor="ctr"/>
            <a:lstStyle/>
            <a:p>
              <a:pPr algn="ctr">
                <a:lnSpc>
                  <a:spcPts val="2659"/>
                </a:lnSpc>
                <a:spcBef>
                  <a:spcPct val="0"/>
                </a:spcBef>
              </a:pPr>
              <a:endParaRPr/>
            </a:p>
          </p:txBody>
        </p:sp>
      </p:grpSp>
      <p:sp>
        <p:nvSpPr>
          <p:cNvPr id="18" name="Freeform 18"/>
          <p:cNvSpPr/>
          <p:nvPr/>
        </p:nvSpPr>
        <p:spPr>
          <a:xfrm>
            <a:off x="239200"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9" name="TextBox 19"/>
          <p:cNvSpPr txBox="1"/>
          <p:nvPr/>
        </p:nvSpPr>
        <p:spPr>
          <a:xfrm>
            <a:off x="7834417" y="9450799"/>
            <a:ext cx="2334626"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sp>
        <p:nvSpPr>
          <p:cNvPr id="20" name="TextBox 20"/>
          <p:cNvSpPr txBox="1"/>
          <p:nvPr/>
        </p:nvSpPr>
        <p:spPr>
          <a:xfrm>
            <a:off x="17451556" y="95003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61</a:t>
            </a:r>
          </a:p>
        </p:txBody>
      </p:sp>
      <p:sp>
        <p:nvSpPr>
          <p:cNvPr id="21" name="TextBox 21"/>
          <p:cNvSpPr txBox="1"/>
          <p:nvPr/>
        </p:nvSpPr>
        <p:spPr>
          <a:xfrm>
            <a:off x="14080712" y="95003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22" name="Group 22"/>
          <p:cNvGrpSpPr/>
          <p:nvPr/>
        </p:nvGrpSpPr>
        <p:grpSpPr>
          <a:xfrm>
            <a:off x="16870429" y="203368"/>
            <a:ext cx="1318567" cy="131856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58449" y="3410585"/>
            <a:ext cx="9034295" cy="4565016"/>
          </a:xfrm>
          <a:prstGeom prst="rect">
            <a:avLst/>
          </a:prstGeom>
        </p:spPr>
        <p:txBody>
          <a:bodyPr lIns="0" tIns="0" rIns="0" bIns="0" rtlCol="0" anchor="t">
            <a:spAutoFit/>
          </a:bodyPr>
          <a:lstStyle/>
          <a:p>
            <a:pPr algn="l">
              <a:lnSpc>
                <a:spcPts val="17680"/>
              </a:lnSpc>
            </a:pPr>
            <a:r>
              <a:rPr lang="en-US" sz="17000" spc="-714">
                <a:solidFill>
                  <a:srgbClr val="000000"/>
                </a:solidFill>
                <a:latin typeface="Archivo Black"/>
                <a:ea typeface="Archivo Black"/>
                <a:cs typeface="Archivo Black"/>
                <a:sym typeface="Archivo Black"/>
              </a:rPr>
              <a:t>THANK </a:t>
            </a:r>
          </a:p>
          <a:p>
            <a:pPr algn="l">
              <a:lnSpc>
                <a:spcPts val="17680"/>
              </a:lnSpc>
            </a:pPr>
            <a:r>
              <a:rPr lang="en-US" sz="17000" spc="-714">
                <a:solidFill>
                  <a:srgbClr val="000000"/>
                </a:solidFill>
                <a:latin typeface="Archivo Black"/>
                <a:ea typeface="Archivo Black"/>
                <a:cs typeface="Archivo Black"/>
                <a:sym typeface="Archivo Black"/>
              </a:rPr>
              <a:t>YOU !</a:t>
            </a:r>
          </a:p>
        </p:txBody>
      </p:sp>
      <p:sp>
        <p:nvSpPr>
          <p:cNvPr id="4" name="AutoShape 4"/>
          <p:cNvSpPr/>
          <p:nvPr/>
        </p:nvSpPr>
        <p:spPr>
          <a:xfrm>
            <a:off x="1062466" y="7818678"/>
            <a:ext cx="8563457" cy="0"/>
          </a:xfrm>
          <a:prstGeom prst="line">
            <a:avLst/>
          </a:prstGeom>
          <a:ln w="38100" cap="flat">
            <a:solidFill>
              <a:srgbClr val="055E6E"/>
            </a:solidFill>
            <a:prstDash val="solid"/>
            <a:headEnd type="none" w="sm" len="sm"/>
            <a:tailEnd type="none" w="sm" len="sm"/>
          </a:ln>
        </p:spPr>
        <p:txBody>
          <a:bodyPr/>
          <a:lstStyle/>
          <a:p>
            <a:endParaRPr lang="en-US"/>
          </a:p>
        </p:txBody>
      </p:sp>
      <p:sp>
        <p:nvSpPr>
          <p:cNvPr id="5" name="Freeform 5"/>
          <p:cNvSpPr/>
          <p:nvPr/>
        </p:nvSpPr>
        <p:spPr>
          <a:xfrm>
            <a:off x="4603304" y="404656"/>
            <a:ext cx="2344585" cy="2120104"/>
          </a:xfrm>
          <a:custGeom>
            <a:avLst/>
            <a:gdLst/>
            <a:ahLst/>
            <a:cxnLst/>
            <a:rect l="l" t="t" r="r" b="b"/>
            <a:pathLst>
              <a:path w="2344585" h="2120104">
                <a:moveTo>
                  <a:pt x="0" y="0"/>
                </a:moveTo>
                <a:lnTo>
                  <a:pt x="2344585" y="0"/>
                </a:lnTo>
                <a:lnTo>
                  <a:pt x="2344585" y="2120104"/>
                </a:lnTo>
                <a:lnTo>
                  <a:pt x="0" y="2120104"/>
                </a:lnTo>
                <a:lnTo>
                  <a:pt x="0" y="0"/>
                </a:lnTo>
                <a:close/>
              </a:path>
            </a:pathLst>
          </a:custGeom>
          <a:blipFill>
            <a:blip r:embed="rId3"/>
            <a:stretch>
              <a:fillRect l="-19657" t="-14884" r="-14655" b="-33649"/>
            </a:stretch>
          </a:blipFill>
        </p:spPr>
        <p:txBody>
          <a:bodyPr/>
          <a:lstStyle/>
          <a:p>
            <a:endParaRPr lang="en-US"/>
          </a:p>
        </p:txBody>
      </p:sp>
      <p:grpSp>
        <p:nvGrpSpPr>
          <p:cNvPr id="6" name="Group 6"/>
          <p:cNvGrpSpPr/>
          <p:nvPr/>
        </p:nvGrpSpPr>
        <p:grpSpPr>
          <a:xfrm>
            <a:off x="0" y="9334500"/>
            <a:ext cx="18587604" cy="1508879"/>
            <a:chOff x="0" y="0"/>
            <a:chExt cx="4918995" cy="399307"/>
          </a:xfrm>
        </p:grpSpPr>
        <p:sp>
          <p:nvSpPr>
            <p:cNvPr id="7" name="Freeform 7"/>
            <p:cNvSpPr/>
            <p:nvPr/>
          </p:nvSpPr>
          <p:spPr>
            <a:xfrm>
              <a:off x="0" y="0"/>
              <a:ext cx="4918995" cy="399307"/>
            </a:xfrm>
            <a:custGeom>
              <a:avLst/>
              <a:gdLst/>
              <a:ahLst/>
              <a:cxnLst/>
              <a:rect l="l" t="t" r="r" b="b"/>
              <a:pathLst>
                <a:path w="4918995" h="399307">
                  <a:moveTo>
                    <a:pt x="0" y="0"/>
                  </a:moveTo>
                  <a:lnTo>
                    <a:pt x="4918995" y="0"/>
                  </a:lnTo>
                  <a:lnTo>
                    <a:pt x="4918995" y="399307"/>
                  </a:lnTo>
                  <a:lnTo>
                    <a:pt x="0" y="399307"/>
                  </a:lnTo>
                  <a:close/>
                </a:path>
              </a:pathLst>
            </a:custGeom>
            <a:solidFill>
              <a:srgbClr val="FFFFFF"/>
            </a:solidFill>
          </p:spPr>
          <p:txBody>
            <a:bodyPr/>
            <a:lstStyle/>
            <a:p>
              <a:endParaRPr lang="en-US"/>
            </a:p>
          </p:txBody>
        </p:sp>
        <p:sp>
          <p:nvSpPr>
            <p:cNvPr id="8" name="TextBox 8"/>
            <p:cNvSpPr txBox="1"/>
            <p:nvPr/>
          </p:nvSpPr>
          <p:spPr>
            <a:xfrm>
              <a:off x="0" y="-38100"/>
              <a:ext cx="4918995" cy="437407"/>
            </a:xfrm>
            <a:prstGeom prst="rect">
              <a:avLst/>
            </a:prstGeom>
          </p:spPr>
          <p:txBody>
            <a:bodyPr lIns="50557" tIns="50557" rIns="50557" bIns="50557" rtlCol="0" anchor="ctr"/>
            <a:lstStyle/>
            <a:p>
              <a:pPr algn="ctr">
                <a:lnSpc>
                  <a:spcPts val="2659"/>
                </a:lnSpc>
                <a:spcBef>
                  <a:spcPct val="0"/>
                </a:spcBef>
              </a:pPr>
              <a:endParaRPr/>
            </a:p>
          </p:txBody>
        </p:sp>
      </p:grpSp>
      <p:sp>
        <p:nvSpPr>
          <p:cNvPr id="9" name="Freeform 9"/>
          <p:cNvSpPr/>
          <p:nvPr/>
        </p:nvSpPr>
        <p:spPr>
          <a:xfrm>
            <a:off x="236602" y="95003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4"/>
            <a:stretch>
              <a:fillRect t="-239" b="-239"/>
            </a:stretch>
          </a:blipFill>
        </p:spPr>
        <p:txBody>
          <a:bodyPr/>
          <a:lstStyle/>
          <a:p>
            <a:endParaRPr lang="en-US"/>
          </a:p>
        </p:txBody>
      </p:sp>
      <p:sp>
        <p:nvSpPr>
          <p:cNvPr id="10" name="TextBox 10"/>
          <p:cNvSpPr txBox="1"/>
          <p:nvPr/>
        </p:nvSpPr>
        <p:spPr>
          <a:xfrm>
            <a:off x="8121555" y="9526999"/>
            <a:ext cx="2272007" cy="505260"/>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R24-25J-119</a:t>
            </a:r>
          </a:p>
        </p:txBody>
      </p:sp>
      <p:sp>
        <p:nvSpPr>
          <p:cNvPr id="11" name="TextBox 11"/>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62</a:t>
            </a:r>
          </a:p>
        </p:txBody>
      </p:sp>
      <p:sp>
        <p:nvSpPr>
          <p:cNvPr id="12" name="TextBox 12"/>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nvGrpSpPr>
          <p:cNvPr id="13" name="Group 13"/>
          <p:cNvGrpSpPr/>
          <p:nvPr/>
        </p:nvGrpSpPr>
        <p:grpSpPr>
          <a:xfrm>
            <a:off x="4603304" y="404656"/>
            <a:ext cx="2428665" cy="242866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085286" y="3457627"/>
            <a:ext cx="7058714" cy="2873811"/>
          </a:xfrm>
          <a:prstGeom prst="rect">
            <a:avLst/>
          </a:prstGeom>
        </p:spPr>
        <p:txBody>
          <a:bodyPr lIns="0" tIns="0" rIns="0" bIns="0" rtlCol="0" anchor="t">
            <a:spAutoFit/>
          </a:bodyPr>
          <a:lstStyle/>
          <a:p>
            <a:pPr algn="l">
              <a:lnSpc>
                <a:spcPts val="20142"/>
              </a:lnSpc>
            </a:pPr>
            <a:r>
              <a:rPr lang="en-US" sz="20142">
                <a:solidFill>
                  <a:srgbClr val="000000"/>
                </a:solidFill>
                <a:latin typeface="Poppins Bold"/>
                <a:ea typeface="Poppins Bold"/>
                <a:cs typeface="Poppins Bold"/>
                <a:sym typeface="Poppins Bold"/>
              </a:rPr>
              <a:t>Q &amp; A</a:t>
            </a:r>
          </a:p>
        </p:txBody>
      </p:sp>
      <p:sp>
        <p:nvSpPr>
          <p:cNvPr id="4" name="Freeform 4"/>
          <p:cNvSpPr/>
          <p:nvPr/>
        </p:nvSpPr>
        <p:spPr>
          <a:xfrm>
            <a:off x="4603304" y="404656"/>
            <a:ext cx="2344585" cy="2120104"/>
          </a:xfrm>
          <a:custGeom>
            <a:avLst/>
            <a:gdLst/>
            <a:ahLst/>
            <a:cxnLst/>
            <a:rect l="l" t="t" r="r" b="b"/>
            <a:pathLst>
              <a:path w="2344585" h="2120104">
                <a:moveTo>
                  <a:pt x="0" y="0"/>
                </a:moveTo>
                <a:lnTo>
                  <a:pt x="2344585" y="0"/>
                </a:lnTo>
                <a:lnTo>
                  <a:pt x="2344585" y="2120104"/>
                </a:lnTo>
                <a:lnTo>
                  <a:pt x="0" y="2120104"/>
                </a:lnTo>
                <a:lnTo>
                  <a:pt x="0" y="0"/>
                </a:lnTo>
                <a:close/>
              </a:path>
            </a:pathLst>
          </a:custGeom>
          <a:blipFill>
            <a:blip r:embed="rId3"/>
            <a:stretch>
              <a:fillRect l="-19657" t="-14884" r="-14655" b="-33649"/>
            </a:stretch>
          </a:blipFill>
        </p:spPr>
        <p:txBody>
          <a:bodyPr/>
          <a:lstStyle/>
          <a:p>
            <a:endParaRPr lang="en-US"/>
          </a:p>
        </p:txBody>
      </p:sp>
      <p:sp>
        <p:nvSpPr>
          <p:cNvPr id="5" name="TextBox 5"/>
          <p:cNvSpPr txBox="1"/>
          <p:nvPr/>
        </p:nvSpPr>
        <p:spPr>
          <a:xfrm>
            <a:off x="4852415" y="8406913"/>
            <a:ext cx="1846362" cy="646685"/>
          </a:xfrm>
          <a:prstGeom prst="rect">
            <a:avLst/>
          </a:prstGeom>
        </p:spPr>
        <p:txBody>
          <a:bodyPr lIns="0" tIns="0" rIns="0" bIns="0" rtlCol="0" anchor="t">
            <a:spAutoFit/>
          </a:bodyPr>
          <a:lstStyle/>
          <a:p>
            <a:pPr algn="ctr">
              <a:lnSpc>
                <a:spcPts val="5305"/>
              </a:lnSpc>
              <a:spcBef>
                <a:spcPct val="0"/>
              </a:spcBef>
            </a:pPr>
            <a:r>
              <a:rPr lang="en-US" sz="3789">
                <a:solidFill>
                  <a:srgbClr val="000000"/>
                </a:solidFill>
                <a:latin typeface="Arial Unicode Bold"/>
                <a:ea typeface="Arial Unicode Bold"/>
                <a:cs typeface="Arial Unicode Bold"/>
                <a:sym typeface="Arial Unicode Bold"/>
              </a:rPr>
              <a:t>R24-004</a:t>
            </a:r>
          </a:p>
        </p:txBody>
      </p:sp>
      <p:grpSp>
        <p:nvGrpSpPr>
          <p:cNvPr id="6" name="Group 6"/>
          <p:cNvGrpSpPr/>
          <p:nvPr/>
        </p:nvGrpSpPr>
        <p:grpSpPr>
          <a:xfrm>
            <a:off x="0" y="9334500"/>
            <a:ext cx="18587604" cy="1090283"/>
            <a:chOff x="0" y="0"/>
            <a:chExt cx="24783471" cy="1453710"/>
          </a:xfrm>
        </p:grpSpPr>
        <p:grpSp>
          <p:nvGrpSpPr>
            <p:cNvPr id="7" name="Group 7"/>
            <p:cNvGrpSpPr/>
            <p:nvPr/>
          </p:nvGrpSpPr>
          <p:grpSpPr>
            <a:xfrm>
              <a:off x="0" y="0"/>
              <a:ext cx="24783471" cy="1453710"/>
              <a:chOff x="0" y="0"/>
              <a:chExt cx="4918995" cy="288531"/>
            </a:xfrm>
          </p:grpSpPr>
          <p:sp>
            <p:nvSpPr>
              <p:cNvPr id="8" name="Freeform 8"/>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9" name="TextBox 9"/>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0" name="Freeform 10"/>
            <p:cNvSpPr/>
            <p:nvPr/>
          </p:nvSpPr>
          <p:spPr>
            <a:xfrm>
              <a:off x="315469" y="2211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4"/>
              <a:stretch>
                <a:fillRect t="-239" b="-239"/>
              </a:stretch>
            </a:blipFill>
          </p:spPr>
          <p:txBody>
            <a:bodyPr/>
            <a:lstStyle/>
            <a:p>
              <a:endParaRPr lang="en-US"/>
            </a:p>
          </p:txBody>
        </p:sp>
        <p:sp>
          <p:nvSpPr>
            <p:cNvPr id="11" name="TextBox 11"/>
            <p:cNvSpPr txBox="1"/>
            <p:nvPr/>
          </p:nvSpPr>
          <p:spPr>
            <a:xfrm>
              <a:off x="10828740" y="278890"/>
              <a:ext cx="2726519" cy="651455"/>
            </a:xfrm>
            <a:prstGeom prst="rect">
              <a:avLst/>
            </a:prstGeom>
          </p:spPr>
          <p:txBody>
            <a:bodyPr lIns="0" tIns="0" rIns="0" bIns="0" rtlCol="0" anchor="t">
              <a:spAutoFit/>
            </a:bodyPr>
            <a:lstStyle/>
            <a:p>
              <a:pPr algn="l">
                <a:lnSpc>
                  <a:spcPts val="4040"/>
                </a:lnSpc>
              </a:pPr>
              <a:r>
                <a:rPr lang="en-US" sz="2886">
                  <a:solidFill>
                    <a:srgbClr val="000000"/>
                  </a:solidFill>
                  <a:latin typeface="Arial Unicode Bold"/>
                  <a:ea typeface="Arial Unicode Bold"/>
                  <a:cs typeface="Arial Unicode Bold"/>
                  <a:sym typeface="Arial Unicode Bold"/>
                </a:rPr>
                <a:t>R24-004</a:t>
              </a:r>
            </a:p>
          </p:txBody>
        </p:sp>
        <p:sp>
          <p:nvSpPr>
            <p:cNvPr id="12" name="TextBox 12"/>
            <p:cNvSpPr txBox="1"/>
            <p:nvPr/>
          </p:nvSpPr>
          <p:spPr>
            <a:xfrm>
              <a:off x="23265277" y="341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63</a:t>
              </a:r>
            </a:p>
          </p:txBody>
        </p:sp>
        <p:sp>
          <p:nvSpPr>
            <p:cNvPr id="13" name="TextBox 13"/>
            <p:cNvSpPr txBox="1"/>
            <p:nvPr/>
          </p:nvSpPr>
          <p:spPr>
            <a:xfrm>
              <a:off x="18770819" y="341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06/08/2024</a:t>
              </a:r>
            </a:p>
          </p:txBody>
        </p:sp>
      </p:grpSp>
      <p:grpSp>
        <p:nvGrpSpPr>
          <p:cNvPr id="14" name="Group 14"/>
          <p:cNvGrpSpPr/>
          <p:nvPr/>
        </p:nvGrpSpPr>
        <p:grpSpPr>
          <a:xfrm>
            <a:off x="4566906" y="404656"/>
            <a:ext cx="2380983" cy="238098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grpSp>
        <p:nvGrpSpPr>
          <p:cNvPr id="3" name="Group 3"/>
          <p:cNvGrpSpPr/>
          <p:nvPr/>
        </p:nvGrpSpPr>
        <p:grpSpPr>
          <a:xfrm>
            <a:off x="14871341" y="3470773"/>
            <a:ext cx="2294876" cy="6201491"/>
            <a:chOff x="0" y="0"/>
            <a:chExt cx="604412" cy="1633314"/>
          </a:xfrm>
        </p:grpSpPr>
        <p:sp>
          <p:nvSpPr>
            <p:cNvPr id="4" name="Freeform 4"/>
            <p:cNvSpPr/>
            <p:nvPr/>
          </p:nvSpPr>
          <p:spPr>
            <a:xfrm>
              <a:off x="0" y="0"/>
              <a:ext cx="604412" cy="1633314"/>
            </a:xfrm>
            <a:custGeom>
              <a:avLst/>
              <a:gdLst/>
              <a:ahLst/>
              <a:cxnLst/>
              <a:rect l="l" t="t" r="r" b="b"/>
              <a:pathLst>
                <a:path w="604412" h="1633314">
                  <a:moveTo>
                    <a:pt x="0" y="0"/>
                  </a:moveTo>
                  <a:lnTo>
                    <a:pt x="604412" y="0"/>
                  </a:lnTo>
                  <a:lnTo>
                    <a:pt x="604412" y="1633314"/>
                  </a:lnTo>
                  <a:lnTo>
                    <a:pt x="0" y="1633314"/>
                  </a:lnTo>
                  <a:close/>
                </a:path>
              </a:pathLst>
            </a:custGeom>
            <a:solidFill>
              <a:srgbClr val="055E6E"/>
            </a:solidFill>
          </p:spPr>
          <p:txBody>
            <a:bodyPr/>
            <a:lstStyle/>
            <a:p>
              <a:endParaRPr lang="en-US"/>
            </a:p>
          </p:txBody>
        </p:sp>
        <p:sp>
          <p:nvSpPr>
            <p:cNvPr id="5" name="TextBox 5"/>
            <p:cNvSpPr txBox="1"/>
            <p:nvPr/>
          </p:nvSpPr>
          <p:spPr>
            <a:xfrm>
              <a:off x="0" y="-38100"/>
              <a:ext cx="604412" cy="167141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9376835"/>
            <a:ext cx="18587604" cy="1470019"/>
            <a:chOff x="0" y="0"/>
            <a:chExt cx="4918995" cy="389024"/>
          </a:xfrm>
        </p:grpSpPr>
        <p:sp>
          <p:nvSpPr>
            <p:cNvPr id="7" name="Freeform 7"/>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8" name="TextBox 8"/>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9" name="Freeform 9"/>
          <p:cNvSpPr/>
          <p:nvPr/>
        </p:nvSpPr>
        <p:spPr>
          <a:xfrm>
            <a:off x="236602" y="9424177"/>
            <a:ext cx="3809868" cy="625179"/>
          </a:xfrm>
          <a:custGeom>
            <a:avLst/>
            <a:gdLst/>
            <a:ahLst/>
            <a:cxnLst/>
            <a:rect l="l" t="t" r="r" b="b"/>
            <a:pathLst>
              <a:path w="3809868" h="625179">
                <a:moveTo>
                  <a:pt x="0" y="0"/>
                </a:moveTo>
                <a:lnTo>
                  <a:pt x="3809868" y="0"/>
                </a:lnTo>
                <a:lnTo>
                  <a:pt x="3809868" y="625179"/>
                </a:lnTo>
                <a:lnTo>
                  <a:pt x="0" y="625179"/>
                </a:lnTo>
                <a:lnTo>
                  <a:pt x="0" y="0"/>
                </a:lnTo>
                <a:close/>
              </a:path>
            </a:pathLst>
          </a:custGeom>
          <a:blipFill>
            <a:blip r:embed="rId3"/>
            <a:stretch>
              <a:fillRect t="-239" b="-239"/>
            </a:stretch>
          </a:blipFill>
        </p:spPr>
        <p:txBody>
          <a:bodyPr/>
          <a:lstStyle/>
          <a:p>
            <a:endParaRPr lang="en-US"/>
          </a:p>
        </p:txBody>
      </p:sp>
      <p:sp>
        <p:nvSpPr>
          <p:cNvPr id="10" name="AutoShape 10"/>
          <p:cNvSpPr/>
          <p:nvPr/>
        </p:nvSpPr>
        <p:spPr>
          <a:xfrm>
            <a:off x="8939479" y="9626136"/>
            <a:ext cx="0" cy="354709"/>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a:off x="11343789" y="9605368"/>
            <a:ext cx="0" cy="354709"/>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2" name="Group 12"/>
          <p:cNvGrpSpPr/>
          <p:nvPr/>
        </p:nvGrpSpPr>
        <p:grpSpPr>
          <a:xfrm>
            <a:off x="14164993" y="1352564"/>
            <a:ext cx="3707571" cy="3707571"/>
            <a:chOff x="0" y="0"/>
            <a:chExt cx="4943429" cy="4943429"/>
          </a:xfrm>
        </p:grpSpPr>
        <p:grpSp>
          <p:nvGrpSpPr>
            <p:cNvPr id="13" name="Group 13"/>
            <p:cNvGrpSpPr/>
            <p:nvPr/>
          </p:nvGrpSpPr>
          <p:grpSpPr>
            <a:xfrm>
              <a:off x="0" y="0"/>
              <a:ext cx="4943429" cy="494342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5E6E"/>
              </a:solidFill>
            </p:spPr>
            <p:txBody>
              <a:bodyPr/>
              <a:lstStyle/>
              <a:p>
                <a:endParaRPr lang="en-US"/>
              </a:p>
            </p:txBody>
          </p:sp>
          <p:sp>
            <p:nvSpPr>
              <p:cNvPr id="15" name="TextBox 15"/>
              <p:cNvSpPr txBox="1"/>
              <p:nvPr/>
            </p:nvSpPr>
            <p:spPr>
              <a:xfrm>
                <a:off x="76200" y="0"/>
                <a:ext cx="660400" cy="736600"/>
              </a:xfrm>
              <a:prstGeom prst="rect">
                <a:avLst/>
              </a:prstGeom>
            </p:spPr>
            <p:txBody>
              <a:bodyPr lIns="50800" tIns="50800" rIns="50800" bIns="50800" rtlCol="0" anchor="ctr"/>
              <a:lstStyle/>
              <a:p>
                <a:pPr algn="ctr">
                  <a:lnSpc>
                    <a:spcPts val="3240"/>
                  </a:lnSpc>
                </a:pPr>
                <a:endParaRPr/>
              </a:p>
            </p:txBody>
          </p:sp>
        </p:grpSp>
        <p:grpSp>
          <p:nvGrpSpPr>
            <p:cNvPr id="16" name="Group 16"/>
            <p:cNvGrpSpPr>
              <a:grpSpLocks noChangeAspect="1"/>
            </p:cNvGrpSpPr>
            <p:nvPr/>
          </p:nvGrpSpPr>
          <p:grpSpPr>
            <a:xfrm>
              <a:off x="256461" y="256470"/>
              <a:ext cx="4430507" cy="4430489"/>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6666" b="-16666"/>
                </a:stretch>
              </a:blipFill>
            </p:spPr>
            <p:txBody>
              <a:bodyPr/>
              <a:lstStyle/>
              <a:p>
                <a:endParaRPr lang="en-US"/>
              </a:p>
            </p:txBody>
          </p:sp>
        </p:grpSp>
      </p:grpSp>
      <p:sp>
        <p:nvSpPr>
          <p:cNvPr id="18" name="Freeform 18"/>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5"/>
            <a:stretch>
              <a:fillRect l="-19657" t="-14884" r="-14655" b="-33649"/>
            </a:stretch>
          </a:blipFill>
        </p:spPr>
        <p:txBody>
          <a:bodyPr/>
          <a:lstStyle/>
          <a:p>
            <a:endParaRPr lang="en-US"/>
          </a:p>
        </p:txBody>
      </p:sp>
      <p:sp>
        <p:nvSpPr>
          <p:cNvPr id="19" name="TextBox 19"/>
          <p:cNvSpPr txBox="1"/>
          <p:nvPr/>
        </p:nvSpPr>
        <p:spPr>
          <a:xfrm>
            <a:off x="9293802" y="9557743"/>
            <a:ext cx="174812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20" name="TextBox 20"/>
          <p:cNvSpPr txBox="1"/>
          <p:nvPr/>
        </p:nvSpPr>
        <p:spPr>
          <a:xfrm>
            <a:off x="11697803" y="9568413"/>
            <a:ext cx="1914517" cy="422529"/>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1" name="TextBox 21"/>
          <p:cNvSpPr txBox="1"/>
          <p:nvPr/>
        </p:nvSpPr>
        <p:spPr>
          <a:xfrm>
            <a:off x="4989959" y="9568316"/>
            <a:ext cx="3675492" cy="422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22" name="TextBox 22"/>
          <p:cNvSpPr txBox="1"/>
          <p:nvPr/>
        </p:nvSpPr>
        <p:spPr>
          <a:xfrm>
            <a:off x="17448958" y="9576571"/>
            <a:ext cx="457150"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08</a:t>
            </a:r>
          </a:p>
        </p:txBody>
      </p:sp>
      <p:sp>
        <p:nvSpPr>
          <p:cNvPr id="23" name="TextBox 23"/>
          <p:cNvSpPr txBox="1"/>
          <p:nvPr/>
        </p:nvSpPr>
        <p:spPr>
          <a:xfrm>
            <a:off x="14078114" y="9576571"/>
            <a:ext cx="1816664" cy="415641"/>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sp>
        <p:nvSpPr>
          <p:cNvPr id="24" name="TextBox 24"/>
          <p:cNvSpPr txBox="1"/>
          <p:nvPr/>
        </p:nvSpPr>
        <p:spPr>
          <a:xfrm>
            <a:off x="1641452" y="1526482"/>
            <a:ext cx="12523541" cy="1323975"/>
          </a:xfrm>
          <a:prstGeom prst="rect">
            <a:avLst/>
          </a:prstGeom>
        </p:spPr>
        <p:txBody>
          <a:bodyPr lIns="0" tIns="0" rIns="0" bIns="0" rtlCol="0" anchor="t">
            <a:spAutoFit/>
          </a:bodyPr>
          <a:lstStyle/>
          <a:p>
            <a:pPr algn="l">
              <a:lnSpc>
                <a:spcPts val="9959"/>
              </a:lnSpc>
            </a:pPr>
            <a:r>
              <a:rPr lang="en-US" sz="8299">
                <a:solidFill>
                  <a:srgbClr val="000000"/>
                </a:solidFill>
                <a:latin typeface="Poppins Bold"/>
                <a:ea typeface="Poppins Bold"/>
                <a:cs typeface="Poppins Bold"/>
                <a:sym typeface="Poppins Bold"/>
              </a:rPr>
              <a:t>JANESHA LANSAKARA </a:t>
            </a:r>
          </a:p>
        </p:txBody>
      </p:sp>
      <p:sp>
        <p:nvSpPr>
          <p:cNvPr id="25" name="TextBox 25"/>
          <p:cNvSpPr txBox="1"/>
          <p:nvPr/>
        </p:nvSpPr>
        <p:spPr>
          <a:xfrm>
            <a:off x="1689784" y="2917132"/>
            <a:ext cx="5102194" cy="820685"/>
          </a:xfrm>
          <a:prstGeom prst="rect">
            <a:avLst/>
          </a:prstGeom>
        </p:spPr>
        <p:txBody>
          <a:bodyPr lIns="0" tIns="0" rIns="0" bIns="0" rtlCol="0" anchor="t">
            <a:spAutoFit/>
          </a:bodyPr>
          <a:lstStyle/>
          <a:p>
            <a:pPr algn="l">
              <a:lnSpc>
                <a:spcPts val="5733"/>
              </a:lnSpc>
            </a:pPr>
            <a:r>
              <a:rPr lang="en-US" sz="5850" spc="427">
                <a:solidFill>
                  <a:srgbClr val="365B6D"/>
                </a:solidFill>
                <a:latin typeface="Poppins Bold"/>
                <a:ea typeface="Poppins Bold"/>
                <a:cs typeface="Poppins Bold"/>
                <a:sym typeface="Poppins Bold"/>
              </a:rPr>
              <a:t>IT21171260</a:t>
            </a:r>
          </a:p>
        </p:txBody>
      </p:sp>
      <p:sp>
        <p:nvSpPr>
          <p:cNvPr id="26" name="TextBox 26"/>
          <p:cNvSpPr txBox="1"/>
          <p:nvPr/>
        </p:nvSpPr>
        <p:spPr>
          <a:xfrm>
            <a:off x="2937629" y="4642935"/>
            <a:ext cx="5641406" cy="523888"/>
          </a:xfrm>
          <a:prstGeom prst="rect">
            <a:avLst/>
          </a:prstGeom>
        </p:spPr>
        <p:txBody>
          <a:bodyPr lIns="0" tIns="0" rIns="0" bIns="0" rtlCol="0" anchor="t">
            <a:spAutoFit/>
          </a:bodyPr>
          <a:lstStyle/>
          <a:p>
            <a:pPr algn="l">
              <a:lnSpc>
                <a:spcPts val="3675"/>
              </a:lnSpc>
            </a:pPr>
            <a:r>
              <a:rPr lang="en-US" sz="3750" spc="97">
                <a:solidFill>
                  <a:srgbClr val="000000"/>
                </a:solidFill>
                <a:latin typeface="Poppins Bold"/>
                <a:ea typeface="Poppins Bold"/>
                <a:cs typeface="Poppins Bold"/>
                <a:sym typeface="Poppins Bold"/>
              </a:rPr>
              <a:t>LANSAKARA L.H.M.J.C.</a:t>
            </a:r>
          </a:p>
        </p:txBody>
      </p:sp>
      <p:sp>
        <p:nvSpPr>
          <p:cNvPr id="27" name="TextBox 27"/>
          <p:cNvSpPr txBox="1"/>
          <p:nvPr/>
        </p:nvSpPr>
        <p:spPr>
          <a:xfrm>
            <a:off x="2937629" y="5100147"/>
            <a:ext cx="5056967" cy="424815"/>
          </a:xfrm>
          <a:prstGeom prst="rect">
            <a:avLst/>
          </a:prstGeom>
        </p:spPr>
        <p:txBody>
          <a:bodyPr lIns="0" tIns="0" rIns="0" bIns="0" rtlCol="0" anchor="t">
            <a:spAutoFit/>
          </a:bodyPr>
          <a:lstStyle/>
          <a:p>
            <a:pPr algn="just">
              <a:lnSpc>
                <a:spcPts val="3359"/>
              </a:lnSpc>
            </a:pPr>
            <a:r>
              <a:rPr lang="en-US" sz="2399">
                <a:solidFill>
                  <a:srgbClr val="000000"/>
                </a:solidFill>
                <a:latin typeface="Poppins"/>
                <a:ea typeface="Poppins"/>
                <a:cs typeface="Poppins"/>
                <a:sym typeface="Poppins"/>
              </a:rPr>
              <a:t> SPECIALIZATION : CYBER SECURITY</a:t>
            </a:r>
          </a:p>
        </p:txBody>
      </p:sp>
      <p:sp>
        <p:nvSpPr>
          <p:cNvPr id="28" name="TextBox 28"/>
          <p:cNvSpPr txBox="1"/>
          <p:nvPr/>
        </p:nvSpPr>
        <p:spPr>
          <a:xfrm>
            <a:off x="1294959" y="6387006"/>
            <a:ext cx="13399274" cy="1619045"/>
          </a:xfrm>
          <a:prstGeom prst="rect">
            <a:avLst/>
          </a:prstGeom>
        </p:spPr>
        <p:txBody>
          <a:bodyPr lIns="0" tIns="0" rIns="0" bIns="0" rtlCol="0" anchor="t">
            <a:spAutoFit/>
          </a:bodyPr>
          <a:lstStyle/>
          <a:p>
            <a:pPr algn="l">
              <a:lnSpc>
                <a:spcPts val="6542"/>
              </a:lnSpc>
            </a:pPr>
            <a:r>
              <a:rPr lang="en-US" sz="4450" spc="-111">
                <a:solidFill>
                  <a:srgbClr val="000000"/>
                </a:solidFill>
                <a:latin typeface="Helvetica Now Bold"/>
                <a:ea typeface="Helvetica Now Bold"/>
                <a:cs typeface="Helvetica Now Bold"/>
                <a:sym typeface="Helvetica Now Bold"/>
              </a:rPr>
              <a:t>DEVELOP A BLOCKCHAIN-BASED WALLET SYSTEM WITH ADVANCED AUTHENTICATION SYSTEM </a:t>
            </a:r>
          </a:p>
        </p:txBody>
      </p:sp>
      <p:sp>
        <p:nvSpPr>
          <p:cNvPr id="29" name="Freeform 29"/>
          <p:cNvSpPr/>
          <p:nvPr/>
        </p:nvSpPr>
        <p:spPr>
          <a:xfrm>
            <a:off x="16842141" y="146218"/>
            <a:ext cx="1375142" cy="1375142"/>
          </a:xfrm>
          <a:custGeom>
            <a:avLst/>
            <a:gdLst/>
            <a:ahLst/>
            <a:cxnLst/>
            <a:rect l="l" t="t" r="r" b="b"/>
            <a:pathLst>
              <a:path w="1375142" h="1375142">
                <a:moveTo>
                  <a:pt x="0" y="0"/>
                </a:moveTo>
                <a:lnTo>
                  <a:pt x="1375142" y="0"/>
                </a:lnTo>
                <a:lnTo>
                  <a:pt x="1375142" y="1375143"/>
                </a:lnTo>
                <a:lnTo>
                  <a:pt x="0" y="137514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55" b="-9555"/>
            </a:stretch>
          </a:blipFill>
        </p:spPr>
        <p:txBody>
          <a:bodyPr/>
          <a:lstStyle/>
          <a:p>
            <a:endParaRPr lang="en-US"/>
          </a:p>
        </p:txBody>
      </p:sp>
      <p:sp>
        <p:nvSpPr>
          <p:cNvPr id="3" name="TextBox 3"/>
          <p:cNvSpPr txBox="1"/>
          <p:nvPr/>
        </p:nvSpPr>
        <p:spPr>
          <a:xfrm>
            <a:off x="1028700" y="971550"/>
            <a:ext cx="13245261" cy="1114425"/>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BACKGROUND</a:t>
            </a:r>
          </a:p>
        </p:txBody>
      </p:sp>
      <p:sp>
        <p:nvSpPr>
          <p:cNvPr id="4" name="TextBox 4"/>
          <p:cNvSpPr txBox="1"/>
          <p:nvPr/>
        </p:nvSpPr>
        <p:spPr>
          <a:xfrm>
            <a:off x="1028700" y="2587655"/>
            <a:ext cx="8115300" cy="790080"/>
          </a:xfrm>
          <a:prstGeom prst="rect">
            <a:avLst/>
          </a:prstGeom>
        </p:spPr>
        <p:txBody>
          <a:bodyPr lIns="0" tIns="0" rIns="0" bIns="0" rtlCol="0" anchor="t">
            <a:spAutoFit/>
          </a:bodyPr>
          <a:lstStyle/>
          <a:p>
            <a:pPr algn="l">
              <a:lnSpc>
                <a:spcPts val="2989"/>
              </a:lnSpc>
            </a:pPr>
            <a:r>
              <a:rPr lang="en-US" sz="3050">
                <a:solidFill>
                  <a:srgbClr val="000000"/>
                </a:solidFill>
                <a:latin typeface="Poppins Bold"/>
                <a:ea typeface="Poppins Bold"/>
                <a:cs typeface="Poppins Bold"/>
                <a:sym typeface="Poppins Bold"/>
              </a:rPr>
              <a:t>WHAT IS BLOCKCHAIN-BASED ADVANCED AUTHENTICATION SYSTEM?</a:t>
            </a:r>
          </a:p>
        </p:txBody>
      </p:sp>
      <p:sp>
        <p:nvSpPr>
          <p:cNvPr id="5" name="TextBox 5"/>
          <p:cNvSpPr txBox="1"/>
          <p:nvPr/>
        </p:nvSpPr>
        <p:spPr>
          <a:xfrm>
            <a:off x="1028700" y="3453935"/>
            <a:ext cx="7867835" cy="1651929"/>
          </a:xfrm>
          <a:prstGeom prst="rect">
            <a:avLst/>
          </a:prstGeom>
        </p:spPr>
        <p:txBody>
          <a:bodyPr lIns="0" tIns="0" rIns="0" bIns="0" rtlCol="0" anchor="t">
            <a:spAutoFit/>
          </a:bodyPr>
          <a:lstStyle/>
          <a:p>
            <a:pPr marL="492029" lvl="1" indent="-246014" algn="just">
              <a:lnSpc>
                <a:spcPts val="2552"/>
              </a:lnSpc>
              <a:buFont typeface="Arial"/>
              <a:buChar char="•"/>
            </a:pPr>
            <a:r>
              <a:rPr lang="en-US" sz="2278">
                <a:solidFill>
                  <a:srgbClr val="000000"/>
                </a:solidFill>
                <a:latin typeface="Poppins"/>
                <a:ea typeface="Poppins"/>
                <a:cs typeface="Poppins"/>
                <a:sym typeface="Poppins"/>
              </a:rPr>
              <a:t>A blockchain-based advanced authentication system leverages blockchain technology to enhance security and transparency in digital interactions. It uses decentralized and immutable ledgers to store and verify authentication data.   </a:t>
            </a:r>
          </a:p>
        </p:txBody>
      </p:sp>
      <p:grpSp>
        <p:nvGrpSpPr>
          <p:cNvPr id="6" name="Group 6"/>
          <p:cNvGrpSpPr/>
          <p:nvPr/>
        </p:nvGrpSpPr>
        <p:grpSpPr>
          <a:xfrm>
            <a:off x="16110364" y="0"/>
            <a:ext cx="1709019" cy="3444410"/>
            <a:chOff x="0" y="0"/>
            <a:chExt cx="450112" cy="907170"/>
          </a:xfrm>
        </p:grpSpPr>
        <p:sp>
          <p:nvSpPr>
            <p:cNvPr id="7" name="Freeform 7"/>
            <p:cNvSpPr/>
            <p:nvPr/>
          </p:nvSpPr>
          <p:spPr>
            <a:xfrm>
              <a:off x="0" y="0"/>
              <a:ext cx="450112" cy="907170"/>
            </a:xfrm>
            <a:custGeom>
              <a:avLst/>
              <a:gdLst/>
              <a:ahLst/>
              <a:cxnLst/>
              <a:rect l="l" t="t" r="r" b="b"/>
              <a:pathLst>
                <a:path w="450112" h="907170">
                  <a:moveTo>
                    <a:pt x="0" y="0"/>
                  </a:moveTo>
                  <a:lnTo>
                    <a:pt x="450112" y="0"/>
                  </a:lnTo>
                  <a:lnTo>
                    <a:pt x="450112" y="907170"/>
                  </a:lnTo>
                  <a:lnTo>
                    <a:pt x="0" y="907170"/>
                  </a:lnTo>
                  <a:close/>
                </a:path>
              </a:pathLst>
            </a:custGeom>
            <a:solidFill>
              <a:srgbClr val="BFE7F5"/>
            </a:solidFill>
          </p:spPr>
          <p:txBody>
            <a:bodyPr/>
            <a:lstStyle/>
            <a:p>
              <a:endParaRPr lang="en-US"/>
            </a:p>
          </p:txBody>
        </p:sp>
        <p:sp>
          <p:nvSpPr>
            <p:cNvPr id="8" name="TextBox 8"/>
            <p:cNvSpPr txBox="1"/>
            <p:nvPr/>
          </p:nvSpPr>
          <p:spPr>
            <a:xfrm>
              <a:off x="0" y="-47625"/>
              <a:ext cx="450112" cy="954795"/>
            </a:xfrm>
            <a:prstGeom prst="rect">
              <a:avLst/>
            </a:prstGeom>
          </p:spPr>
          <p:txBody>
            <a:bodyPr lIns="50800" tIns="50800" rIns="50800" bIns="50800" rtlCol="0" anchor="ctr"/>
            <a:lstStyle/>
            <a:p>
              <a:pPr algn="ctr">
                <a:lnSpc>
                  <a:spcPts val="3079"/>
                </a:lnSpc>
              </a:pPr>
              <a:endParaRPr/>
            </a:p>
          </p:txBody>
        </p:sp>
      </p:grpSp>
      <p:grpSp>
        <p:nvGrpSpPr>
          <p:cNvPr id="9" name="Group 9"/>
          <p:cNvGrpSpPr>
            <a:grpSpLocks noChangeAspect="1"/>
          </p:cNvGrpSpPr>
          <p:nvPr/>
        </p:nvGrpSpPr>
        <p:grpSpPr>
          <a:xfrm>
            <a:off x="9806758" y="816378"/>
            <a:ext cx="8441922" cy="8441922"/>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2F37F"/>
            </a:solidFill>
          </p:spPr>
          <p:txBody>
            <a:bodyPr/>
            <a:lstStyle/>
            <a:p>
              <a:endParaRPr lang="en-US"/>
            </a:p>
          </p:txBody>
        </p:sp>
      </p:grpSp>
      <p:sp>
        <p:nvSpPr>
          <p:cNvPr id="11" name="Freeform 11"/>
          <p:cNvSpPr/>
          <p:nvPr/>
        </p:nvSpPr>
        <p:spPr>
          <a:xfrm>
            <a:off x="12185725" y="2057400"/>
            <a:ext cx="4320540" cy="8229600"/>
          </a:xfrm>
          <a:custGeom>
            <a:avLst/>
            <a:gdLst/>
            <a:ahLst/>
            <a:cxnLst/>
            <a:rect l="l" t="t" r="r" b="b"/>
            <a:pathLst>
              <a:path w="4320540" h="8229600">
                <a:moveTo>
                  <a:pt x="0" y="0"/>
                </a:moveTo>
                <a:lnTo>
                  <a:pt x="4320540" y="0"/>
                </a:lnTo>
                <a:lnTo>
                  <a:pt x="4320540" y="8229600"/>
                </a:lnTo>
                <a:lnTo>
                  <a:pt x="0" y="8229600"/>
                </a:lnTo>
                <a:lnTo>
                  <a:pt x="0" y="0"/>
                </a:lnTo>
                <a:close/>
              </a:path>
            </a:pathLst>
          </a:custGeom>
          <a:blipFill>
            <a:blip r:embed="rId3"/>
            <a:stretch>
              <a:fillRect/>
            </a:stretch>
          </a:blipFill>
        </p:spPr>
        <p:txBody>
          <a:bodyPr/>
          <a:lstStyle/>
          <a:p>
            <a:endParaRPr lang="en-US"/>
          </a:p>
        </p:txBody>
      </p:sp>
      <p:sp>
        <p:nvSpPr>
          <p:cNvPr id="12" name="Freeform 12"/>
          <p:cNvSpPr/>
          <p:nvPr/>
        </p:nvSpPr>
        <p:spPr>
          <a:xfrm>
            <a:off x="8312708" y="170117"/>
            <a:ext cx="5551158" cy="5447155"/>
          </a:xfrm>
          <a:custGeom>
            <a:avLst/>
            <a:gdLst/>
            <a:ahLst/>
            <a:cxnLst/>
            <a:rect l="l" t="t" r="r" b="b"/>
            <a:pathLst>
              <a:path w="5551158" h="5447155">
                <a:moveTo>
                  <a:pt x="0" y="0"/>
                </a:moveTo>
                <a:lnTo>
                  <a:pt x="5551158" y="0"/>
                </a:lnTo>
                <a:lnTo>
                  <a:pt x="5551158" y="5447155"/>
                </a:lnTo>
                <a:lnTo>
                  <a:pt x="0" y="5447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13055496" y="2507618"/>
            <a:ext cx="5551158" cy="5447155"/>
          </a:xfrm>
          <a:custGeom>
            <a:avLst/>
            <a:gdLst/>
            <a:ahLst/>
            <a:cxnLst/>
            <a:rect l="l" t="t" r="r" b="b"/>
            <a:pathLst>
              <a:path w="5551158" h="5447155">
                <a:moveTo>
                  <a:pt x="0" y="0"/>
                </a:moveTo>
                <a:lnTo>
                  <a:pt x="5551158" y="0"/>
                </a:lnTo>
                <a:lnTo>
                  <a:pt x="5551158" y="5447155"/>
                </a:lnTo>
                <a:lnTo>
                  <a:pt x="0" y="54471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rot="797573">
            <a:off x="15213710" y="1657702"/>
            <a:ext cx="532597" cy="799395"/>
          </a:xfrm>
          <a:custGeom>
            <a:avLst/>
            <a:gdLst/>
            <a:ahLst/>
            <a:cxnLst/>
            <a:rect l="l" t="t" r="r" b="b"/>
            <a:pathLst>
              <a:path w="532597" h="799395">
                <a:moveTo>
                  <a:pt x="0" y="0"/>
                </a:moveTo>
                <a:lnTo>
                  <a:pt x="532598" y="0"/>
                </a:lnTo>
                <a:lnTo>
                  <a:pt x="532598" y="799396"/>
                </a:lnTo>
                <a:lnTo>
                  <a:pt x="0" y="7993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a:off x="12185725" y="273247"/>
            <a:ext cx="361861" cy="543132"/>
          </a:xfrm>
          <a:custGeom>
            <a:avLst/>
            <a:gdLst/>
            <a:ahLst/>
            <a:cxnLst/>
            <a:rect l="l" t="t" r="r" b="b"/>
            <a:pathLst>
              <a:path w="361861" h="543132">
                <a:moveTo>
                  <a:pt x="0" y="0"/>
                </a:moveTo>
                <a:lnTo>
                  <a:pt x="361862" y="0"/>
                </a:lnTo>
                <a:lnTo>
                  <a:pt x="361862" y="543131"/>
                </a:lnTo>
                <a:lnTo>
                  <a:pt x="0" y="543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Freeform 16"/>
          <p:cNvSpPr/>
          <p:nvPr/>
        </p:nvSpPr>
        <p:spPr>
          <a:xfrm>
            <a:off x="16930200" y="203368"/>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8"/>
            <a:stretch>
              <a:fillRect l="-19657" t="-14884" r="-14655" b="-33649"/>
            </a:stretch>
          </a:blipFill>
        </p:spPr>
        <p:txBody>
          <a:bodyPr/>
          <a:lstStyle/>
          <a:p>
            <a:endParaRPr lang="en-US"/>
          </a:p>
        </p:txBody>
      </p:sp>
      <p:grpSp>
        <p:nvGrpSpPr>
          <p:cNvPr id="17" name="Group 17"/>
          <p:cNvGrpSpPr/>
          <p:nvPr/>
        </p:nvGrpSpPr>
        <p:grpSpPr>
          <a:xfrm>
            <a:off x="0" y="9376835"/>
            <a:ext cx="18587604" cy="1090283"/>
            <a:chOff x="0" y="0"/>
            <a:chExt cx="24783471" cy="1453710"/>
          </a:xfrm>
        </p:grpSpPr>
        <p:grpSp>
          <p:nvGrpSpPr>
            <p:cNvPr id="18" name="Group 18"/>
            <p:cNvGrpSpPr/>
            <p:nvPr/>
          </p:nvGrpSpPr>
          <p:grpSpPr>
            <a:xfrm>
              <a:off x="0" y="0"/>
              <a:ext cx="24783471" cy="1453710"/>
              <a:chOff x="0" y="0"/>
              <a:chExt cx="4918995" cy="288531"/>
            </a:xfrm>
          </p:grpSpPr>
          <p:sp>
            <p:nvSpPr>
              <p:cNvPr id="19" name="Freeform 1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20" name="TextBox 2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21" name="Freeform 21"/>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9"/>
              <a:stretch>
                <a:fillRect t="-239" b="-239"/>
              </a:stretch>
            </a:blipFill>
          </p:spPr>
          <p:txBody>
            <a:bodyPr/>
            <a:lstStyle/>
            <a:p>
              <a:endParaRPr lang="en-US"/>
            </a:p>
          </p:txBody>
        </p:sp>
        <p:sp>
          <p:nvSpPr>
            <p:cNvPr id="22" name="TextBox 22"/>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23" name="AutoShape 23"/>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4" name="TextBox 24"/>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25" name="TextBox 25"/>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26" name="AutoShape 26"/>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grpSp>
      <p:grpSp>
        <p:nvGrpSpPr>
          <p:cNvPr id="27" name="Group 27"/>
          <p:cNvGrpSpPr/>
          <p:nvPr/>
        </p:nvGrpSpPr>
        <p:grpSpPr>
          <a:xfrm>
            <a:off x="14078114" y="9633721"/>
            <a:ext cx="3827994" cy="358491"/>
            <a:chOff x="0" y="0"/>
            <a:chExt cx="5103992" cy="477989"/>
          </a:xfrm>
        </p:grpSpPr>
        <p:sp>
          <p:nvSpPr>
            <p:cNvPr id="28" name="TextBox 28"/>
            <p:cNvSpPr txBox="1"/>
            <p:nvPr/>
          </p:nvSpPr>
          <p:spPr>
            <a:xfrm>
              <a:off x="4494459" y="-57150"/>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29" name="TextBox 29"/>
            <p:cNvSpPr txBox="1"/>
            <p:nvPr/>
          </p:nvSpPr>
          <p:spPr>
            <a:xfrm>
              <a:off x="0" y="-57150"/>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grpSp>
        <p:nvGrpSpPr>
          <p:cNvPr id="30" name="Group 30"/>
          <p:cNvGrpSpPr/>
          <p:nvPr/>
        </p:nvGrpSpPr>
        <p:grpSpPr>
          <a:xfrm>
            <a:off x="0" y="9376835"/>
            <a:ext cx="18587604" cy="1470019"/>
            <a:chOff x="0" y="0"/>
            <a:chExt cx="24783471" cy="1960025"/>
          </a:xfrm>
        </p:grpSpPr>
        <p:grpSp>
          <p:nvGrpSpPr>
            <p:cNvPr id="31" name="Group 31"/>
            <p:cNvGrpSpPr/>
            <p:nvPr/>
          </p:nvGrpSpPr>
          <p:grpSpPr>
            <a:xfrm>
              <a:off x="0" y="0"/>
              <a:ext cx="24783471" cy="1453710"/>
              <a:chOff x="0" y="0"/>
              <a:chExt cx="4918995" cy="288531"/>
            </a:xfrm>
          </p:grpSpPr>
          <p:sp>
            <p:nvSpPr>
              <p:cNvPr id="32" name="Freeform 32"/>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33" name="TextBox 33"/>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34" name="Freeform 34"/>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9"/>
              <a:stretch>
                <a:fillRect t="-239" b="-239"/>
              </a:stretch>
            </a:blipFill>
          </p:spPr>
          <p:txBody>
            <a:bodyPr/>
            <a:lstStyle/>
            <a:p>
              <a:endParaRPr lang="en-US"/>
            </a:p>
          </p:txBody>
        </p:sp>
        <p:sp>
          <p:nvSpPr>
            <p:cNvPr id="35" name="TextBox 35"/>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36" name="AutoShape 36"/>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37" name="TextBox 37"/>
            <p:cNvSpPr txBox="1"/>
            <p:nvPr/>
          </p:nvSpPr>
          <p:spPr>
            <a:xfrm>
              <a:off x="15597071" y="271312"/>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38" name="TextBox 38"/>
            <p:cNvSpPr txBox="1"/>
            <p:nvPr/>
          </p:nvSpPr>
          <p:spPr>
            <a:xfrm>
              <a:off x="7030990" y="271182"/>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39" name="AutoShape 39"/>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0" name="TextBox 40"/>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11</a:t>
              </a:r>
            </a:p>
          </p:txBody>
        </p:sp>
        <p:sp>
          <p:nvSpPr>
            <p:cNvPr id="41" name="TextBox 41"/>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42" name="Group 42"/>
            <p:cNvGrpSpPr/>
            <p:nvPr/>
          </p:nvGrpSpPr>
          <p:grpSpPr>
            <a:xfrm>
              <a:off x="0" y="0"/>
              <a:ext cx="24783471" cy="1960025"/>
              <a:chOff x="0" y="0"/>
              <a:chExt cx="4918995" cy="389024"/>
            </a:xfrm>
          </p:grpSpPr>
          <p:sp>
            <p:nvSpPr>
              <p:cNvPr id="43" name="Freeform 43"/>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44" name="TextBox 44"/>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45" name="Freeform 45"/>
            <p:cNvSpPr/>
            <p:nvPr/>
          </p:nvSpPr>
          <p:spPr>
            <a:xfrm>
              <a:off x="315469" y="63122"/>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9"/>
              <a:stretch>
                <a:fillRect t="-239" b="-239"/>
              </a:stretch>
            </a:blipFill>
          </p:spPr>
          <p:txBody>
            <a:bodyPr/>
            <a:lstStyle/>
            <a:p>
              <a:endParaRPr lang="en-US"/>
            </a:p>
          </p:txBody>
        </p:sp>
        <p:sp>
          <p:nvSpPr>
            <p:cNvPr id="46" name="TextBox 46"/>
            <p:cNvSpPr txBox="1"/>
            <p:nvPr/>
          </p:nvSpPr>
          <p:spPr>
            <a:xfrm>
              <a:off x="12391736" y="257085"/>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47" name="AutoShape 47"/>
            <p:cNvSpPr/>
            <p:nvPr/>
          </p:nvSpPr>
          <p:spPr>
            <a:xfrm>
              <a:off x="11919305" y="33240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48" name="TextBox 48"/>
            <p:cNvSpPr txBox="1"/>
            <p:nvPr/>
          </p:nvSpPr>
          <p:spPr>
            <a:xfrm>
              <a:off x="15597071" y="271312"/>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49" name="TextBox 49"/>
            <p:cNvSpPr txBox="1"/>
            <p:nvPr/>
          </p:nvSpPr>
          <p:spPr>
            <a:xfrm>
              <a:off x="6653279" y="271182"/>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50" name="AutoShape 50"/>
            <p:cNvSpPr/>
            <p:nvPr/>
          </p:nvSpPr>
          <p:spPr>
            <a:xfrm>
              <a:off x="15125052" y="304710"/>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51" name="TextBox 51"/>
            <p:cNvSpPr txBox="1"/>
            <p:nvPr/>
          </p:nvSpPr>
          <p:spPr>
            <a:xfrm>
              <a:off x="23265277" y="285364"/>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09</a:t>
              </a:r>
            </a:p>
          </p:txBody>
        </p:sp>
        <p:sp>
          <p:nvSpPr>
            <p:cNvPr id="52" name="TextBox 52"/>
            <p:cNvSpPr txBox="1"/>
            <p:nvPr/>
          </p:nvSpPr>
          <p:spPr>
            <a:xfrm>
              <a:off x="18770819" y="285364"/>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grpSp>
        <p:nvGrpSpPr>
          <p:cNvPr id="53" name="Group 53"/>
          <p:cNvGrpSpPr/>
          <p:nvPr/>
        </p:nvGrpSpPr>
        <p:grpSpPr>
          <a:xfrm>
            <a:off x="16851610" y="106673"/>
            <a:ext cx="1277614" cy="1277614"/>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a:stretch>
            </a:blipFill>
          </p:spPr>
          <p:txBody>
            <a:bodyPr/>
            <a:lstStyle/>
            <a:p>
              <a:endParaRPr lang="en-US"/>
            </a:p>
          </p:txBody>
        </p:sp>
      </p:grpSp>
      <p:sp>
        <p:nvSpPr>
          <p:cNvPr id="55" name="TextBox 55"/>
          <p:cNvSpPr txBox="1"/>
          <p:nvPr/>
        </p:nvSpPr>
        <p:spPr>
          <a:xfrm>
            <a:off x="1028700" y="5693472"/>
            <a:ext cx="8115300" cy="790080"/>
          </a:xfrm>
          <a:prstGeom prst="rect">
            <a:avLst/>
          </a:prstGeom>
        </p:spPr>
        <p:txBody>
          <a:bodyPr lIns="0" tIns="0" rIns="0" bIns="0" rtlCol="0" anchor="t">
            <a:spAutoFit/>
          </a:bodyPr>
          <a:lstStyle/>
          <a:p>
            <a:pPr algn="l">
              <a:lnSpc>
                <a:spcPts val="2989"/>
              </a:lnSpc>
            </a:pPr>
            <a:r>
              <a:rPr lang="en-US" sz="3050">
                <a:solidFill>
                  <a:srgbClr val="000000"/>
                </a:solidFill>
                <a:latin typeface="Poppins Bold"/>
                <a:ea typeface="Poppins Bold"/>
                <a:cs typeface="Poppins Bold"/>
                <a:sym typeface="Poppins Bold"/>
              </a:rPr>
              <a:t>IMPORTANCE OF BLOCKCHAIN TO HANDLE HEALTH DATA</a:t>
            </a:r>
          </a:p>
        </p:txBody>
      </p:sp>
      <p:sp>
        <p:nvSpPr>
          <p:cNvPr id="56" name="TextBox 56"/>
          <p:cNvSpPr txBox="1"/>
          <p:nvPr/>
        </p:nvSpPr>
        <p:spPr>
          <a:xfrm>
            <a:off x="1028700" y="6559752"/>
            <a:ext cx="8581622" cy="1328079"/>
          </a:xfrm>
          <a:prstGeom prst="rect">
            <a:avLst/>
          </a:prstGeom>
        </p:spPr>
        <p:txBody>
          <a:bodyPr lIns="0" tIns="0" rIns="0" bIns="0" rtlCol="0" anchor="t">
            <a:spAutoFit/>
          </a:bodyPr>
          <a:lstStyle/>
          <a:p>
            <a:pPr marL="492029" lvl="1" indent="-246014" algn="just">
              <a:lnSpc>
                <a:spcPts val="2552"/>
              </a:lnSpc>
              <a:buFont typeface="Arial"/>
              <a:buChar char="•"/>
            </a:pPr>
            <a:r>
              <a:rPr lang="en-US" sz="2278">
                <a:solidFill>
                  <a:srgbClr val="000000"/>
                </a:solidFill>
                <a:latin typeface="Poppins"/>
                <a:ea typeface="Poppins"/>
                <a:cs typeface="Poppins"/>
                <a:sym typeface="Poppins"/>
              </a:rPr>
              <a:t>Security</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Transparency</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Interoperability</a:t>
            </a:r>
          </a:p>
          <a:p>
            <a:pPr marL="492029" lvl="1" indent="-246014" algn="just">
              <a:lnSpc>
                <a:spcPts val="2552"/>
              </a:lnSpc>
              <a:buFont typeface="Arial"/>
              <a:buChar char="•"/>
            </a:pPr>
            <a:r>
              <a:rPr lang="en-US" sz="2278">
                <a:solidFill>
                  <a:srgbClr val="000000"/>
                </a:solidFill>
                <a:latin typeface="Poppins"/>
                <a:ea typeface="Poppins"/>
                <a:cs typeface="Poppins"/>
                <a:sym typeface="Poppins"/>
              </a:rPr>
              <a:t>Patient Trust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4F8F6"/>
        </a:solidFill>
        <a:effectLst/>
      </p:bgPr>
    </p:bg>
    <p:spTree>
      <p:nvGrpSpPr>
        <p:cNvPr id="1" name=""/>
        <p:cNvGrpSpPr/>
        <p:nvPr/>
      </p:nvGrpSpPr>
      <p:grpSpPr>
        <a:xfrm>
          <a:off x="0" y="0"/>
          <a:ext cx="0" cy="0"/>
          <a:chOff x="0" y="0"/>
          <a:chExt cx="0" cy="0"/>
        </a:xfrm>
      </p:grpSpPr>
      <p:sp>
        <p:nvSpPr>
          <p:cNvPr id="2" name="Freeform 2"/>
          <p:cNvSpPr/>
          <p:nvPr/>
        </p:nvSpPr>
        <p:spPr>
          <a:xfrm>
            <a:off x="16630597" y="231943"/>
            <a:ext cx="1199024" cy="1084224"/>
          </a:xfrm>
          <a:custGeom>
            <a:avLst/>
            <a:gdLst/>
            <a:ahLst/>
            <a:cxnLst/>
            <a:rect l="l" t="t" r="r" b="b"/>
            <a:pathLst>
              <a:path w="1199024" h="1084224">
                <a:moveTo>
                  <a:pt x="0" y="0"/>
                </a:moveTo>
                <a:lnTo>
                  <a:pt x="1199024" y="0"/>
                </a:lnTo>
                <a:lnTo>
                  <a:pt x="1199024" y="1084224"/>
                </a:lnTo>
                <a:lnTo>
                  <a:pt x="0" y="1084224"/>
                </a:lnTo>
                <a:lnTo>
                  <a:pt x="0" y="0"/>
                </a:lnTo>
                <a:close/>
              </a:path>
            </a:pathLst>
          </a:custGeom>
          <a:blipFill>
            <a:blip r:embed="rId2"/>
            <a:stretch>
              <a:fillRect l="-19657" t="-14884" r="-14655" b="-33649"/>
            </a:stretch>
          </a:blipFill>
        </p:spPr>
        <p:txBody>
          <a:bodyPr/>
          <a:lstStyle/>
          <a:p>
            <a:endParaRPr lang="en-US"/>
          </a:p>
        </p:txBody>
      </p:sp>
      <p:sp>
        <p:nvSpPr>
          <p:cNvPr id="3" name="Freeform 3"/>
          <p:cNvSpPr/>
          <p:nvPr/>
        </p:nvSpPr>
        <p:spPr>
          <a:xfrm>
            <a:off x="1399742" y="3540164"/>
            <a:ext cx="444955" cy="360970"/>
          </a:xfrm>
          <a:custGeom>
            <a:avLst/>
            <a:gdLst/>
            <a:ahLst/>
            <a:cxnLst/>
            <a:rect l="l" t="t" r="r" b="b"/>
            <a:pathLst>
              <a:path w="444955" h="360970">
                <a:moveTo>
                  <a:pt x="0" y="0"/>
                </a:moveTo>
                <a:lnTo>
                  <a:pt x="444955" y="0"/>
                </a:lnTo>
                <a:lnTo>
                  <a:pt x="444955" y="360969"/>
                </a:lnTo>
                <a:lnTo>
                  <a:pt x="0" y="3609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0" y="0"/>
            <a:ext cx="18587604" cy="10846854"/>
            <a:chOff x="0" y="0"/>
            <a:chExt cx="24783471" cy="14462473"/>
          </a:xfrm>
        </p:grpSpPr>
        <p:grpSp>
          <p:nvGrpSpPr>
            <p:cNvPr id="5" name="Group 5"/>
            <p:cNvGrpSpPr/>
            <p:nvPr/>
          </p:nvGrpSpPr>
          <p:grpSpPr>
            <a:xfrm>
              <a:off x="17617204" y="0"/>
              <a:ext cx="6683394" cy="13792200"/>
              <a:chOff x="0" y="0"/>
              <a:chExt cx="1320177" cy="2724385"/>
            </a:xfrm>
          </p:grpSpPr>
          <p:sp>
            <p:nvSpPr>
              <p:cNvPr id="6" name="Freeform 6"/>
              <p:cNvSpPr/>
              <p:nvPr/>
            </p:nvSpPr>
            <p:spPr>
              <a:xfrm>
                <a:off x="0" y="0"/>
                <a:ext cx="1320177" cy="2724385"/>
              </a:xfrm>
              <a:custGeom>
                <a:avLst/>
                <a:gdLst/>
                <a:ahLst/>
                <a:cxnLst/>
                <a:rect l="l" t="t" r="r" b="b"/>
                <a:pathLst>
                  <a:path w="1320177" h="2724385">
                    <a:moveTo>
                      <a:pt x="0" y="0"/>
                    </a:moveTo>
                    <a:lnTo>
                      <a:pt x="1320177" y="0"/>
                    </a:lnTo>
                    <a:lnTo>
                      <a:pt x="1320177" y="2724385"/>
                    </a:lnTo>
                    <a:lnTo>
                      <a:pt x="0" y="2724385"/>
                    </a:lnTo>
                    <a:close/>
                  </a:path>
                </a:pathLst>
              </a:custGeom>
              <a:solidFill>
                <a:srgbClr val="055E6E"/>
              </a:solidFill>
            </p:spPr>
            <p:txBody>
              <a:bodyPr/>
              <a:lstStyle/>
              <a:p>
                <a:endParaRPr lang="en-US"/>
              </a:p>
            </p:txBody>
          </p:sp>
          <p:sp>
            <p:nvSpPr>
              <p:cNvPr id="7" name="TextBox 7"/>
              <p:cNvSpPr txBox="1"/>
              <p:nvPr/>
            </p:nvSpPr>
            <p:spPr>
              <a:xfrm>
                <a:off x="0" y="-38100"/>
                <a:ext cx="1320177" cy="276248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12502447"/>
              <a:ext cx="24783471" cy="1453710"/>
              <a:chOff x="0" y="0"/>
              <a:chExt cx="4918995" cy="288531"/>
            </a:xfrm>
          </p:grpSpPr>
          <p:sp>
            <p:nvSpPr>
              <p:cNvPr id="9" name="Freeform 9"/>
              <p:cNvSpPr/>
              <p:nvPr/>
            </p:nvSpPr>
            <p:spPr>
              <a:xfrm>
                <a:off x="0" y="0"/>
                <a:ext cx="4918995" cy="288531"/>
              </a:xfrm>
              <a:custGeom>
                <a:avLst/>
                <a:gdLst/>
                <a:ahLst/>
                <a:cxnLst/>
                <a:rect l="l" t="t" r="r" b="b"/>
                <a:pathLst>
                  <a:path w="4918995" h="288531">
                    <a:moveTo>
                      <a:pt x="0" y="0"/>
                    </a:moveTo>
                    <a:lnTo>
                      <a:pt x="4918995" y="0"/>
                    </a:lnTo>
                    <a:lnTo>
                      <a:pt x="4918995" y="288531"/>
                    </a:lnTo>
                    <a:lnTo>
                      <a:pt x="0" y="288531"/>
                    </a:lnTo>
                    <a:close/>
                  </a:path>
                </a:pathLst>
              </a:custGeom>
              <a:solidFill>
                <a:srgbClr val="FFFFFF"/>
              </a:solidFill>
            </p:spPr>
            <p:txBody>
              <a:bodyPr/>
              <a:lstStyle/>
              <a:p>
                <a:endParaRPr lang="en-US"/>
              </a:p>
            </p:txBody>
          </p:sp>
          <p:sp>
            <p:nvSpPr>
              <p:cNvPr id="10" name="TextBox 10"/>
              <p:cNvSpPr txBox="1"/>
              <p:nvPr/>
            </p:nvSpPr>
            <p:spPr>
              <a:xfrm>
                <a:off x="0" y="-38100"/>
                <a:ext cx="4918995" cy="326631"/>
              </a:xfrm>
              <a:prstGeom prst="rect">
                <a:avLst/>
              </a:prstGeom>
            </p:spPr>
            <p:txBody>
              <a:bodyPr lIns="50557" tIns="50557" rIns="50557" bIns="50557" rtlCol="0" anchor="ctr"/>
              <a:lstStyle/>
              <a:p>
                <a:pPr algn="ctr">
                  <a:lnSpc>
                    <a:spcPts val="2659"/>
                  </a:lnSpc>
                  <a:spcBef>
                    <a:spcPct val="0"/>
                  </a:spcBef>
                </a:pPr>
                <a:endParaRPr/>
              </a:p>
            </p:txBody>
          </p:sp>
        </p:grpSp>
        <p:sp>
          <p:nvSpPr>
            <p:cNvPr id="11" name="Freeform 11"/>
            <p:cNvSpPr/>
            <p:nvPr/>
          </p:nvSpPr>
          <p:spPr>
            <a:xfrm>
              <a:off x="315469" y="125655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5"/>
              <a:stretch>
                <a:fillRect t="-239" b="-239"/>
              </a:stretch>
            </a:blipFill>
          </p:spPr>
          <p:txBody>
            <a:bodyPr/>
            <a:lstStyle/>
            <a:p>
              <a:endParaRPr lang="en-US"/>
            </a:p>
          </p:txBody>
        </p:sp>
        <p:sp>
          <p:nvSpPr>
            <p:cNvPr id="12" name="TextBox 12"/>
            <p:cNvSpPr txBox="1"/>
            <p:nvPr/>
          </p:nvSpPr>
          <p:spPr>
            <a:xfrm>
              <a:off x="12391736" y="12759532"/>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IT21015526</a:t>
              </a:r>
            </a:p>
          </p:txBody>
        </p:sp>
        <p:sp>
          <p:nvSpPr>
            <p:cNvPr id="13" name="AutoShape 13"/>
            <p:cNvSpPr/>
            <p:nvPr/>
          </p:nvSpPr>
          <p:spPr>
            <a:xfrm>
              <a:off x="11919305" y="12834848"/>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4" name="TextBox 14"/>
            <p:cNvSpPr txBox="1"/>
            <p:nvPr/>
          </p:nvSpPr>
          <p:spPr>
            <a:xfrm>
              <a:off x="15597071" y="12773759"/>
              <a:ext cx="1671363"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R24-004</a:t>
              </a:r>
            </a:p>
          </p:txBody>
        </p:sp>
        <p:sp>
          <p:nvSpPr>
            <p:cNvPr id="15" name="TextBox 15"/>
            <p:cNvSpPr txBox="1"/>
            <p:nvPr/>
          </p:nvSpPr>
          <p:spPr>
            <a:xfrm>
              <a:off x="7030990" y="12773629"/>
              <a:ext cx="4522945"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KUMARASIRI M.A.K.P</a:t>
              </a:r>
            </a:p>
          </p:txBody>
        </p:sp>
        <p:sp>
          <p:nvSpPr>
            <p:cNvPr id="16" name="AutoShape 16"/>
            <p:cNvSpPr/>
            <p:nvPr/>
          </p:nvSpPr>
          <p:spPr>
            <a:xfrm>
              <a:off x="15125052" y="12807157"/>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17" name="TextBox 17"/>
            <p:cNvSpPr txBox="1"/>
            <p:nvPr/>
          </p:nvSpPr>
          <p:spPr>
            <a:xfrm>
              <a:off x="23265277" y="12787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10</a:t>
              </a:r>
            </a:p>
          </p:txBody>
        </p:sp>
        <p:sp>
          <p:nvSpPr>
            <p:cNvPr id="18" name="TextBox 18"/>
            <p:cNvSpPr txBox="1"/>
            <p:nvPr/>
          </p:nvSpPr>
          <p:spPr>
            <a:xfrm>
              <a:off x="18770819" y="12787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02/21/2024</a:t>
              </a:r>
            </a:p>
          </p:txBody>
        </p:sp>
        <p:grpSp>
          <p:nvGrpSpPr>
            <p:cNvPr id="19" name="Group 19"/>
            <p:cNvGrpSpPr/>
            <p:nvPr/>
          </p:nvGrpSpPr>
          <p:grpSpPr>
            <a:xfrm>
              <a:off x="0" y="12502447"/>
              <a:ext cx="24783471" cy="1960025"/>
              <a:chOff x="0" y="0"/>
              <a:chExt cx="4918995" cy="389024"/>
            </a:xfrm>
          </p:grpSpPr>
          <p:sp>
            <p:nvSpPr>
              <p:cNvPr id="20" name="Freeform 20"/>
              <p:cNvSpPr/>
              <p:nvPr/>
            </p:nvSpPr>
            <p:spPr>
              <a:xfrm>
                <a:off x="0" y="0"/>
                <a:ext cx="4918995" cy="389024"/>
              </a:xfrm>
              <a:custGeom>
                <a:avLst/>
                <a:gdLst/>
                <a:ahLst/>
                <a:cxnLst/>
                <a:rect l="l" t="t" r="r" b="b"/>
                <a:pathLst>
                  <a:path w="4918995" h="389024">
                    <a:moveTo>
                      <a:pt x="0" y="0"/>
                    </a:moveTo>
                    <a:lnTo>
                      <a:pt x="4918995" y="0"/>
                    </a:lnTo>
                    <a:lnTo>
                      <a:pt x="4918995" y="389024"/>
                    </a:lnTo>
                    <a:lnTo>
                      <a:pt x="0" y="389024"/>
                    </a:lnTo>
                    <a:close/>
                  </a:path>
                </a:pathLst>
              </a:custGeom>
              <a:solidFill>
                <a:srgbClr val="FFFFFF"/>
              </a:solidFill>
            </p:spPr>
            <p:txBody>
              <a:bodyPr/>
              <a:lstStyle/>
              <a:p>
                <a:endParaRPr lang="en-US"/>
              </a:p>
            </p:txBody>
          </p:sp>
          <p:sp>
            <p:nvSpPr>
              <p:cNvPr id="21" name="TextBox 21"/>
              <p:cNvSpPr txBox="1"/>
              <p:nvPr/>
            </p:nvSpPr>
            <p:spPr>
              <a:xfrm>
                <a:off x="0" y="-38100"/>
                <a:ext cx="4918995" cy="427124"/>
              </a:xfrm>
              <a:prstGeom prst="rect">
                <a:avLst/>
              </a:prstGeom>
            </p:spPr>
            <p:txBody>
              <a:bodyPr lIns="50557" tIns="50557" rIns="50557" bIns="50557" rtlCol="0" anchor="ctr"/>
              <a:lstStyle/>
              <a:p>
                <a:pPr algn="ctr">
                  <a:lnSpc>
                    <a:spcPts val="2659"/>
                  </a:lnSpc>
                  <a:spcBef>
                    <a:spcPct val="0"/>
                  </a:spcBef>
                </a:pPr>
                <a:endParaRPr/>
              </a:p>
            </p:txBody>
          </p:sp>
        </p:grpSp>
        <p:sp>
          <p:nvSpPr>
            <p:cNvPr id="22" name="Freeform 22"/>
            <p:cNvSpPr/>
            <p:nvPr/>
          </p:nvSpPr>
          <p:spPr>
            <a:xfrm>
              <a:off x="315469" y="12565569"/>
              <a:ext cx="5079824" cy="833572"/>
            </a:xfrm>
            <a:custGeom>
              <a:avLst/>
              <a:gdLst/>
              <a:ahLst/>
              <a:cxnLst/>
              <a:rect l="l" t="t" r="r" b="b"/>
              <a:pathLst>
                <a:path w="5079824" h="833572">
                  <a:moveTo>
                    <a:pt x="0" y="0"/>
                  </a:moveTo>
                  <a:lnTo>
                    <a:pt x="5079824" y="0"/>
                  </a:lnTo>
                  <a:lnTo>
                    <a:pt x="5079824" y="833572"/>
                  </a:lnTo>
                  <a:lnTo>
                    <a:pt x="0" y="833572"/>
                  </a:lnTo>
                  <a:lnTo>
                    <a:pt x="0" y="0"/>
                  </a:lnTo>
                  <a:close/>
                </a:path>
              </a:pathLst>
            </a:custGeom>
            <a:blipFill>
              <a:blip r:embed="rId5"/>
              <a:stretch>
                <a:fillRect t="-239" b="-239"/>
              </a:stretch>
            </a:blipFill>
          </p:spPr>
          <p:txBody>
            <a:bodyPr/>
            <a:lstStyle/>
            <a:p>
              <a:endParaRPr lang="en-US"/>
            </a:p>
          </p:txBody>
        </p:sp>
        <p:sp>
          <p:nvSpPr>
            <p:cNvPr id="23" name="TextBox 23"/>
            <p:cNvSpPr txBox="1"/>
            <p:nvPr/>
          </p:nvSpPr>
          <p:spPr>
            <a:xfrm>
              <a:off x="12391736" y="12759532"/>
              <a:ext cx="2330836"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IT21171260</a:t>
              </a:r>
            </a:p>
          </p:txBody>
        </p:sp>
        <p:sp>
          <p:nvSpPr>
            <p:cNvPr id="24" name="AutoShape 24"/>
            <p:cNvSpPr/>
            <p:nvPr/>
          </p:nvSpPr>
          <p:spPr>
            <a:xfrm>
              <a:off x="11919305" y="12834848"/>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5" name="TextBox 25"/>
            <p:cNvSpPr txBox="1"/>
            <p:nvPr/>
          </p:nvSpPr>
          <p:spPr>
            <a:xfrm>
              <a:off x="15597071" y="12773759"/>
              <a:ext cx="2552689" cy="547497"/>
            </a:xfrm>
            <a:prstGeom prst="rect">
              <a:avLst/>
            </a:prstGeom>
          </p:spPr>
          <p:txBody>
            <a:bodyPr lIns="0" tIns="0" rIns="0" bIns="0" rtlCol="0" anchor="t">
              <a:spAutoFit/>
            </a:bodyPr>
            <a:lstStyle/>
            <a:p>
              <a:pPr algn="l">
                <a:lnSpc>
                  <a:spcPts val="3486"/>
                </a:lnSpc>
              </a:pPr>
              <a:r>
                <a:rPr lang="en-US" sz="2490">
                  <a:solidFill>
                    <a:srgbClr val="000000"/>
                  </a:solidFill>
                  <a:latin typeface="Arial Unicode Bold"/>
                  <a:ea typeface="Arial Unicode Bold"/>
                  <a:cs typeface="Arial Unicode Bold"/>
                  <a:sym typeface="Arial Unicode Bold"/>
                </a:rPr>
                <a:t>R24-25J-119</a:t>
              </a:r>
            </a:p>
          </p:txBody>
        </p:sp>
        <p:sp>
          <p:nvSpPr>
            <p:cNvPr id="26" name="TextBox 26"/>
            <p:cNvSpPr txBox="1"/>
            <p:nvPr/>
          </p:nvSpPr>
          <p:spPr>
            <a:xfrm>
              <a:off x="6653279" y="12773629"/>
              <a:ext cx="4900656" cy="547627"/>
            </a:xfrm>
            <a:prstGeom prst="rect">
              <a:avLst/>
            </a:prstGeom>
          </p:spPr>
          <p:txBody>
            <a:bodyPr lIns="0" tIns="0" rIns="0" bIns="0" rtlCol="0" anchor="t">
              <a:spAutoFit/>
            </a:bodyPr>
            <a:lstStyle/>
            <a:p>
              <a:pPr algn="l">
                <a:lnSpc>
                  <a:spcPts val="3480"/>
                </a:lnSpc>
              </a:pPr>
              <a:r>
                <a:rPr lang="en-US" sz="2486">
                  <a:solidFill>
                    <a:srgbClr val="000000"/>
                  </a:solidFill>
                  <a:latin typeface="Arial Unicode Bold"/>
                  <a:ea typeface="Arial Unicode Bold"/>
                  <a:cs typeface="Arial Unicode Bold"/>
                  <a:sym typeface="Arial Unicode Bold"/>
                </a:rPr>
                <a:t>LANSAKARA L.H.M.J.C.</a:t>
              </a:r>
            </a:p>
          </p:txBody>
        </p:sp>
        <p:sp>
          <p:nvSpPr>
            <p:cNvPr id="27" name="AutoShape 27"/>
            <p:cNvSpPr/>
            <p:nvPr/>
          </p:nvSpPr>
          <p:spPr>
            <a:xfrm>
              <a:off x="15125052" y="12807157"/>
              <a:ext cx="0" cy="472945"/>
            </a:xfrm>
            <a:prstGeom prst="line">
              <a:avLst/>
            </a:prstGeom>
            <a:ln w="50800" cap="flat">
              <a:solidFill>
                <a:srgbClr val="000000"/>
              </a:solidFill>
              <a:prstDash val="solid"/>
              <a:headEnd type="none" w="sm" len="sm"/>
              <a:tailEnd type="none" w="sm" len="sm"/>
            </a:ln>
          </p:spPr>
          <p:txBody>
            <a:bodyPr/>
            <a:lstStyle/>
            <a:p>
              <a:endParaRPr lang="en-US"/>
            </a:p>
          </p:txBody>
        </p:sp>
        <p:sp>
          <p:nvSpPr>
            <p:cNvPr id="28" name="TextBox 28"/>
            <p:cNvSpPr txBox="1"/>
            <p:nvPr/>
          </p:nvSpPr>
          <p:spPr>
            <a:xfrm>
              <a:off x="23265277" y="12787811"/>
              <a:ext cx="609534"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9</a:t>
              </a:r>
            </a:p>
          </p:txBody>
        </p:sp>
        <p:sp>
          <p:nvSpPr>
            <p:cNvPr id="29" name="TextBox 29"/>
            <p:cNvSpPr txBox="1"/>
            <p:nvPr/>
          </p:nvSpPr>
          <p:spPr>
            <a:xfrm>
              <a:off x="18770819" y="12787811"/>
              <a:ext cx="2422219" cy="535139"/>
            </a:xfrm>
            <a:prstGeom prst="rect">
              <a:avLst/>
            </a:prstGeom>
          </p:spPr>
          <p:txBody>
            <a:bodyPr lIns="0" tIns="0" rIns="0" bIns="0" rtlCol="0" anchor="t">
              <a:spAutoFit/>
            </a:bodyPr>
            <a:lstStyle/>
            <a:p>
              <a:pPr algn="ctr">
                <a:lnSpc>
                  <a:spcPts val="3340"/>
                </a:lnSpc>
              </a:pPr>
              <a:r>
                <a:rPr lang="en-US" sz="2386">
                  <a:solidFill>
                    <a:srgbClr val="000000"/>
                  </a:solidFill>
                  <a:latin typeface="Arimo Bold"/>
                  <a:ea typeface="Arimo Bold"/>
                  <a:cs typeface="Arimo Bold"/>
                  <a:sym typeface="Arimo Bold"/>
                </a:rPr>
                <a:t>05/08/2024</a:t>
              </a:r>
            </a:p>
          </p:txBody>
        </p:sp>
      </p:grpSp>
      <p:sp>
        <p:nvSpPr>
          <p:cNvPr id="30" name="Freeform 30"/>
          <p:cNvSpPr/>
          <p:nvPr/>
        </p:nvSpPr>
        <p:spPr>
          <a:xfrm>
            <a:off x="12382069" y="2025184"/>
            <a:ext cx="5667366" cy="7242641"/>
          </a:xfrm>
          <a:custGeom>
            <a:avLst/>
            <a:gdLst/>
            <a:ahLst/>
            <a:cxnLst/>
            <a:rect l="l" t="t" r="r" b="b"/>
            <a:pathLst>
              <a:path w="5667366" h="7242641">
                <a:moveTo>
                  <a:pt x="0" y="0"/>
                </a:moveTo>
                <a:lnTo>
                  <a:pt x="5667367" y="0"/>
                </a:lnTo>
                <a:lnTo>
                  <a:pt x="5667367" y="7242641"/>
                </a:lnTo>
                <a:lnTo>
                  <a:pt x="0" y="7242641"/>
                </a:lnTo>
                <a:lnTo>
                  <a:pt x="0" y="0"/>
                </a:lnTo>
                <a:close/>
              </a:path>
            </a:pathLst>
          </a:custGeom>
          <a:blipFill>
            <a:blip r:embed="rId6"/>
            <a:stretch>
              <a:fillRect/>
            </a:stretch>
          </a:blipFill>
        </p:spPr>
        <p:txBody>
          <a:bodyPr/>
          <a:lstStyle/>
          <a:p>
            <a:endParaRPr lang="en-US"/>
          </a:p>
        </p:txBody>
      </p:sp>
      <p:sp>
        <p:nvSpPr>
          <p:cNvPr id="31" name="TextBox 31"/>
          <p:cNvSpPr txBox="1"/>
          <p:nvPr/>
        </p:nvSpPr>
        <p:spPr>
          <a:xfrm>
            <a:off x="502908" y="1000125"/>
            <a:ext cx="10088654" cy="2171700"/>
          </a:xfrm>
          <a:prstGeom prst="rect">
            <a:avLst/>
          </a:prstGeom>
        </p:spPr>
        <p:txBody>
          <a:bodyPr lIns="0" tIns="0" rIns="0" bIns="0" rtlCol="0" anchor="t">
            <a:spAutoFit/>
          </a:bodyPr>
          <a:lstStyle/>
          <a:p>
            <a:pPr algn="l">
              <a:lnSpc>
                <a:spcPts val="8399"/>
              </a:lnSpc>
            </a:pPr>
            <a:r>
              <a:rPr lang="en-US" sz="6999">
                <a:solidFill>
                  <a:srgbClr val="000000"/>
                </a:solidFill>
                <a:latin typeface="Poppins Bold"/>
                <a:ea typeface="Poppins Bold"/>
                <a:cs typeface="Poppins Bold"/>
                <a:sym typeface="Poppins Bold"/>
              </a:rPr>
              <a:t>RESEARCH QUESTION​</a:t>
            </a:r>
          </a:p>
          <a:p>
            <a:pPr algn="l">
              <a:lnSpc>
                <a:spcPts val="8399"/>
              </a:lnSpc>
            </a:pPr>
            <a:r>
              <a:rPr lang="en-US" sz="6999">
                <a:solidFill>
                  <a:srgbClr val="000000"/>
                </a:solidFill>
                <a:latin typeface="Poppins Bold"/>
                <a:ea typeface="Poppins Bold"/>
                <a:cs typeface="Poppins Bold"/>
                <a:sym typeface="Poppins Bold"/>
              </a:rPr>
              <a:t>​</a:t>
            </a:r>
          </a:p>
        </p:txBody>
      </p:sp>
      <p:sp>
        <p:nvSpPr>
          <p:cNvPr id="32" name="TextBox 32"/>
          <p:cNvSpPr txBox="1"/>
          <p:nvPr/>
        </p:nvSpPr>
        <p:spPr>
          <a:xfrm>
            <a:off x="2169388" y="3397289"/>
            <a:ext cx="9279424" cy="2175129"/>
          </a:xfrm>
          <a:prstGeom prst="rect">
            <a:avLst/>
          </a:prstGeom>
        </p:spPr>
        <p:txBody>
          <a:bodyPr lIns="0" tIns="0" rIns="0" bIns="0" rtlCol="0" anchor="t">
            <a:spAutoFit/>
          </a:bodyPr>
          <a:lstStyle/>
          <a:p>
            <a:pPr algn="just">
              <a:lnSpc>
                <a:spcPts val="3486"/>
              </a:lnSpc>
              <a:spcBef>
                <a:spcPct val="0"/>
              </a:spcBef>
            </a:pPr>
            <a:r>
              <a:rPr lang="en-US" sz="2490">
                <a:solidFill>
                  <a:srgbClr val="000000"/>
                </a:solidFill>
                <a:latin typeface="Arial Unicode Bold"/>
                <a:ea typeface="Arial Unicode Bold"/>
                <a:cs typeface="Arial Unicode Bold"/>
                <a:sym typeface="Arial Unicode Bold"/>
              </a:rPr>
              <a:t>HOW CAN A BLOCKCHAIN-BASED ADVANCED AUTHENTICATION SYSTEM BE DEVELOPED TO IMPROVE THE SECURITY, EFFICIENCY, AND SCALABILITY OF TRADITIONAL HEALTH DATA MANAGEMENT IN SRI LANKA’S HEALTHCARE SECTOR?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1DBFCCFA-66E9-4901-9A17-78B9F509354F}"/>
</file>

<file path=customXml/itemProps2.xml><?xml version="1.0" encoding="utf-8"?>
<ds:datastoreItem xmlns:ds="http://schemas.openxmlformats.org/officeDocument/2006/customXml" ds:itemID="{E36C3862-675F-4B5C-A389-0FD48E09E42E}"/>
</file>

<file path=customXml/itemProps3.xml><?xml version="1.0" encoding="utf-8"?>
<ds:datastoreItem xmlns:ds="http://schemas.openxmlformats.org/officeDocument/2006/customXml" ds:itemID="{69BA5086-89A9-40A4-B28D-C661F1E18349}"/>
</file>

<file path=docProps/app.xml><?xml version="1.0" encoding="utf-8"?>
<Properties xmlns="http://schemas.openxmlformats.org/officeDocument/2006/extended-properties" xmlns:vt="http://schemas.openxmlformats.org/officeDocument/2006/docPropsVTypes">
  <TotalTime>0</TotalTime>
  <Words>6316</Words>
  <Application>Microsoft Office PowerPoint</Application>
  <PresentationFormat>Custom</PresentationFormat>
  <Paragraphs>1794</Paragraphs>
  <Slides>62</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62</vt:i4>
      </vt:variant>
    </vt:vector>
  </HeadingPairs>
  <TitlesOfParts>
    <vt:vector size="82" baseType="lpstr">
      <vt:lpstr>Libre Franklin</vt:lpstr>
      <vt:lpstr>Arimo Bold</vt:lpstr>
      <vt:lpstr>Poppins Bold</vt:lpstr>
      <vt:lpstr>Oswald Bold</vt:lpstr>
      <vt:lpstr>Libre Franklin Medium</vt:lpstr>
      <vt:lpstr>Arimo</vt:lpstr>
      <vt:lpstr>Poppins</vt:lpstr>
      <vt:lpstr>Copperplate Gothic 32 AB Bold</vt:lpstr>
      <vt:lpstr>Helvetica Now Bold</vt:lpstr>
      <vt:lpstr>Arial</vt:lpstr>
      <vt:lpstr>Canva Sans 2</vt:lpstr>
      <vt:lpstr>Arial Unicode</vt:lpstr>
      <vt:lpstr>Canva Sans 1 Bold</vt:lpstr>
      <vt:lpstr>Barlow Condensed Semi-Bold</vt:lpstr>
      <vt:lpstr>Canva Sans 2 Bold</vt:lpstr>
      <vt:lpstr>Arial Unicode Bold</vt:lpstr>
      <vt:lpstr>Calibri</vt:lpstr>
      <vt:lpstr>Archivo Black</vt:lpstr>
      <vt:lpstr>Libre Franklin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r24-25J-119</dc:title>
  <cp:lastModifiedBy>Chamika Hiruni</cp:lastModifiedBy>
  <cp:revision>2</cp:revision>
  <dcterms:created xsi:type="dcterms:W3CDTF">2006-08-16T00:00:00Z</dcterms:created>
  <dcterms:modified xsi:type="dcterms:W3CDTF">2024-08-06T17:35:08Z</dcterms:modified>
  <dc:identifier>DAGMcar7Tj0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6ac557-f879-4314-a0dd-31320f1fd83e_Enabled">
    <vt:lpwstr>true</vt:lpwstr>
  </property>
  <property fmtid="{D5CDD505-2E9C-101B-9397-08002B2CF9AE}" pid="3" name="MSIP_Label_956ac557-f879-4314-a0dd-31320f1fd83e_SetDate">
    <vt:lpwstr>2024-08-06T17:35:03Z</vt:lpwstr>
  </property>
  <property fmtid="{D5CDD505-2E9C-101B-9397-08002B2CF9AE}" pid="4" name="MSIP_Label_956ac557-f879-4314-a0dd-31320f1fd83e_Method">
    <vt:lpwstr>Standard</vt:lpwstr>
  </property>
  <property fmtid="{D5CDD505-2E9C-101B-9397-08002B2CF9AE}" pid="5" name="MSIP_Label_956ac557-f879-4314-a0dd-31320f1fd83e_Name">
    <vt:lpwstr>956ac557-f879-4314-a0dd-31320f1fd83e</vt:lpwstr>
  </property>
  <property fmtid="{D5CDD505-2E9C-101B-9397-08002B2CF9AE}" pid="6" name="MSIP_Label_956ac557-f879-4314-a0dd-31320f1fd83e_SiteId">
    <vt:lpwstr>97424943-93ed-421f-81ce-f245fd53a717</vt:lpwstr>
  </property>
  <property fmtid="{D5CDD505-2E9C-101B-9397-08002B2CF9AE}" pid="7" name="MSIP_Label_956ac557-f879-4314-a0dd-31320f1fd83e_ActionId">
    <vt:lpwstr>2872adb4-c5ec-45bd-bbbe-11f841c50479</vt:lpwstr>
  </property>
  <property fmtid="{D5CDD505-2E9C-101B-9397-08002B2CF9AE}" pid="8" name="MSIP_Label_956ac557-f879-4314-a0dd-31320f1fd83e_ContentBits">
    <vt:lpwstr>0</vt:lpwstr>
  </property>
  <property fmtid="{D5CDD505-2E9C-101B-9397-08002B2CF9AE}" pid="9" name="ContentTypeId">
    <vt:lpwstr>0x0101007D2C76CD229CDD4285A19EEDA46A2A94</vt:lpwstr>
  </property>
</Properties>
</file>